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524" r:id="rId3"/>
    <p:sldId id="514" r:id="rId4"/>
    <p:sldId id="483" r:id="rId5"/>
    <p:sldId id="480" r:id="rId6"/>
    <p:sldId id="481" r:id="rId7"/>
    <p:sldId id="482" r:id="rId8"/>
    <p:sldId id="487" r:id="rId9"/>
    <p:sldId id="471" r:id="rId10"/>
    <p:sldId id="472" r:id="rId11"/>
    <p:sldId id="490" r:id="rId12"/>
    <p:sldId id="492" r:id="rId13"/>
    <p:sldId id="494" r:id="rId14"/>
    <p:sldId id="506" r:id="rId15"/>
    <p:sldId id="500" r:id="rId16"/>
    <p:sldId id="502" r:id="rId17"/>
    <p:sldId id="496" r:id="rId18"/>
    <p:sldId id="498" r:id="rId19"/>
    <p:sldId id="504" r:id="rId20"/>
    <p:sldId id="475" r:id="rId21"/>
    <p:sldId id="476" r:id="rId22"/>
    <p:sldId id="477" r:id="rId23"/>
    <p:sldId id="478" r:id="rId24"/>
    <p:sldId id="479" r:id="rId25"/>
    <p:sldId id="52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945"/>
    <p:restoredTop sz="65123" autoAdjust="0"/>
  </p:normalViewPr>
  <p:slideViewPr>
    <p:cSldViewPr>
      <p:cViewPr varScale="1">
        <p:scale>
          <a:sx n="84" d="100"/>
          <a:sy n="84" d="100"/>
        </p:scale>
        <p:origin x="184" y="792"/>
      </p:cViewPr>
      <p:guideLst>
        <p:guide orient="horz" pos="2160"/>
        <p:guide pos="2880"/>
      </p:guideLst>
    </p:cSldViewPr>
  </p:slideViewPr>
  <p:notesTextViewPr>
    <p:cViewPr>
      <p:scale>
        <a:sx n="200" d="100"/>
        <a:sy n="2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0E4E0A-3410-42EC-B6A8-85711F43B56B}" type="datetimeFigureOut">
              <a:rPr lang="en-US" smtClean="0"/>
              <a:t>4/6/21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E4326E-6B45-4BFF-8A8D-1F700C47DD2C}" type="slidenum">
              <a:rPr lang="en-US" smtClean="0"/>
              <a:t>‹#›</a:t>
            </a:fld>
            <a:endParaRPr lang="en-US"/>
          </a:p>
        </p:txBody>
      </p:sp>
    </p:spTree>
    <p:extLst>
      <p:ext uri="{BB962C8B-B14F-4D97-AF65-F5344CB8AC3E}">
        <p14:creationId xmlns:p14="http://schemas.microsoft.com/office/powerpoint/2010/main" val="47027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6E4326E-6B45-4BFF-8A8D-1F700C47DD2C}" type="slidenum">
              <a:rPr lang="en-US" smtClean="0"/>
              <a:t>2</a:t>
            </a:fld>
            <a:endParaRPr lang="en-US"/>
          </a:p>
        </p:txBody>
      </p:sp>
    </p:spTree>
    <p:extLst>
      <p:ext uri="{BB962C8B-B14F-4D97-AF65-F5344CB8AC3E}">
        <p14:creationId xmlns:p14="http://schemas.microsoft.com/office/powerpoint/2010/main" val="90074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terms of mechanisms</a:t>
            </a:r>
          </a:p>
          <a:p>
            <a:r>
              <a:rPr lang="en-US" smtClean="0"/>
              <a:t>The findings cannot be explained</a:t>
            </a:r>
            <a:r>
              <a:rPr lang="en-US" baseline="0" smtClean="0"/>
              <a:t> by differential selection into the experiment.  We’ve done a good job of requiring both parents to participate, and our results are the same if we limit our data to just participants whose spouses also participated.</a:t>
            </a:r>
          </a:p>
          <a:p>
            <a:endParaRPr lang="en-US" baseline="0" smtClean="0"/>
          </a:p>
          <a:p>
            <a:r>
              <a:rPr lang="en-US" baseline="0" smtClean="0"/>
              <a:t>The findings are also not explained by the particular treatment order. Because we counterbalanced the design we could test for the voucher effect being different for those who were presented the cash choice first vs those presented with the voucher choice first and we didn’t find any significant differences.  [Plus, our results are the same, although no longer statistically significant if we only look at the first chronological competition choice in a between subjects design.]</a:t>
            </a:r>
          </a:p>
          <a:p>
            <a:endParaRPr lang="en-US" baseline="0" smtClean="0"/>
          </a:p>
          <a:p>
            <a:r>
              <a:rPr lang="en-US" baseline="0" smtClean="0"/>
              <a:t>The findings are also not explained by mothers valuing the voucher more than fathers.  In </a:t>
            </a:r>
            <a:r>
              <a:rPr lang="en-US" baseline="0" err="1" smtClean="0"/>
              <a:t>wtp</a:t>
            </a:r>
            <a:r>
              <a:rPr lang="en-US" baseline="0" smtClean="0"/>
              <a:t> for the voucher, there was no difference.</a:t>
            </a:r>
          </a:p>
          <a:p>
            <a:r>
              <a:rPr lang="en-US" baseline="0" smtClean="0"/>
              <a:t>This suggests that the behavior of the mothers is not just about wanting to improve the well-being of their child, but with </a:t>
            </a:r>
            <a:r>
              <a:rPr lang="en-US" b="1" baseline="0" smtClean="0"/>
              <a:t>competing</a:t>
            </a:r>
            <a:r>
              <a:rPr lang="en-US" baseline="0" smtClean="0"/>
              <a:t> in the interest of their child.  </a:t>
            </a:r>
          </a:p>
          <a:p>
            <a:endParaRPr lang="en-US" baseline="0" smtClean="0"/>
          </a:p>
          <a:p>
            <a:r>
              <a:rPr lang="en-US" baseline="0" smtClean="0"/>
              <a:t>And this could be because of the existence of a social norm where mothers feel like they </a:t>
            </a:r>
            <a:r>
              <a:rPr lang="en-US" b="1" baseline="0" smtClean="0"/>
              <a:t>should</a:t>
            </a:r>
            <a:r>
              <a:rPr lang="en-US" baseline="0" smtClean="0"/>
              <a:t> compete for the benefit of their children and should not compete just for money.  Or it could be biological, maybe the competition for vouchers brought out a maternal instinct in the mothers to compete for their children.  We leave it to future research to tease apart these mechanisms.</a:t>
            </a:r>
          </a:p>
        </p:txBody>
      </p:sp>
      <p:sp>
        <p:nvSpPr>
          <p:cNvPr id="4" name="Slide Number Placeholder 3"/>
          <p:cNvSpPr>
            <a:spLocks noGrp="1"/>
          </p:cNvSpPr>
          <p:nvPr>
            <p:ph type="sldNum" sz="quarter" idx="10"/>
          </p:nvPr>
        </p:nvSpPr>
        <p:spPr/>
        <p:txBody>
          <a:bodyPr/>
          <a:lstStyle/>
          <a:p>
            <a:fld id="{C6E4326E-6B45-4BFF-8A8D-1F700C47DD2C}" type="slidenum">
              <a:rPr lang="en-US" smtClean="0"/>
              <a:t>11</a:t>
            </a:fld>
            <a:endParaRPr lang="en-US"/>
          </a:p>
        </p:txBody>
      </p:sp>
    </p:spTree>
    <p:extLst>
      <p:ext uri="{BB962C8B-B14F-4D97-AF65-F5344CB8AC3E}">
        <p14:creationId xmlns:p14="http://schemas.microsoft.com/office/powerpoint/2010/main" val="1192308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terms of mechanisms</a:t>
            </a:r>
          </a:p>
          <a:p>
            <a:r>
              <a:rPr lang="en-US" smtClean="0"/>
              <a:t>The findings cannot be explained</a:t>
            </a:r>
            <a:r>
              <a:rPr lang="en-US" baseline="0" smtClean="0"/>
              <a:t> by differential selection into the experiment.  We’ve done a good job of requiring both parents to participate, and our results are the same if we limit our data to just participants whose spouses also participated.</a:t>
            </a:r>
          </a:p>
          <a:p>
            <a:endParaRPr lang="en-US" baseline="0" smtClean="0"/>
          </a:p>
          <a:p>
            <a:r>
              <a:rPr lang="en-US" baseline="0" smtClean="0"/>
              <a:t>The findings are also not explained by the particular treatment order. Because we counterbalanced the design we could test for the voucher effect being different for those who were presented the cash choice first vs those presented with the voucher choice first and we didn’t find any significant differences.  [Plus, our results are the same, although no longer statistically significant if we only look at the first chronological competition choice in a between subjects design.]</a:t>
            </a:r>
          </a:p>
          <a:p>
            <a:endParaRPr lang="en-US" baseline="0" smtClean="0"/>
          </a:p>
          <a:p>
            <a:r>
              <a:rPr lang="en-US" baseline="0" smtClean="0"/>
              <a:t>The findings are also not explained by mothers valuing the voucher more than fathers.  In </a:t>
            </a:r>
            <a:r>
              <a:rPr lang="en-US" baseline="0" err="1" smtClean="0"/>
              <a:t>wtp</a:t>
            </a:r>
            <a:r>
              <a:rPr lang="en-US" baseline="0" smtClean="0"/>
              <a:t> for the voucher, there was no difference.</a:t>
            </a:r>
          </a:p>
          <a:p>
            <a:r>
              <a:rPr lang="en-US" baseline="0" smtClean="0"/>
              <a:t>This suggests that the behavior of the mothers is not just about wanting to improve the well-being of their child, but with </a:t>
            </a:r>
            <a:r>
              <a:rPr lang="en-US" b="1" baseline="0" smtClean="0"/>
              <a:t>competing</a:t>
            </a:r>
            <a:r>
              <a:rPr lang="en-US" baseline="0" smtClean="0"/>
              <a:t> in the interest of their child.  </a:t>
            </a:r>
          </a:p>
          <a:p>
            <a:endParaRPr lang="en-US" baseline="0" smtClean="0"/>
          </a:p>
          <a:p>
            <a:r>
              <a:rPr lang="en-US" baseline="0" smtClean="0"/>
              <a:t>And this could be because of the existence of a social norm where mothers feel like they </a:t>
            </a:r>
            <a:r>
              <a:rPr lang="en-US" b="1" baseline="0" smtClean="0"/>
              <a:t>should</a:t>
            </a:r>
            <a:r>
              <a:rPr lang="en-US" baseline="0" smtClean="0"/>
              <a:t> compete for the benefit of their children and should not compete just for money.  Or it could be biological, maybe the competition for vouchers brought out a maternal instinct in the mothers to compete for their children.  We leave it to future research to tease apart these mechanisms.</a:t>
            </a:r>
          </a:p>
        </p:txBody>
      </p:sp>
      <p:sp>
        <p:nvSpPr>
          <p:cNvPr id="4" name="Slide Number Placeholder 3"/>
          <p:cNvSpPr>
            <a:spLocks noGrp="1"/>
          </p:cNvSpPr>
          <p:nvPr>
            <p:ph type="sldNum" sz="quarter" idx="10"/>
          </p:nvPr>
        </p:nvSpPr>
        <p:spPr/>
        <p:txBody>
          <a:bodyPr/>
          <a:lstStyle/>
          <a:p>
            <a:fld id="{C6E4326E-6B45-4BFF-8A8D-1F700C47DD2C}" type="slidenum">
              <a:rPr lang="en-US" smtClean="0"/>
              <a:t>12</a:t>
            </a:fld>
            <a:endParaRPr lang="en-US"/>
          </a:p>
        </p:txBody>
      </p:sp>
    </p:spTree>
    <p:extLst>
      <p:ext uri="{BB962C8B-B14F-4D97-AF65-F5344CB8AC3E}">
        <p14:creationId xmlns:p14="http://schemas.microsoft.com/office/powerpoint/2010/main" val="114672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terms of mechanisms</a:t>
            </a:r>
          </a:p>
          <a:p>
            <a:r>
              <a:rPr lang="en-US" smtClean="0"/>
              <a:t>The findings cannot be explained</a:t>
            </a:r>
            <a:r>
              <a:rPr lang="en-US" baseline="0" smtClean="0"/>
              <a:t> by differential selection into the experiment.  We’ve done a good job of requiring both parents to participate, and our results are the same if we limit our data to just participants whose spouses also participated.</a:t>
            </a:r>
          </a:p>
          <a:p>
            <a:endParaRPr lang="en-US" baseline="0" smtClean="0"/>
          </a:p>
          <a:p>
            <a:r>
              <a:rPr lang="en-US" baseline="0" smtClean="0"/>
              <a:t>The findings are also not explained by the particular treatment order. Because we counterbalanced the design we could test for the voucher effect being different for those who were presented the cash choice first vs those presented with the voucher choice first and we didn’t find any significant differences.  [Plus, our results are the same, although no longer statistically significant if we only look at the first chronological competition choice in a between subjects design.]</a:t>
            </a:r>
          </a:p>
          <a:p>
            <a:endParaRPr lang="en-US" baseline="0" smtClean="0"/>
          </a:p>
          <a:p>
            <a:r>
              <a:rPr lang="en-US" baseline="0" smtClean="0"/>
              <a:t>The findings are also not explained by mothers valuing the voucher more than fathers.  In </a:t>
            </a:r>
            <a:r>
              <a:rPr lang="en-US" baseline="0" err="1" smtClean="0"/>
              <a:t>wtp</a:t>
            </a:r>
            <a:r>
              <a:rPr lang="en-US" baseline="0" smtClean="0"/>
              <a:t> for the voucher, there was no difference.</a:t>
            </a:r>
          </a:p>
          <a:p>
            <a:r>
              <a:rPr lang="en-US" baseline="0" smtClean="0"/>
              <a:t>This suggests that the behavior of the mothers is not just about wanting to improve the well-being of their child, but with </a:t>
            </a:r>
            <a:r>
              <a:rPr lang="en-US" b="1" baseline="0" smtClean="0"/>
              <a:t>competing</a:t>
            </a:r>
            <a:r>
              <a:rPr lang="en-US" baseline="0" smtClean="0"/>
              <a:t> in the interest of their child.  </a:t>
            </a:r>
          </a:p>
          <a:p>
            <a:endParaRPr lang="en-US" baseline="0" smtClean="0"/>
          </a:p>
          <a:p>
            <a:r>
              <a:rPr lang="en-US" baseline="0" smtClean="0"/>
              <a:t>And this could be because of the existence of a social norm where mothers feel like they </a:t>
            </a:r>
            <a:r>
              <a:rPr lang="en-US" b="1" baseline="0" smtClean="0"/>
              <a:t>should</a:t>
            </a:r>
            <a:r>
              <a:rPr lang="en-US" baseline="0" smtClean="0"/>
              <a:t> compete for the benefit of their children and should not compete just for money.  Or it could be biological, maybe the competition for vouchers brought out a maternal instinct in the mothers to compete for their children.  We leave it to future research to tease apart these mechanisms.</a:t>
            </a:r>
          </a:p>
        </p:txBody>
      </p:sp>
      <p:sp>
        <p:nvSpPr>
          <p:cNvPr id="4" name="Slide Number Placeholder 3"/>
          <p:cNvSpPr>
            <a:spLocks noGrp="1"/>
          </p:cNvSpPr>
          <p:nvPr>
            <p:ph type="sldNum" sz="quarter" idx="10"/>
          </p:nvPr>
        </p:nvSpPr>
        <p:spPr/>
        <p:txBody>
          <a:bodyPr/>
          <a:lstStyle/>
          <a:p>
            <a:fld id="{C6E4326E-6B45-4BFF-8A8D-1F700C47DD2C}" type="slidenum">
              <a:rPr lang="en-US" smtClean="0"/>
              <a:t>13</a:t>
            </a:fld>
            <a:endParaRPr lang="en-US"/>
          </a:p>
        </p:txBody>
      </p:sp>
    </p:spTree>
    <p:extLst>
      <p:ext uri="{BB962C8B-B14F-4D97-AF65-F5344CB8AC3E}">
        <p14:creationId xmlns:p14="http://schemas.microsoft.com/office/powerpoint/2010/main" val="1479634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terms of mechanisms</a:t>
            </a:r>
          </a:p>
          <a:p>
            <a:r>
              <a:rPr lang="en-US" smtClean="0"/>
              <a:t>The findings cannot be explained</a:t>
            </a:r>
            <a:r>
              <a:rPr lang="en-US" baseline="0" smtClean="0"/>
              <a:t> by differential selection into the experiment.  We’ve done a good job of requiring both parents to participate, and our results are the same if we limit our data to just participants whose spouses also participated.</a:t>
            </a:r>
          </a:p>
          <a:p>
            <a:endParaRPr lang="en-US" baseline="0" smtClean="0"/>
          </a:p>
          <a:p>
            <a:r>
              <a:rPr lang="en-US" baseline="0" smtClean="0"/>
              <a:t>The findings are also not explained by the particular treatment order. Because we counterbalanced the design we could test for the voucher effect being different for those who were presented the cash choice first vs those presented with the voucher choice first and we didn’t find any significant differences.  [Plus, our results are the same, although no longer statistically significant if we only look at the first chronological competition choice in a between subjects design.]</a:t>
            </a:r>
          </a:p>
          <a:p>
            <a:endParaRPr lang="en-US" baseline="0" smtClean="0"/>
          </a:p>
          <a:p>
            <a:r>
              <a:rPr lang="en-US" baseline="0" smtClean="0"/>
              <a:t>The findings are also not explained by mothers valuing the voucher more than fathers.  In </a:t>
            </a:r>
            <a:r>
              <a:rPr lang="en-US" baseline="0" err="1" smtClean="0"/>
              <a:t>wtp</a:t>
            </a:r>
            <a:r>
              <a:rPr lang="en-US" baseline="0" smtClean="0"/>
              <a:t> for the voucher, there was no difference.</a:t>
            </a:r>
          </a:p>
          <a:p>
            <a:r>
              <a:rPr lang="en-US" baseline="0" smtClean="0"/>
              <a:t>This suggests that the behavior of the mothers is not just about wanting to improve the well-being of their child, but with </a:t>
            </a:r>
            <a:r>
              <a:rPr lang="en-US" b="1" baseline="0" smtClean="0"/>
              <a:t>competing</a:t>
            </a:r>
            <a:r>
              <a:rPr lang="en-US" baseline="0" smtClean="0"/>
              <a:t> in the interest of their child.  </a:t>
            </a:r>
          </a:p>
          <a:p>
            <a:endParaRPr lang="en-US" baseline="0" smtClean="0"/>
          </a:p>
          <a:p>
            <a:r>
              <a:rPr lang="en-US" baseline="0" smtClean="0"/>
              <a:t>And this could be because of the existence of a social norm where mothers feel like they </a:t>
            </a:r>
            <a:r>
              <a:rPr lang="en-US" b="1" baseline="0" smtClean="0"/>
              <a:t>should</a:t>
            </a:r>
            <a:r>
              <a:rPr lang="en-US" baseline="0" smtClean="0"/>
              <a:t> compete for the benefit of their children and should not compete just for money.  Or it could be biological, maybe the competition for vouchers brought out a maternal instinct in the mothers to compete for their children.  We leave it to future research to tease apart these mechanisms.</a:t>
            </a:r>
          </a:p>
        </p:txBody>
      </p:sp>
      <p:sp>
        <p:nvSpPr>
          <p:cNvPr id="4" name="Slide Number Placeholder 3"/>
          <p:cNvSpPr>
            <a:spLocks noGrp="1"/>
          </p:cNvSpPr>
          <p:nvPr>
            <p:ph type="sldNum" sz="quarter" idx="10"/>
          </p:nvPr>
        </p:nvSpPr>
        <p:spPr/>
        <p:txBody>
          <a:bodyPr/>
          <a:lstStyle/>
          <a:p>
            <a:fld id="{C6E4326E-6B45-4BFF-8A8D-1F700C47DD2C}" type="slidenum">
              <a:rPr lang="en-US" smtClean="0"/>
              <a:t>14</a:t>
            </a:fld>
            <a:endParaRPr lang="en-US"/>
          </a:p>
        </p:txBody>
      </p:sp>
    </p:spTree>
    <p:extLst>
      <p:ext uri="{BB962C8B-B14F-4D97-AF65-F5344CB8AC3E}">
        <p14:creationId xmlns:p14="http://schemas.microsoft.com/office/powerpoint/2010/main" val="396403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terms of mechanisms</a:t>
            </a:r>
          </a:p>
          <a:p>
            <a:r>
              <a:rPr lang="en-US" smtClean="0"/>
              <a:t>The findings cannot be explained</a:t>
            </a:r>
            <a:r>
              <a:rPr lang="en-US" baseline="0" smtClean="0"/>
              <a:t> by differential selection into the experiment.  We’ve done a good job of requiring both parents to participate, and our results are the same if we limit our data to just participants whose spouses also participated.</a:t>
            </a:r>
          </a:p>
          <a:p>
            <a:endParaRPr lang="en-US" baseline="0" smtClean="0"/>
          </a:p>
          <a:p>
            <a:r>
              <a:rPr lang="en-US" baseline="0" smtClean="0"/>
              <a:t>The findings are also not explained by the particular treatment order. Because we counterbalanced the design we could test for the voucher effect being different for those who were presented the cash choice first vs those presented with the voucher choice first and we didn’t find any significant differences.  [Plus, our results are the same, although no longer statistically significant if we only look at the first chronological competition choice in a between subjects design.]</a:t>
            </a:r>
          </a:p>
          <a:p>
            <a:endParaRPr lang="en-US" baseline="0" smtClean="0"/>
          </a:p>
          <a:p>
            <a:r>
              <a:rPr lang="en-US" baseline="0" smtClean="0"/>
              <a:t>The findings are also not explained by mothers valuing the voucher more than fathers.  In </a:t>
            </a:r>
            <a:r>
              <a:rPr lang="en-US" baseline="0" err="1" smtClean="0"/>
              <a:t>wtp</a:t>
            </a:r>
            <a:r>
              <a:rPr lang="en-US" baseline="0" smtClean="0"/>
              <a:t> for the voucher, there was no difference.</a:t>
            </a:r>
          </a:p>
          <a:p>
            <a:r>
              <a:rPr lang="en-US" baseline="0" smtClean="0"/>
              <a:t>This suggests that the behavior of the mothers is not just about wanting to improve the well-being of their child, but with </a:t>
            </a:r>
            <a:r>
              <a:rPr lang="en-US" b="1" baseline="0" smtClean="0"/>
              <a:t>competing</a:t>
            </a:r>
            <a:r>
              <a:rPr lang="en-US" baseline="0" smtClean="0"/>
              <a:t> in the interest of their child.  </a:t>
            </a:r>
          </a:p>
          <a:p>
            <a:endParaRPr lang="en-US" baseline="0" smtClean="0"/>
          </a:p>
          <a:p>
            <a:r>
              <a:rPr lang="en-US" baseline="0" smtClean="0"/>
              <a:t>And this could be because of the existence of a social norm where mothers feel like they </a:t>
            </a:r>
            <a:r>
              <a:rPr lang="en-US" b="1" baseline="0" smtClean="0"/>
              <a:t>should</a:t>
            </a:r>
            <a:r>
              <a:rPr lang="en-US" baseline="0" smtClean="0"/>
              <a:t> compete for the benefit of their children and should not compete just for money.  Or it could be biological, maybe the competition for vouchers brought out a maternal instinct in the mothers to compete for their children.  We leave it to future research to tease apart these mechanisms.</a:t>
            </a:r>
          </a:p>
        </p:txBody>
      </p:sp>
      <p:sp>
        <p:nvSpPr>
          <p:cNvPr id="4" name="Slide Number Placeholder 3"/>
          <p:cNvSpPr>
            <a:spLocks noGrp="1"/>
          </p:cNvSpPr>
          <p:nvPr>
            <p:ph type="sldNum" sz="quarter" idx="10"/>
          </p:nvPr>
        </p:nvSpPr>
        <p:spPr/>
        <p:txBody>
          <a:bodyPr/>
          <a:lstStyle/>
          <a:p>
            <a:fld id="{C6E4326E-6B45-4BFF-8A8D-1F700C47DD2C}" type="slidenum">
              <a:rPr lang="en-US" smtClean="0"/>
              <a:t>15</a:t>
            </a:fld>
            <a:endParaRPr lang="en-US"/>
          </a:p>
        </p:txBody>
      </p:sp>
    </p:spTree>
    <p:extLst>
      <p:ext uri="{BB962C8B-B14F-4D97-AF65-F5344CB8AC3E}">
        <p14:creationId xmlns:p14="http://schemas.microsoft.com/office/powerpoint/2010/main" val="1679966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terms of mechanisms</a:t>
            </a:r>
          </a:p>
          <a:p>
            <a:r>
              <a:rPr lang="en-US" smtClean="0"/>
              <a:t>The findings cannot be explained</a:t>
            </a:r>
            <a:r>
              <a:rPr lang="en-US" baseline="0" smtClean="0"/>
              <a:t> by differential selection into the experiment.  We’ve done a good job of requiring both parents to participate, and our results are the same if we limit our data to just participants whose spouses also participated.</a:t>
            </a:r>
          </a:p>
          <a:p>
            <a:endParaRPr lang="en-US" baseline="0" smtClean="0"/>
          </a:p>
          <a:p>
            <a:r>
              <a:rPr lang="en-US" baseline="0" smtClean="0"/>
              <a:t>The findings are also not explained by the particular treatment order. Because we counterbalanced the design we could test for the voucher effect being different for those who were presented the cash choice first vs those presented with the voucher choice first and we didn’t find any significant differences.  [Plus, our results are the same, although no longer statistically significant if we only look at the first chronological competition choice in a between subjects design.]</a:t>
            </a:r>
          </a:p>
          <a:p>
            <a:endParaRPr lang="en-US" baseline="0" smtClean="0"/>
          </a:p>
          <a:p>
            <a:r>
              <a:rPr lang="en-US" baseline="0" smtClean="0"/>
              <a:t>The findings are also not explained by mothers valuing the voucher more than fathers.  In </a:t>
            </a:r>
            <a:r>
              <a:rPr lang="en-US" baseline="0" err="1" smtClean="0"/>
              <a:t>wtp</a:t>
            </a:r>
            <a:r>
              <a:rPr lang="en-US" baseline="0" smtClean="0"/>
              <a:t> for the voucher, there was no difference.</a:t>
            </a:r>
          </a:p>
          <a:p>
            <a:r>
              <a:rPr lang="en-US" baseline="0" smtClean="0"/>
              <a:t>This suggests that the behavior of the mothers is not just about wanting to improve the well-being of their child, but with </a:t>
            </a:r>
            <a:r>
              <a:rPr lang="en-US" b="1" baseline="0" smtClean="0"/>
              <a:t>competing</a:t>
            </a:r>
            <a:r>
              <a:rPr lang="en-US" baseline="0" smtClean="0"/>
              <a:t> in the interest of their child.  </a:t>
            </a:r>
          </a:p>
          <a:p>
            <a:endParaRPr lang="en-US" baseline="0" smtClean="0"/>
          </a:p>
          <a:p>
            <a:r>
              <a:rPr lang="en-US" baseline="0" smtClean="0"/>
              <a:t>And this could be because of the existence of a social norm where mothers feel like they </a:t>
            </a:r>
            <a:r>
              <a:rPr lang="en-US" b="1" baseline="0" smtClean="0"/>
              <a:t>should</a:t>
            </a:r>
            <a:r>
              <a:rPr lang="en-US" baseline="0" smtClean="0"/>
              <a:t> compete for the benefit of their children and should not compete just for money.  Or it could be biological, maybe the competition for vouchers brought out a maternal instinct in the mothers to compete for their children.  We leave it to future research to tease apart these mechanisms.</a:t>
            </a:r>
          </a:p>
        </p:txBody>
      </p:sp>
      <p:sp>
        <p:nvSpPr>
          <p:cNvPr id="4" name="Slide Number Placeholder 3"/>
          <p:cNvSpPr>
            <a:spLocks noGrp="1"/>
          </p:cNvSpPr>
          <p:nvPr>
            <p:ph type="sldNum" sz="quarter" idx="10"/>
          </p:nvPr>
        </p:nvSpPr>
        <p:spPr/>
        <p:txBody>
          <a:bodyPr/>
          <a:lstStyle/>
          <a:p>
            <a:fld id="{C6E4326E-6B45-4BFF-8A8D-1F700C47DD2C}" type="slidenum">
              <a:rPr lang="en-US" smtClean="0"/>
              <a:t>16</a:t>
            </a:fld>
            <a:endParaRPr lang="en-US"/>
          </a:p>
        </p:txBody>
      </p:sp>
    </p:spTree>
    <p:extLst>
      <p:ext uri="{BB962C8B-B14F-4D97-AF65-F5344CB8AC3E}">
        <p14:creationId xmlns:p14="http://schemas.microsoft.com/office/powerpoint/2010/main" val="1020978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terms of mechanisms</a:t>
            </a:r>
          </a:p>
          <a:p>
            <a:r>
              <a:rPr lang="en-US" smtClean="0"/>
              <a:t>The findings cannot be explained</a:t>
            </a:r>
            <a:r>
              <a:rPr lang="en-US" baseline="0" smtClean="0"/>
              <a:t> by differential selection into the experiment.  We’ve done a good job of requiring both parents to participate, and our results are the same if we limit our data to just participants whose spouses also participated.</a:t>
            </a:r>
          </a:p>
          <a:p>
            <a:endParaRPr lang="en-US" baseline="0" smtClean="0"/>
          </a:p>
          <a:p>
            <a:r>
              <a:rPr lang="en-US" baseline="0" smtClean="0"/>
              <a:t>The findings are also not explained by the particular treatment order. Because we counterbalanced the design we could test for the voucher effect being different for those who were presented the cash choice first vs those presented with the voucher choice first and we didn’t find any significant differences.  [Plus, our results are the same, although no longer statistically significant if we only look at the first chronological competition choice in a between subjects design.]</a:t>
            </a:r>
          </a:p>
          <a:p>
            <a:endParaRPr lang="en-US" baseline="0" smtClean="0"/>
          </a:p>
          <a:p>
            <a:r>
              <a:rPr lang="en-US" baseline="0" smtClean="0"/>
              <a:t>The findings are also not explained by mothers valuing the voucher more than fathers.  In </a:t>
            </a:r>
            <a:r>
              <a:rPr lang="en-US" baseline="0" err="1" smtClean="0"/>
              <a:t>wtp</a:t>
            </a:r>
            <a:r>
              <a:rPr lang="en-US" baseline="0" smtClean="0"/>
              <a:t> for the voucher, there was no difference.</a:t>
            </a:r>
          </a:p>
          <a:p>
            <a:r>
              <a:rPr lang="en-US" baseline="0" smtClean="0"/>
              <a:t>This suggests that the behavior of the mothers is not just about wanting to improve the well-being of their child, but with </a:t>
            </a:r>
            <a:r>
              <a:rPr lang="en-US" b="1" baseline="0" smtClean="0"/>
              <a:t>competing</a:t>
            </a:r>
            <a:r>
              <a:rPr lang="en-US" baseline="0" smtClean="0"/>
              <a:t> in the interest of their child.  </a:t>
            </a:r>
          </a:p>
          <a:p>
            <a:endParaRPr lang="en-US" baseline="0" smtClean="0"/>
          </a:p>
          <a:p>
            <a:r>
              <a:rPr lang="en-US" baseline="0" smtClean="0"/>
              <a:t>And this could be because of the existence of a social norm where mothers feel like they </a:t>
            </a:r>
            <a:r>
              <a:rPr lang="en-US" b="1" baseline="0" smtClean="0"/>
              <a:t>should</a:t>
            </a:r>
            <a:r>
              <a:rPr lang="en-US" baseline="0" smtClean="0"/>
              <a:t> compete for the benefit of their children and should not compete just for money.  Or it could be biological, maybe the competition for vouchers brought out a maternal instinct in the mothers to compete for their children.  We leave it to future research to tease apart these mechanisms.</a:t>
            </a:r>
          </a:p>
        </p:txBody>
      </p:sp>
      <p:sp>
        <p:nvSpPr>
          <p:cNvPr id="4" name="Slide Number Placeholder 3"/>
          <p:cNvSpPr>
            <a:spLocks noGrp="1"/>
          </p:cNvSpPr>
          <p:nvPr>
            <p:ph type="sldNum" sz="quarter" idx="10"/>
          </p:nvPr>
        </p:nvSpPr>
        <p:spPr/>
        <p:txBody>
          <a:bodyPr/>
          <a:lstStyle/>
          <a:p>
            <a:fld id="{C6E4326E-6B45-4BFF-8A8D-1F700C47DD2C}" type="slidenum">
              <a:rPr lang="en-US" smtClean="0"/>
              <a:t>17</a:t>
            </a:fld>
            <a:endParaRPr lang="en-US"/>
          </a:p>
        </p:txBody>
      </p:sp>
    </p:spTree>
    <p:extLst>
      <p:ext uri="{BB962C8B-B14F-4D97-AF65-F5344CB8AC3E}">
        <p14:creationId xmlns:p14="http://schemas.microsoft.com/office/powerpoint/2010/main" val="774566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terms of mechanisms</a:t>
            </a:r>
          </a:p>
          <a:p>
            <a:r>
              <a:rPr lang="en-US" smtClean="0"/>
              <a:t>The findings cannot be explained</a:t>
            </a:r>
            <a:r>
              <a:rPr lang="en-US" baseline="0" smtClean="0"/>
              <a:t> by differential selection into the experiment.  We’ve done a good job of requiring both parents to participate, and our results are the same if we limit our data to just participants whose spouses also participated.</a:t>
            </a:r>
          </a:p>
          <a:p>
            <a:endParaRPr lang="en-US" baseline="0" smtClean="0"/>
          </a:p>
          <a:p>
            <a:r>
              <a:rPr lang="en-US" baseline="0" smtClean="0"/>
              <a:t>The findings are also not explained by the particular treatment order. Because we counterbalanced the design we could test for the voucher effect being different for those who were presented the cash choice first vs those presented with the voucher choice first and we didn’t find any significant differences.  [Plus, our results are the same, although no longer statistically significant if we only look at the first chronological competition choice in a between subjects design.]</a:t>
            </a:r>
          </a:p>
          <a:p>
            <a:endParaRPr lang="en-US" baseline="0" smtClean="0"/>
          </a:p>
          <a:p>
            <a:r>
              <a:rPr lang="en-US" baseline="0" smtClean="0"/>
              <a:t>The findings are also not explained by mothers valuing the voucher more than fathers.  In </a:t>
            </a:r>
            <a:r>
              <a:rPr lang="en-US" baseline="0" err="1" smtClean="0"/>
              <a:t>wtp</a:t>
            </a:r>
            <a:r>
              <a:rPr lang="en-US" baseline="0" smtClean="0"/>
              <a:t> for the voucher, there was no difference.</a:t>
            </a:r>
          </a:p>
          <a:p>
            <a:r>
              <a:rPr lang="en-US" baseline="0" smtClean="0"/>
              <a:t>This suggests that the behavior of the mothers is not just about wanting to improve the well-being of their child, but with </a:t>
            </a:r>
            <a:r>
              <a:rPr lang="en-US" b="1" baseline="0" smtClean="0"/>
              <a:t>competing</a:t>
            </a:r>
            <a:r>
              <a:rPr lang="en-US" baseline="0" smtClean="0"/>
              <a:t> in the interest of their child.  </a:t>
            </a:r>
          </a:p>
          <a:p>
            <a:endParaRPr lang="en-US" baseline="0" smtClean="0"/>
          </a:p>
          <a:p>
            <a:r>
              <a:rPr lang="en-US" baseline="0" smtClean="0"/>
              <a:t>And this could be because of the existence of a social norm where mothers feel like they </a:t>
            </a:r>
            <a:r>
              <a:rPr lang="en-US" b="1" baseline="0" smtClean="0"/>
              <a:t>should</a:t>
            </a:r>
            <a:r>
              <a:rPr lang="en-US" baseline="0" smtClean="0"/>
              <a:t> compete for the benefit of their children and should not compete just for money.  Or it could be biological, maybe the competition for vouchers brought out a maternal instinct in the mothers to compete for their children.  We leave it to future research to tease apart these mechanisms.</a:t>
            </a:r>
          </a:p>
        </p:txBody>
      </p:sp>
      <p:sp>
        <p:nvSpPr>
          <p:cNvPr id="4" name="Slide Number Placeholder 3"/>
          <p:cNvSpPr>
            <a:spLocks noGrp="1"/>
          </p:cNvSpPr>
          <p:nvPr>
            <p:ph type="sldNum" sz="quarter" idx="10"/>
          </p:nvPr>
        </p:nvSpPr>
        <p:spPr/>
        <p:txBody>
          <a:bodyPr/>
          <a:lstStyle/>
          <a:p>
            <a:fld id="{C6E4326E-6B45-4BFF-8A8D-1F700C47DD2C}" type="slidenum">
              <a:rPr lang="en-US" smtClean="0"/>
              <a:t>18</a:t>
            </a:fld>
            <a:endParaRPr lang="en-US"/>
          </a:p>
        </p:txBody>
      </p:sp>
    </p:spTree>
    <p:extLst>
      <p:ext uri="{BB962C8B-B14F-4D97-AF65-F5344CB8AC3E}">
        <p14:creationId xmlns:p14="http://schemas.microsoft.com/office/powerpoint/2010/main" val="1867253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terms of mechanisms</a:t>
            </a:r>
          </a:p>
          <a:p>
            <a:r>
              <a:rPr lang="en-US" smtClean="0"/>
              <a:t>The findings cannot be explained</a:t>
            </a:r>
            <a:r>
              <a:rPr lang="en-US" baseline="0" smtClean="0"/>
              <a:t> by differential selection into the experiment.  We’ve done a good job of requiring both parents to participate, and our results are the same if we limit our data to just participants whose spouses also participated.</a:t>
            </a:r>
          </a:p>
          <a:p>
            <a:endParaRPr lang="en-US" baseline="0" smtClean="0"/>
          </a:p>
          <a:p>
            <a:r>
              <a:rPr lang="en-US" baseline="0" smtClean="0"/>
              <a:t>The findings are also not explained by the particular treatment order. Because we counterbalanced the design we could test for the voucher effect being different for those who were presented the cash choice first vs those presented with the voucher choice first and we didn’t find any significant differences.  [Plus, our results are the same, although no longer statistically significant if we only look at the first chronological competition choice in a between subjects design.]</a:t>
            </a:r>
          </a:p>
          <a:p>
            <a:endParaRPr lang="en-US" baseline="0" smtClean="0"/>
          </a:p>
          <a:p>
            <a:r>
              <a:rPr lang="en-US" baseline="0" smtClean="0"/>
              <a:t>The findings are also not explained by mothers valuing the voucher more than fathers.  In </a:t>
            </a:r>
            <a:r>
              <a:rPr lang="en-US" baseline="0" err="1" smtClean="0"/>
              <a:t>wtp</a:t>
            </a:r>
            <a:r>
              <a:rPr lang="en-US" baseline="0" smtClean="0"/>
              <a:t> for the voucher, there was no difference.</a:t>
            </a:r>
          </a:p>
          <a:p>
            <a:r>
              <a:rPr lang="en-US" baseline="0" smtClean="0"/>
              <a:t>This suggests that the behavior of the mothers is not just about wanting to improve the well-being of their child, but with </a:t>
            </a:r>
            <a:r>
              <a:rPr lang="en-US" b="1" baseline="0" smtClean="0"/>
              <a:t>competing</a:t>
            </a:r>
            <a:r>
              <a:rPr lang="en-US" baseline="0" smtClean="0"/>
              <a:t> in the interest of their child.  </a:t>
            </a:r>
          </a:p>
          <a:p>
            <a:endParaRPr lang="en-US" baseline="0" smtClean="0"/>
          </a:p>
          <a:p>
            <a:r>
              <a:rPr lang="en-US" baseline="0" smtClean="0"/>
              <a:t>And this could be because of the existence of a social norm where mothers feel like they </a:t>
            </a:r>
            <a:r>
              <a:rPr lang="en-US" b="1" baseline="0" smtClean="0"/>
              <a:t>should</a:t>
            </a:r>
            <a:r>
              <a:rPr lang="en-US" baseline="0" smtClean="0"/>
              <a:t> compete for the benefit of their children and should not compete just for money.  Or it could be biological, maybe the competition for vouchers brought out a maternal instinct in the mothers to compete for their children.  We leave it to future research to tease apart these mechanisms.</a:t>
            </a:r>
          </a:p>
        </p:txBody>
      </p:sp>
      <p:sp>
        <p:nvSpPr>
          <p:cNvPr id="4" name="Slide Number Placeholder 3"/>
          <p:cNvSpPr>
            <a:spLocks noGrp="1"/>
          </p:cNvSpPr>
          <p:nvPr>
            <p:ph type="sldNum" sz="quarter" idx="10"/>
          </p:nvPr>
        </p:nvSpPr>
        <p:spPr/>
        <p:txBody>
          <a:bodyPr/>
          <a:lstStyle/>
          <a:p>
            <a:fld id="{C6E4326E-6B45-4BFF-8A8D-1F700C47DD2C}" type="slidenum">
              <a:rPr lang="en-US" smtClean="0"/>
              <a:t>19</a:t>
            </a:fld>
            <a:endParaRPr lang="en-US"/>
          </a:p>
        </p:txBody>
      </p:sp>
    </p:spTree>
    <p:extLst>
      <p:ext uri="{BB962C8B-B14F-4D97-AF65-F5344CB8AC3E}">
        <p14:creationId xmlns:p14="http://schemas.microsoft.com/office/powerpoint/2010/main" val="889421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terms of mechanisms</a:t>
            </a:r>
          </a:p>
          <a:p>
            <a:r>
              <a:rPr lang="en-US" smtClean="0"/>
              <a:t>The findings cannot be explained</a:t>
            </a:r>
            <a:r>
              <a:rPr lang="en-US" baseline="0" smtClean="0"/>
              <a:t> by differential selection into the experiment.  We’ve done a good job of requiring both parents to participate, and our results are the same if we limit our data to just participants whose spouses also participated.</a:t>
            </a:r>
          </a:p>
          <a:p>
            <a:endParaRPr lang="en-US" baseline="0" smtClean="0"/>
          </a:p>
          <a:p>
            <a:r>
              <a:rPr lang="en-US" baseline="0" smtClean="0"/>
              <a:t>The findings are also not explained by the particular treatment order. Because we counterbalanced the design we could test for the voucher effect being different for those who were presented the cash choice first vs those presented with the voucher choice first and we didn’t find any significant differences.  [Plus, our results are the same, although no longer statistically significant if we only look at the first chronological competition choice in a between subjects design.]</a:t>
            </a:r>
          </a:p>
          <a:p>
            <a:endParaRPr lang="en-US" baseline="0" smtClean="0"/>
          </a:p>
          <a:p>
            <a:r>
              <a:rPr lang="en-US" baseline="0" smtClean="0"/>
              <a:t>The findings are also not explained by mothers valuing the voucher more than fathers.  In </a:t>
            </a:r>
            <a:r>
              <a:rPr lang="en-US" baseline="0" err="1" smtClean="0"/>
              <a:t>wtp</a:t>
            </a:r>
            <a:r>
              <a:rPr lang="en-US" baseline="0" smtClean="0"/>
              <a:t> for the voucher, there was no difference.</a:t>
            </a:r>
          </a:p>
          <a:p>
            <a:r>
              <a:rPr lang="en-US" baseline="0" smtClean="0"/>
              <a:t>This suggests that the behavior of the mothers is not just about wanting to improve the well-being of their child, but with </a:t>
            </a:r>
            <a:r>
              <a:rPr lang="en-US" b="1" baseline="0" smtClean="0"/>
              <a:t>competing</a:t>
            </a:r>
            <a:r>
              <a:rPr lang="en-US" baseline="0" smtClean="0"/>
              <a:t> in the interest of their child.  </a:t>
            </a:r>
          </a:p>
          <a:p>
            <a:endParaRPr lang="en-US" baseline="0" smtClean="0"/>
          </a:p>
          <a:p>
            <a:r>
              <a:rPr lang="en-US" baseline="0" smtClean="0"/>
              <a:t>And this could be because of the existence of a social norm where mothers feel like they </a:t>
            </a:r>
            <a:r>
              <a:rPr lang="en-US" b="1" baseline="0" smtClean="0"/>
              <a:t>should</a:t>
            </a:r>
            <a:r>
              <a:rPr lang="en-US" baseline="0" smtClean="0"/>
              <a:t> compete for the benefit of their children and should not compete just for money.  Or it could be biological, maybe the competition for vouchers brought out a maternal instinct in the mothers to compete for their children.  We leave it to future research to tease apart these mechanisms.</a:t>
            </a:r>
          </a:p>
        </p:txBody>
      </p:sp>
      <p:sp>
        <p:nvSpPr>
          <p:cNvPr id="4" name="Slide Number Placeholder 3"/>
          <p:cNvSpPr>
            <a:spLocks noGrp="1"/>
          </p:cNvSpPr>
          <p:nvPr>
            <p:ph type="sldNum" sz="quarter" idx="10"/>
          </p:nvPr>
        </p:nvSpPr>
        <p:spPr/>
        <p:txBody>
          <a:bodyPr/>
          <a:lstStyle/>
          <a:p>
            <a:fld id="{C6E4326E-6B45-4BFF-8A8D-1F700C47DD2C}" type="slidenum">
              <a:rPr lang="en-US" smtClean="0"/>
              <a:t>20</a:t>
            </a:fld>
            <a:endParaRPr lang="en-US"/>
          </a:p>
        </p:txBody>
      </p:sp>
    </p:spTree>
    <p:extLst>
      <p:ext uri="{BB962C8B-B14F-4D97-AF65-F5344CB8AC3E}">
        <p14:creationId xmlns:p14="http://schemas.microsoft.com/office/powerpoint/2010/main" val="143941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6E4326E-6B45-4BFF-8A8D-1F700C47DD2C}" type="slidenum">
              <a:rPr lang="en-US" smtClean="0"/>
              <a:t>3</a:t>
            </a:fld>
            <a:endParaRPr lang="en-US"/>
          </a:p>
        </p:txBody>
      </p:sp>
    </p:spTree>
    <p:extLst>
      <p:ext uri="{BB962C8B-B14F-4D97-AF65-F5344CB8AC3E}">
        <p14:creationId xmlns:p14="http://schemas.microsoft.com/office/powerpoint/2010/main" val="1154029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terms of mechanisms</a:t>
            </a:r>
          </a:p>
          <a:p>
            <a:r>
              <a:rPr lang="en-US" smtClean="0"/>
              <a:t>The findings cannot be explained</a:t>
            </a:r>
            <a:r>
              <a:rPr lang="en-US" baseline="0" smtClean="0"/>
              <a:t> by differential selection into the experiment.  We’ve done a good job of requiring both parents to participate, and our results are the same if we limit our data to just participants whose spouses also participated.</a:t>
            </a:r>
          </a:p>
          <a:p>
            <a:endParaRPr lang="en-US" baseline="0" smtClean="0"/>
          </a:p>
          <a:p>
            <a:r>
              <a:rPr lang="en-US" baseline="0" smtClean="0"/>
              <a:t>The findings are also not explained by the particular treatment order. Because we counterbalanced the design we could test for the voucher effect being different for those who were presented the cash choice first vs those presented with the voucher choice first and we didn’t find any significant differences.  [Plus, our results are the same, although no longer statistically significant if we only look at the first chronological competition choice in a between subjects design.]</a:t>
            </a:r>
          </a:p>
          <a:p>
            <a:endParaRPr lang="en-US" baseline="0" smtClean="0"/>
          </a:p>
          <a:p>
            <a:r>
              <a:rPr lang="en-US" baseline="0" smtClean="0"/>
              <a:t>The findings are also not explained by mothers valuing the voucher more than fathers.  In </a:t>
            </a:r>
            <a:r>
              <a:rPr lang="en-US" baseline="0" err="1" smtClean="0"/>
              <a:t>wtp</a:t>
            </a:r>
            <a:r>
              <a:rPr lang="en-US" baseline="0" smtClean="0"/>
              <a:t> for the voucher, there was no difference.</a:t>
            </a:r>
          </a:p>
          <a:p>
            <a:r>
              <a:rPr lang="en-US" baseline="0" smtClean="0"/>
              <a:t>This suggests that the behavior of the mothers is not just about wanting to improve the well-being of their child, but with </a:t>
            </a:r>
            <a:r>
              <a:rPr lang="en-US" b="1" baseline="0" smtClean="0"/>
              <a:t>competing</a:t>
            </a:r>
            <a:r>
              <a:rPr lang="en-US" baseline="0" smtClean="0"/>
              <a:t> in the interest of their child.  </a:t>
            </a:r>
          </a:p>
          <a:p>
            <a:endParaRPr lang="en-US" baseline="0" smtClean="0"/>
          </a:p>
          <a:p>
            <a:r>
              <a:rPr lang="en-US" baseline="0" smtClean="0"/>
              <a:t>And this could be because of the existence of a social norm where mothers feel like they </a:t>
            </a:r>
            <a:r>
              <a:rPr lang="en-US" b="1" baseline="0" smtClean="0"/>
              <a:t>should</a:t>
            </a:r>
            <a:r>
              <a:rPr lang="en-US" baseline="0" smtClean="0"/>
              <a:t> compete for the benefit of their children and should not compete just for money.  Or it could be biological, maybe the competition for vouchers brought out a maternal instinct in the mothers to compete for their children.  We leave it to future research to tease apart these mechanisms.</a:t>
            </a:r>
          </a:p>
        </p:txBody>
      </p:sp>
      <p:sp>
        <p:nvSpPr>
          <p:cNvPr id="4" name="Slide Number Placeholder 3"/>
          <p:cNvSpPr>
            <a:spLocks noGrp="1"/>
          </p:cNvSpPr>
          <p:nvPr>
            <p:ph type="sldNum" sz="quarter" idx="10"/>
          </p:nvPr>
        </p:nvSpPr>
        <p:spPr/>
        <p:txBody>
          <a:bodyPr/>
          <a:lstStyle/>
          <a:p>
            <a:fld id="{C6E4326E-6B45-4BFF-8A8D-1F700C47DD2C}" type="slidenum">
              <a:rPr lang="en-US" smtClean="0"/>
              <a:t>21</a:t>
            </a:fld>
            <a:endParaRPr lang="en-US"/>
          </a:p>
        </p:txBody>
      </p:sp>
    </p:spTree>
    <p:extLst>
      <p:ext uri="{BB962C8B-B14F-4D97-AF65-F5344CB8AC3E}">
        <p14:creationId xmlns:p14="http://schemas.microsoft.com/office/powerpoint/2010/main" val="1369425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terms of mechanisms</a:t>
            </a:r>
          </a:p>
          <a:p>
            <a:r>
              <a:rPr lang="en-US" smtClean="0"/>
              <a:t>The findings cannot be explained</a:t>
            </a:r>
            <a:r>
              <a:rPr lang="en-US" baseline="0" smtClean="0"/>
              <a:t> by differential selection into the experiment.  We’ve done a good job of requiring both parents to participate, and our results are the same if we limit our data to just participants whose spouses also participated.</a:t>
            </a:r>
          </a:p>
          <a:p>
            <a:endParaRPr lang="en-US" baseline="0" smtClean="0"/>
          </a:p>
          <a:p>
            <a:r>
              <a:rPr lang="en-US" baseline="0" smtClean="0"/>
              <a:t>The findings are also not explained by the particular treatment order. Because we counterbalanced the design we could test for the voucher effect being different for those who were presented the cash choice first vs those presented with the voucher choice first and we didn’t find any significant differences.  [Plus, our results are the same, although no longer statistically significant if we only look at the first chronological competition choice in a between subjects design.]</a:t>
            </a:r>
          </a:p>
          <a:p>
            <a:endParaRPr lang="en-US" baseline="0" smtClean="0"/>
          </a:p>
          <a:p>
            <a:r>
              <a:rPr lang="en-US" baseline="0" smtClean="0"/>
              <a:t>The findings are also not explained by mothers valuing the voucher more than fathers.  In </a:t>
            </a:r>
            <a:r>
              <a:rPr lang="en-US" baseline="0" err="1" smtClean="0"/>
              <a:t>wtp</a:t>
            </a:r>
            <a:r>
              <a:rPr lang="en-US" baseline="0" smtClean="0"/>
              <a:t> for the voucher, there was no difference.</a:t>
            </a:r>
          </a:p>
          <a:p>
            <a:r>
              <a:rPr lang="en-US" baseline="0" smtClean="0"/>
              <a:t>This suggests that the behavior of the mothers is not just about wanting to improve the well-being of their child, but with </a:t>
            </a:r>
            <a:r>
              <a:rPr lang="en-US" b="1" baseline="0" smtClean="0"/>
              <a:t>competing</a:t>
            </a:r>
            <a:r>
              <a:rPr lang="en-US" baseline="0" smtClean="0"/>
              <a:t> in the interest of their child.  </a:t>
            </a:r>
          </a:p>
          <a:p>
            <a:endParaRPr lang="en-US" baseline="0" smtClean="0"/>
          </a:p>
          <a:p>
            <a:r>
              <a:rPr lang="en-US" baseline="0" smtClean="0"/>
              <a:t>And this could be because of the existence of a social norm where mothers feel like they </a:t>
            </a:r>
            <a:r>
              <a:rPr lang="en-US" b="1" baseline="0" smtClean="0"/>
              <a:t>should</a:t>
            </a:r>
            <a:r>
              <a:rPr lang="en-US" baseline="0" smtClean="0"/>
              <a:t> compete for the benefit of their children and should not compete just for money.  Or it could be biological, maybe the competition for vouchers brought out a maternal instinct in the mothers to compete for their children.  We leave it to future research to tease apart these mechanisms.</a:t>
            </a:r>
          </a:p>
        </p:txBody>
      </p:sp>
      <p:sp>
        <p:nvSpPr>
          <p:cNvPr id="4" name="Slide Number Placeholder 3"/>
          <p:cNvSpPr>
            <a:spLocks noGrp="1"/>
          </p:cNvSpPr>
          <p:nvPr>
            <p:ph type="sldNum" sz="quarter" idx="10"/>
          </p:nvPr>
        </p:nvSpPr>
        <p:spPr/>
        <p:txBody>
          <a:bodyPr/>
          <a:lstStyle/>
          <a:p>
            <a:fld id="{C6E4326E-6B45-4BFF-8A8D-1F700C47DD2C}" type="slidenum">
              <a:rPr lang="en-US" smtClean="0"/>
              <a:t>22</a:t>
            </a:fld>
            <a:endParaRPr lang="en-US"/>
          </a:p>
        </p:txBody>
      </p:sp>
    </p:spTree>
    <p:extLst>
      <p:ext uri="{BB962C8B-B14F-4D97-AF65-F5344CB8AC3E}">
        <p14:creationId xmlns:p14="http://schemas.microsoft.com/office/powerpoint/2010/main" val="1110905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terms of mechanisms</a:t>
            </a:r>
          </a:p>
          <a:p>
            <a:r>
              <a:rPr lang="en-US" smtClean="0"/>
              <a:t>The findings cannot be explained</a:t>
            </a:r>
            <a:r>
              <a:rPr lang="en-US" baseline="0" smtClean="0"/>
              <a:t> by differential selection into the experiment.  We’ve done a good job of requiring both parents to participate, and our results are the same if we limit our data to just participants whose spouses also participated.</a:t>
            </a:r>
          </a:p>
          <a:p>
            <a:endParaRPr lang="en-US" baseline="0" smtClean="0"/>
          </a:p>
          <a:p>
            <a:r>
              <a:rPr lang="en-US" baseline="0" smtClean="0"/>
              <a:t>The findings are also not explained by the particular treatment order. Because we counterbalanced the design we could test for the voucher effect being different for those who were presented the cash choice first vs those presented with the voucher choice first and we didn’t find any significant differences.  [Plus, our results are the same, although no longer statistically significant if we only look at the first chronological competition choice in a between subjects design.]</a:t>
            </a:r>
          </a:p>
          <a:p>
            <a:endParaRPr lang="en-US" baseline="0" smtClean="0"/>
          </a:p>
          <a:p>
            <a:r>
              <a:rPr lang="en-US" baseline="0" smtClean="0"/>
              <a:t>The findings are also not explained by mothers valuing the voucher more than fathers.  In </a:t>
            </a:r>
            <a:r>
              <a:rPr lang="en-US" baseline="0" err="1" smtClean="0"/>
              <a:t>wtp</a:t>
            </a:r>
            <a:r>
              <a:rPr lang="en-US" baseline="0" smtClean="0"/>
              <a:t> for the voucher, there was no difference.</a:t>
            </a:r>
          </a:p>
          <a:p>
            <a:r>
              <a:rPr lang="en-US" baseline="0" smtClean="0"/>
              <a:t>This suggests that the behavior of the mothers is not just about wanting to improve the well-being of their child, but with </a:t>
            </a:r>
            <a:r>
              <a:rPr lang="en-US" b="1" baseline="0" smtClean="0"/>
              <a:t>competing</a:t>
            </a:r>
            <a:r>
              <a:rPr lang="en-US" baseline="0" smtClean="0"/>
              <a:t> in the interest of their child.  </a:t>
            </a:r>
          </a:p>
          <a:p>
            <a:endParaRPr lang="en-US" baseline="0" smtClean="0"/>
          </a:p>
          <a:p>
            <a:r>
              <a:rPr lang="en-US" baseline="0" smtClean="0"/>
              <a:t>And this could be because of the existence of a social norm where mothers feel like they </a:t>
            </a:r>
            <a:r>
              <a:rPr lang="en-US" b="1" baseline="0" smtClean="0"/>
              <a:t>should</a:t>
            </a:r>
            <a:r>
              <a:rPr lang="en-US" baseline="0" smtClean="0"/>
              <a:t> compete for the benefit of their children and should not compete just for money.  Or it could be biological, maybe the competition for vouchers brought out a maternal instinct in the mothers to compete for their children.  We leave it to future research to tease apart these mechanisms.</a:t>
            </a:r>
          </a:p>
        </p:txBody>
      </p:sp>
      <p:sp>
        <p:nvSpPr>
          <p:cNvPr id="4" name="Slide Number Placeholder 3"/>
          <p:cNvSpPr>
            <a:spLocks noGrp="1"/>
          </p:cNvSpPr>
          <p:nvPr>
            <p:ph type="sldNum" sz="quarter" idx="10"/>
          </p:nvPr>
        </p:nvSpPr>
        <p:spPr/>
        <p:txBody>
          <a:bodyPr/>
          <a:lstStyle/>
          <a:p>
            <a:fld id="{C6E4326E-6B45-4BFF-8A8D-1F700C47DD2C}" type="slidenum">
              <a:rPr lang="en-US" smtClean="0"/>
              <a:t>23</a:t>
            </a:fld>
            <a:endParaRPr lang="en-US"/>
          </a:p>
        </p:txBody>
      </p:sp>
    </p:spTree>
    <p:extLst>
      <p:ext uri="{BB962C8B-B14F-4D97-AF65-F5344CB8AC3E}">
        <p14:creationId xmlns:p14="http://schemas.microsoft.com/office/powerpoint/2010/main" val="1935301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terms of mechanisms</a:t>
            </a:r>
          </a:p>
          <a:p>
            <a:r>
              <a:rPr lang="en-US" smtClean="0"/>
              <a:t>The findings cannot be explained</a:t>
            </a:r>
            <a:r>
              <a:rPr lang="en-US" baseline="0" smtClean="0"/>
              <a:t> by differential selection into the experiment.  We’ve done a good job of requiring both parents to participate, and our results are the same if we limit our data to just participants whose spouses also participated.</a:t>
            </a:r>
          </a:p>
          <a:p>
            <a:endParaRPr lang="en-US" baseline="0" smtClean="0"/>
          </a:p>
          <a:p>
            <a:r>
              <a:rPr lang="en-US" baseline="0" smtClean="0"/>
              <a:t>The findings are also not explained by the particular treatment order. Because we counterbalanced the design we could test for the voucher effect being different for those who were presented the cash choice first vs those presented with the voucher choice first and we didn’t find any significant differences.  [Plus, our results are the same, although no longer statistically significant if we only look at the first chronological competition choice in a between subjects design.]</a:t>
            </a:r>
          </a:p>
          <a:p>
            <a:endParaRPr lang="en-US" baseline="0" smtClean="0"/>
          </a:p>
          <a:p>
            <a:r>
              <a:rPr lang="en-US" baseline="0" smtClean="0"/>
              <a:t>The findings are also not explained by mothers valuing the voucher more than fathers.  In </a:t>
            </a:r>
            <a:r>
              <a:rPr lang="en-US" baseline="0" err="1" smtClean="0"/>
              <a:t>wtp</a:t>
            </a:r>
            <a:r>
              <a:rPr lang="en-US" baseline="0" smtClean="0"/>
              <a:t> for the voucher, there was no difference.</a:t>
            </a:r>
          </a:p>
          <a:p>
            <a:r>
              <a:rPr lang="en-US" baseline="0" smtClean="0"/>
              <a:t>This suggests that the behavior of the mothers is not just about wanting to improve the well-being of their child, but with </a:t>
            </a:r>
            <a:r>
              <a:rPr lang="en-US" b="1" baseline="0" smtClean="0"/>
              <a:t>competing</a:t>
            </a:r>
            <a:r>
              <a:rPr lang="en-US" baseline="0" smtClean="0"/>
              <a:t> in the interest of their child.  </a:t>
            </a:r>
          </a:p>
          <a:p>
            <a:endParaRPr lang="en-US" baseline="0" smtClean="0"/>
          </a:p>
          <a:p>
            <a:r>
              <a:rPr lang="en-US" baseline="0" smtClean="0"/>
              <a:t>And this could be because of the existence of a social norm where mothers feel like they </a:t>
            </a:r>
            <a:r>
              <a:rPr lang="en-US" b="1" baseline="0" smtClean="0"/>
              <a:t>should</a:t>
            </a:r>
            <a:r>
              <a:rPr lang="en-US" baseline="0" smtClean="0"/>
              <a:t> compete for the benefit of their children and should not compete just for money.  Or it could be biological, maybe the competition for vouchers brought out a maternal instinct in the mothers to compete for their children.  We leave it to future research to tease apart these mechanisms.</a:t>
            </a:r>
          </a:p>
        </p:txBody>
      </p:sp>
      <p:sp>
        <p:nvSpPr>
          <p:cNvPr id="4" name="Slide Number Placeholder 3"/>
          <p:cNvSpPr>
            <a:spLocks noGrp="1"/>
          </p:cNvSpPr>
          <p:nvPr>
            <p:ph type="sldNum" sz="quarter" idx="10"/>
          </p:nvPr>
        </p:nvSpPr>
        <p:spPr/>
        <p:txBody>
          <a:bodyPr/>
          <a:lstStyle/>
          <a:p>
            <a:fld id="{C6E4326E-6B45-4BFF-8A8D-1F700C47DD2C}" type="slidenum">
              <a:rPr lang="en-US" smtClean="0"/>
              <a:t>24</a:t>
            </a:fld>
            <a:endParaRPr lang="en-US"/>
          </a:p>
        </p:txBody>
      </p:sp>
    </p:spTree>
    <p:extLst>
      <p:ext uri="{BB962C8B-B14F-4D97-AF65-F5344CB8AC3E}">
        <p14:creationId xmlns:p14="http://schemas.microsoft.com/office/powerpoint/2010/main" val="117679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6E4326E-6B45-4BFF-8A8D-1F700C47DD2C}" type="slidenum">
              <a:rPr lang="en-US" smtClean="0"/>
              <a:t>4</a:t>
            </a:fld>
            <a:endParaRPr lang="en-US"/>
          </a:p>
        </p:txBody>
      </p:sp>
    </p:spTree>
    <p:extLst>
      <p:ext uri="{BB962C8B-B14F-4D97-AF65-F5344CB8AC3E}">
        <p14:creationId xmlns:p14="http://schemas.microsoft.com/office/powerpoint/2010/main" val="170068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C061D-B228-457C-82F8-6697F2D3C1E5}" type="slidenum">
              <a:rPr lang="en-US" smtClean="0"/>
              <a:t>5</a:t>
            </a:fld>
            <a:endParaRPr lang="en-US"/>
          </a:p>
        </p:txBody>
      </p:sp>
    </p:spTree>
    <p:extLst>
      <p:ext uri="{BB962C8B-B14F-4D97-AF65-F5344CB8AC3E}">
        <p14:creationId xmlns:p14="http://schemas.microsoft.com/office/powerpoint/2010/main" val="78519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C061D-B228-457C-82F8-6697F2D3C1E5}" type="slidenum">
              <a:rPr lang="en-US" smtClean="0"/>
              <a:t>6</a:t>
            </a:fld>
            <a:endParaRPr lang="en-US"/>
          </a:p>
        </p:txBody>
      </p:sp>
    </p:spTree>
    <p:extLst>
      <p:ext uri="{BB962C8B-B14F-4D97-AF65-F5344CB8AC3E}">
        <p14:creationId xmlns:p14="http://schemas.microsoft.com/office/powerpoint/2010/main" val="264999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C061D-B228-457C-82F8-6697F2D3C1E5}" type="slidenum">
              <a:rPr lang="en-US" smtClean="0"/>
              <a:t>7</a:t>
            </a:fld>
            <a:endParaRPr lang="en-US"/>
          </a:p>
        </p:txBody>
      </p:sp>
    </p:spTree>
    <p:extLst>
      <p:ext uri="{BB962C8B-B14F-4D97-AF65-F5344CB8AC3E}">
        <p14:creationId xmlns:p14="http://schemas.microsoft.com/office/powerpoint/2010/main" val="1353739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terms of mechanisms</a:t>
            </a:r>
          </a:p>
          <a:p>
            <a:r>
              <a:rPr lang="en-US" smtClean="0"/>
              <a:t>The findings cannot be explained</a:t>
            </a:r>
            <a:r>
              <a:rPr lang="en-US" baseline="0" smtClean="0"/>
              <a:t> by differential selection into the experiment.  We’ve done a good job of requiring both parents to participate, and our results are the same if we limit our data to just participants whose spouses also participated.</a:t>
            </a:r>
          </a:p>
          <a:p>
            <a:endParaRPr lang="en-US" baseline="0" smtClean="0"/>
          </a:p>
          <a:p>
            <a:r>
              <a:rPr lang="en-US" baseline="0" smtClean="0"/>
              <a:t>The findings are also not explained by the particular treatment order. Because we counterbalanced the design we could test for the voucher effect being different for those who were presented the cash choice first vs those presented with the voucher choice first and we didn’t find any significant differences.  [Plus, our results are the same, although no longer statistically significant if we only look at the first chronological competition choice in a between subjects design.]</a:t>
            </a:r>
          </a:p>
          <a:p>
            <a:endParaRPr lang="en-US" baseline="0" smtClean="0"/>
          </a:p>
          <a:p>
            <a:r>
              <a:rPr lang="en-US" baseline="0" smtClean="0"/>
              <a:t>The findings are also not explained by mothers valuing the voucher more than fathers.  In </a:t>
            </a:r>
            <a:r>
              <a:rPr lang="en-US" baseline="0" err="1" smtClean="0"/>
              <a:t>wtp</a:t>
            </a:r>
            <a:r>
              <a:rPr lang="en-US" baseline="0" smtClean="0"/>
              <a:t> for the voucher, there was no difference.</a:t>
            </a:r>
          </a:p>
          <a:p>
            <a:r>
              <a:rPr lang="en-US" baseline="0" smtClean="0"/>
              <a:t>This suggests that the behavior of the mothers is not just about wanting to improve the well-being of their child, but with </a:t>
            </a:r>
            <a:r>
              <a:rPr lang="en-US" b="1" baseline="0" smtClean="0"/>
              <a:t>competing</a:t>
            </a:r>
            <a:r>
              <a:rPr lang="en-US" baseline="0" smtClean="0"/>
              <a:t> in the interest of their child.  </a:t>
            </a:r>
          </a:p>
          <a:p>
            <a:endParaRPr lang="en-US" baseline="0" smtClean="0"/>
          </a:p>
          <a:p>
            <a:r>
              <a:rPr lang="en-US" baseline="0" smtClean="0"/>
              <a:t>And this could be because of the existence of a social norm where mothers feel like they </a:t>
            </a:r>
            <a:r>
              <a:rPr lang="en-US" b="1" baseline="0" smtClean="0"/>
              <a:t>should</a:t>
            </a:r>
            <a:r>
              <a:rPr lang="en-US" baseline="0" smtClean="0"/>
              <a:t> compete for the benefit of their children and should not compete just for money.  Or it could be biological, maybe the competition for vouchers brought out a maternal instinct in the mothers to compete for their children.  We leave it to future research to tease apart these mechanisms.</a:t>
            </a:r>
          </a:p>
        </p:txBody>
      </p:sp>
      <p:sp>
        <p:nvSpPr>
          <p:cNvPr id="4" name="Slide Number Placeholder 3"/>
          <p:cNvSpPr>
            <a:spLocks noGrp="1"/>
          </p:cNvSpPr>
          <p:nvPr>
            <p:ph type="sldNum" sz="quarter" idx="10"/>
          </p:nvPr>
        </p:nvSpPr>
        <p:spPr/>
        <p:txBody>
          <a:bodyPr/>
          <a:lstStyle/>
          <a:p>
            <a:fld id="{C6E4326E-6B45-4BFF-8A8D-1F700C47DD2C}" type="slidenum">
              <a:rPr lang="en-US" smtClean="0"/>
              <a:t>8</a:t>
            </a:fld>
            <a:endParaRPr lang="en-US"/>
          </a:p>
        </p:txBody>
      </p:sp>
    </p:spTree>
    <p:extLst>
      <p:ext uri="{BB962C8B-B14F-4D97-AF65-F5344CB8AC3E}">
        <p14:creationId xmlns:p14="http://schemas.microsoft.com/office/powerpoint/2010/main" val="1946080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terms of mechanisms</a:t>
            </a:r>
          </a:p>
          <a:p>
            <a:r>
              <a:rPr lang="en-US" smtClean="0"/>
              <a:t>The findings cannot be explained</a:t>
            </a:r>
            <a:r>
              <a:rPr lang="en-US" baseline="0" smtClean="0"/>
              <a:t> by differential selection into the experiment.  We’ve done a good job of requiring both parents to participate, and our results are the same if we limit our data to just participants whose spouses also participated.</a:t>
            </a:r>
          </a:p>
          <a:p>
            <a:endParaRPr lang="en-US" baseline="0" smtClean="0"/>
          </a:p>
          <a:p>
            <a:r>
              <a:rPr lang="en-US" baseline="0" smtClean="0"/>
              <a:t>The findings are also not explained by the particular treatment order. Because we counterbalanced the design we could test for the voucher effect being different for those who were presented the cash choice first vs those presented with the voucher choice first and we didn’t find any significant differences.  [Plus, our results are the same, although no longer statistically significant if we only look at the first chronological competition choice in a between subjects design.]</a:t>
            </a:r>
          </a:p>
          <a:p>
            <a:endParaRPr lang="en-US" baseline="0" smtClean="0"/>
          </a:p>
          <a:p>
            <a:r>
              <a:rPr lang="en-US" baseline="0" smtClean="0"/>
              <a:t>The findings are also not explained by mothers valuing the voucher more than fathers.  In </a:t>
            </a:r>
            <a:r>
              <a:rPr lang="en-US" baseline="0" err="1" smtClean="0"/>
              <a:t>wtp</a:t>
            </a:r>
            <a:r>
              <a:rPr lang="en-US" baseline="0" smtClean="0"/>
              <a:t> for the voucher, there was no difference.</a:t>
            </a:r>
          </a:p>
          <a:p>
            <a:r>
              <a:rPr lang="en-US" baseline="0" smtClean="0"/>
              <a:t>This suggests that the behavior of the mothers is not just about wanting to improve the well-being of their child, but with </a:t>
            </a:r>
            <a:r>
              <a:rPr lang="en-US" b="1" baseline="0" smtClean="0"/>
              <a:t>competing</a:t>
            </a:r>
            <a:r>
              <a:rPr lang="en-US" baseline="0" smtClean="0"/>
              <a:t> in the interest of their child.  </a:t>
            </a:r>
          </a:p>
          <a:p>
            <a:endParaRPr lang="en-US" baseline="0" smtClean="0"/>
          </a:p>
          <a:p>
            <a:r>
              <a:rPr lang="en-US" baseline="0" smtClean="0"/>
              <a:t>And this could be because of the existence of a social norm where mothers feel like they </a:t>
            </a:r>
            <a:r>
              <a:rPr lang="en-US" b="1" baseline="0" smtClean="0"/>
              <a:t>should</a:t>
            </a:r>
            <a:r>
              <a:rPr lang="en-US" baseline="0" smtClean="0"/>
              <a:t> compete for the benefit of their children and should not compete just for money.  Or it could be biological, maybe the competition for vouchers brought out a maternal instinct in the mothers to compete for their children.  We leave it to future research to tease apart these mechanisms.</a:t>
            </a:r>
          </a:p>
        </p:txBody>
      </p:sp>
      <p:sp>
        <p:nvSpPr>
          <p:cNvPr id="4" name="Slide Number Placeholder 3"/>
          <p:cNvSpPr>
            <a:spLocks noGrp="1"/>
          </p:cNvSpPr>
          <p:nvPr>
            <p:ph type="sldNum" sz="quarter" idx="10"/>
          </p:nvPr>
        </p:nvSpPr>
        <p:spPr/>
        <p:txBody>
          <a:bodyPr/>
          <a:lstStyle/>
          <a:p>
            <a:fld id="{C6E4326E-6B45-4BFF-8A8D-1F700C47DD2C}" type="slidenum">
              <a:rPr lang="en-US" smtClean="0"/>
              <a:t>9</a:t>
            </a:fld>
            <a:endParaRPr lang="en-US"/>
          </a:p>
        </p:txBody>
      </p:sp>
    </p:spTree>
    <p:extLst>
      <p:ext uri="{BB962C8B-B14F-4D97-AF65-F5344CB8AC3E}">
        <p14:creationId xmlns:p14="http://schemas.microsoft.com/office/powerpoint/2010/main" val="934794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terms of mechanisms</a:t>
            </a:r>
          </a:p>
          <a:p>
            <a:r>
              <a:rPr lang="en-US" smtClean="0"/>
              <a:t>The findings cannot be explained</a:t>
            </a:r>
            <a:r>
              <a:rPr lang="en-US" baseline="0" smtClean="0"/>
              <a:t> by differential selection into the experiment.  We’ve done a good job of requiring both parents to participate, and our results are the same if we limit our data to just participants whose spouses also participated.</a:t>
            </a:r>
          </a:p>
          <a:p>
            <a:endParaRPr lang="en-US" baseline="0" smtClean="0"/>
          </a:p>
          <a:p>
            <a:r>
              <a:rPr lang="en-US" baseline="0" smtClean="0"/>
              <a:t>The findings are also not explained by the particular treatment order. Because we counterbalanced the design we could test for the voucher effect being different for those who were presented the cash choice first vs those presented with the voucher choice first and we didn’t find any significant differences.  [Plus, our results are the same, although no longer statistically significant if we only look at the first chronological competition choice in a between subjects design.]</a:t>
            </a:r>
          </a:p>
          <a:p>
            <a:endParaRPr lang="en-US" baseline="0" smtClean="0"/>
          </a:p>
          <a:p>
            <a:r>
              <a:rPr lang="en-US" baseline="0" smtClean="0"/>
              <a:t>The findings are also not explained by mothers valuing the voucher more than fathers.  In </a:t>
            </a:r>
            <a:r>
              <a:rPr lang="en-US" baseline="0" err="1" smtClean="0"/>
              <a:t>wtp</a:t>
            </a:r>
            <a:r>
              <a:rPr lang="en-US" baseline="0" smtClean="0"/>
              <a:t> for the voucher, there was no difference.</a:t>
            </a:r>
          </a:p>
          <a:p>
            <a:r>
              <a:rPr lang="en-US" baseline="0" smtClean="0"/>
              <a:t>This suggests that the behavior of the mothers is not just about wanting to improve the well-being of their child, but with </a:t>
            </a:r>
            <a:r>
              <a:rPr lang="en-US" b="1" baseline="0" smtClean="0"/>
              <a:t>competing</a:t>
            </a:r>
            <a:r>
              <a:rPr lang="en-US" baseline="0" smtClean="0"/>
              <a:t> in the interest of their child.  </a:t>
            </a:r>
          </a:p>
          <a:p>
            <a:endParaRPr lang="en-US" baseline="0" smtClean="0"/>
          </a:p>
          <a:p>
            <a:r>
              <a:rPr lang="en-US" baseline="0" smtClean="0"/>
              <a:t>And this could be because of the existence of a social norm where mothers feel like they </a:t>
            </a:r>
            <a:r>
              <a:rPr lang="en-US" b="1" baseline="0" smtClean="0"/>
              <a:t>should</a:t>
            </a:r>
            <a:r>
              <a:rPr lang="en-US" baseline="0" smtClean="0"/>
              <a:t> compete for the benefit of their children and should not compete just for money.  Or it could be biological, maybe the competition for vouchers brought out a maternal instinct in the mothers to compete for their children.  We leave it to future research to tease apart these mechanisms.</a:t>
            </a:r>
          </a:p>
        </p:txBody>
      </p:sp>
      <p:sp>
        <p:nvSpPr>
          <p:cNvPr id="4" name="Slide Number Placeholder 3"/>
          <p:cNvSpPr>
            <a:spLocks noGrp="1"/>
          </p:cNvSpPr>
          <p:nvPr>
            <p:ph type="sldNum" sz="quarter" idx="10"/>
          </p:nvPr>
        </p:nvSpPr>
        <p:spPr/>
        <p:txBody>
          <a:bodyPr/>
          <a:lstStyle/>
          <a:p>
            <a:fld id="{C6E4326E-6B45-4BFF-8A8D-1F700C47DD2C}" type="slidenum">
              <a:rPr lang="en-US" smtClean="0"/>
              <a:t>10</a:t>
            </a:fld>
            <a:endParaRPr lang="en-US"/>
          </a:p>
        </p:txBody>
      </p:sp>
    </p:spTree>
    <p:extLst>
      <p:ext uri="{BB962C8B-B14F-4D97-AF65-F5344CB8AC3E}">
        <p14:creationId xmlns:p14="http://schemas.microsoft.com/office/powerpoint/2010/main" val="62569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Gill Sans" charset="0"/>
                <a:ea typeface="Gill Sans" charset="0"/>
                <a:cs typeface="Gill Sans" charset="0"/>
              </a:defRPr>
            </a:lvl1pPr>
          </a:lstStyle>
          <a:p>
            <a:fld id="{8E200373-0E77-4A2A-9F23-BA74E816B42D}" type="datetimeFigureOut">
              <a:rPr lang="en-US" smtClean="0"/>
              <a:pPr/>
              <a:t>4/6/21</a:t>
            </a:fld>
            <a:endParaRPr lang="en-US"/>
          </a:p>
        </p:txBody>
      </p:sp>
      <p:sp>
        <p:nvSpPr>
          <p:cNvPr id="5" name="Footer Placeholder 4"/>
          <p:cNvSpPr>
            <a:spLocks noGrp="1"/>
          </p:cNvSpPr>
          <p:nvPr>
            <p:ph type="ftr" sz="quarter" idx="11"/>
          </p:nvPr>
        </p:nvSpPr>
        <p:spPr/>
        <p:txBody>
          <a:bodyPr/>
          <a:lstStyle>
            <a:lvl1pPr>
              <a:defRPr>
                <a:latin typeface="Gill Sans" charset="0"/>
                <a:ea typeface="Gill Sans" charset="0"/>
                <a:cs typeface="Gill Sans" charset="0"/>
              </a:defRPr>
            </a:lvl1pPr>
          </a:lstStyle>
          <a:p>
            <a:endParaRPr lang="en-US"/>
          </a:p>
        </p:txBody>
      </p:sp>
      <p:sp>
        <p:nvSpPr>
          <p:cNvPr id="6" name="Slide Number Placeholder 5"/>
          <p:cNvSpPr>
            <a:spLocks noGrp="1"/>
          </p:cNvSpPr>
          <p:nvPr>
            <p:ph type="sldNum" sz="quarter" idx="12"/>
          </p:nvPr>
        </p:nvSpPr>
        <p:spPr/>
        <p:txBody>
          <a:bodyPr/>
          <a:lstStyle/>
          <a:p>
            <a:fld id="{25FA14F2-E690-4467-A9FF-177E365713F4}" type="slidenum">
              <a:rPr lang="en-US" smtClean="0"/>
              <a:t>‹#›</a:t>
            </a:fld>
            <a:endParaRPr lang="en-US"/>
          </a:p>
        </p:txBody>
      </p:sp>
    </p:spTree>
    <p:extLst>
      <p:ext uri="{BB962C8B-B14F-4D97-AF65-F5344CB8AC3E}">
        <p14:creationId xmlns:p14="http://schemas.microsoft.com/office/powerpoint/2010/main" val="1342489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00373-0E77-4A2A-9F23-BA74E816B42D}" type="datetimeFigureOut">
              <a:rPr lang="en-US" smtClean="0"/>
              <a:t>4/6/21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A14F2-E690-4467-A9FF-177E365713F4}" type="slidenum">
              <a:rPr lang="en-US" smtClean="0"/>
              <a:t>‹#›</a:t>
            </a:fld>
            <a:endParaRPr lang="en-US"/>
          </a:p>
        </p:txBody>
      </p:sp>
    </p:spTree>
    <p:extLst>
      <p:ext uri="{BB962C8B-B14F-4D97-AF65-F5344CB8AC3E}">
        <p14:creationId xmlns:p14="http://schemas.microsoft.com/office/powerpoint/2010/main" val="185117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00373-0E77-4A2A-9F23-BA74E816B42D}" type="datetimeFigureOut">
              <a:rPr lang="en-US" smtClean="0"/>
              <a:t>4/6/21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A14F2-E690-4467-A9FF-177E365713F4}" type="slidenum">
              <a:rPr lang="en-US" smtClean="0"/>
              <a:t>‹#›</a:t>
            </a:fld>
            <a:endParaRPr lang="en-US"/>
          </a:p>
        </p:txBody>
      </p:sp>
    </p:spTree>
    <p:extLst>
      <p:ext uri="{BB962C8B-B14F-4D97-AF65-F5344CB8AC3E}">
        <p14:creationId xmlns:p14="http://schemas.microsoft.com/office/powerpoint/2010/main" val="375599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charset="0"/>
                <a:ea typeface="Gill Sans" charset="0"/>
                <a:cs typeface="Gill Sans"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E200373-0E77-4A2A-9F23-BA74E816B42D}" type="datetimeFigureOut">
              <a:rPr lang="en-US" smtClean="0"/>
              <a:t>4/6/21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A14F2-E690-4467-A9FF-177E365713F4}" type="slidenum">
              <a:rPr lang="en-US" smtClean="0"/>
              <a:t>‹#›</a:t>
            </a:fld>
            <a:endParaRPr lang="en-US"/>
          </a:p>
        </p:txBody>
      </p:sp>
    </p:spTree>
    <p:extLst>
      <p:ext uri="{BB962C8B-B14F-4D97-AF65-F5344CB8AC3E}">
        <p14:creationId xmlns:p14="http://schemas.microsoft.com/office/powerpoint/2010/main" val="3648828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00373-0E77-4A2A-9F23-BA74E816B42D}" type="datetimeFigureOut">
              <a:rPr lang="en-US" smtClean="0"/>
              <a:t>4/6/21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A14F2-E690-4467-A9FF-177E365713F4}" type="slidenum">
              <a:rPr lang="en-US" smtClean="0"/>
              <a:t>‹#›</a:t>
            </a:fld>
            <a:endParaRPr lang="en-US"/>
          </a:p>
        </p:txBody>
      </p:sp>
    </p:spTree>
    <p:extLst>
      <p:ext uri="{BB962C8B-B14F-4D97-AF65-F5344CB8AC3E}">
        <p14:creationId xmlns:p14="http://schemas.microsoft.com/office/powerpoint/2010/main" val="95467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200373-0E77-4A2A-9F23-BA74E816B42D}" type="datetimeFigureOut">
              <a:rPr lang="en-US" smtClean="0"/>
              <a:t>4/6/21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A14F2-E690-4467-A9FF-177E365713F4}" type="slidenum">
              <a:rPr lang="en-US" smtClean="0"/>
              <a:t>‹#›</a:t>
            </a:fld>
            <a:endParaRPr lang="en-US"/>
          </a:p>
        </p:txBody>
      </p:sp>
    </p:spTree>
    <p:extLst>
      <p:ext uri="{BB962C8B-B14F-4D97-AF65-F5344CB8AC3E}">
        <p14:creationId xmlns:p14="http://schemas.microsoft.com/office/powerpoint/2010/main" val="233564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200373-0E77-4A2A-9F23-BA74E816B42D}" type="datetimeFigureOut">
              <a:rPr lang="en-US" smtClean="0"/>
              <a:t>4/6/21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A14F2-E690-4467-A9FF-177E365713F4}" type="slidenum">
              <a:rPr lang="en-US" smtClean="0"/>
              <a:t>‹#›</a:t>
            </a:fld>
            <a:endParaRPr lang="en-US"/>
          </a:p>
        </p:txBody>
      </p:sp>
    </p:spTree>
    <p:extLst>
      <p:ext uri="{BB962C8B-B14F-4D97-AF65-F5344CB8AC3E}">
        <p14:creationId xmlns:p14="http://schemas.microsoft.com/office/powerpoint/2010/main" val="153160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200373-0E77-4A2A-9F23-BA74E816B42D}" type="datetimeFigureOut">
              <a:rPr lang="en-US" smtClean="0"/>
              <a:t>4/6/21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A14F2-E690-4467-A9FF-177E365713F4}" type="slidenum">
              <a:rPr lang="en-US" smtClean="0"/>
              <a:t>‹#›</a:t>
            </a:fld>
            <a:endParaRPr lang="en-US"/>
          </a:p>
        </p:txBody>
      </p:sp>
    </p:spTree>
    <p:extLst>
      <p:ext uri="{BB962C8B-B14F-4D97-AF65-F5344CB8AC3E}">
        <p14:creationId xmlns:p14="http://schemas.microsoft.com/office/powerpoint/2010/main" val="45633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00373-0E77-4A2A-9F23-BA74E816B42D}" type="datetimeFigureOut">
              <a:rPr lang="en-US" smtClean="0"/>
              <a:t>4/6/21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A14F2-E690-4467-A9FF-177E365713F4}" type="slidenum">
              <a:rPr lang="en-US" smtClean="0"/>
              <a:t>‹#›</a:t>
            </a:fld>
            <a:endParaRPr lang="en-US"/>
          </a:p>
        </p:txBody>
      </p:sp>
    </p:spTree>
    <p:extLst>
      <p:ext uri="{BB962C8B-B14F-4D97-AF65-F5344CB8AC3E}">
        <p14:creationId xmlns:p14="http://schemas.microsoft.com/office/powerpoint/2010/main" val="131256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00373-0E77-4A2A-9F23-BA74E816B42D}" type="datetimeFigureOut">
              <a:rPr lang="en-US" smtClean="0"/>
              <a:t>4/6/21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A14F2-E690-4467-A9FF-177E365713F4}" type="slidenum">
              <a:rPr lang="en-US" smtClean="0"/>
              <a:t>‹#›</a:t>
            </a:fld>
            <a:endParaRPr lang="en-US"/>
          </a:p>
        </p:txBody>
      </p:sp>
    </p:spTree>
    <p:extLst>
      <p:ext uri="{BB962C8B-B14F-4D97-AF65-F5344CB8AC3E}">
        <p14:creationId xmlns:p14="http://schemas.microsoft.com/office/powerpoint/2010/main" val="142222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00373-0E77-4A2A-9F23-BA74E816B42D}" type="datetimeFigureOut">
              <a:rPr lang="en-US" smtClean="0"/>
              <a:t>4/6/21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A14F2-E690-4467-A9FF-177E365713F4}" type="slidenum">
              <a:rPr lang="en-US" smtClean="0"/>
              <a:t>‹#›</a:t>
            </a:fld>
            <a:endParaRPr lang="en-US"/>
          </a:p>
        </p:txBody>
      </p:sp>
    </p:spTree>
    <p:extLst>
      <p:ext uri="{BB962C8B-B14F-4D97-AF65-F5344CB8AC3E}">
        <p14:creationId xmlns:p14="http://schemas.microsoft.com/office/powerpoint/2010/main" val="30847438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00373-0E77-4A2A-9F23-BA74E816B42D}" type="datetimeFigureOut">
              <a:rPr lang="en-US" smtClean="0"/>
              <a:t>4/6/21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A14F2-E690-4467-A9FF-177E365713F4}" type="slidenum">
              <a:rPr lang="en-US" smtClean="0"/>
              <a:t>‹#›</a:t>
            </a:fld>
            <a:endParaRPr lang="en-US"/>
          </a:p>
        </p:txBody>
      </p:sp>
    </p:spTree>
    <p:extLst>
      <p:ext uri="{BB962C8B-B14F-4D97-AF65-F5344CB8AC3E}">
        <p14:creationId xmlns:p14="http://schemas.microsoft.com/office/powerpoint/2010/main" val="3547448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23850"/>
            <a:ext cx="8991600" cy="1861272"/>
          </a:xfrm>
        </p:spPr>
        <p:txBody>
          <a:bodyPr>
            <a:noAutofit/>
          </a:bodyPr>
          <a:lstStyle/>
          <a:p>
            <a:r>
              <a:rPr lang="en-US" sz="3000" dirty="0">
                <a:latin typeface="Gill Sans" charset="0"/>
                <a:ea typeface="Gill Sans" charset="0"/>
                <a:cs typeface="Gill Sans" charset="0"/>
              </a:rPr>
              <a:t>Maternal Depression as Catalyst for Cooperation: </a:t>
            </a:r>
            <a:br>
              <a:rPr lang="en-US" sz="3000" dirty="0">
                <a:latin typeface="Gill Sans" charset="0"/>
                <a:ea typeface="Gill Sans" charset="0"/>
                <a:cs typeface="Gill Sans" charset="0"/>
              </a:rPr>
            </a:br>
            <a:r>
              <a:rPr lang="en-US" sz="3000" dirty="0">
                <a:latin typeface="Gill Sans" charset="0"/>
                <a:ea typeface="Gill Sans" charset="0"/>
                <a:cs typeface="Gill Sans" charset="0"/>
              </a:rPr>
              <a:t>Evidence from Uganda</a:t>
            </a:r>
          </a:p>
        </p:txBody>
      </p:sp>
      <p:sp>
        <p:nvSpPr>
          <p:cNvPr id="3" name="Subtitle 2"/>
          <p:cNvSpPr>
            <a:spLocks noGrp="1"/>
          </p:cNvSpPr>
          <p:nvPr>
            <p:ph type="subTitle" idx="1"/>
          </p:nvPr>
        </p:nvSpPr>
        <p:spPr>
          <a:xfrm>
            <a:off x="571500" y="1807396"/>
            <a:ext cx="8153399" cy="571040"/>
          </a:xfrm>
        </p:spPr>
        <p:txBody>
          <a:bodyPr>
            <a:normAutofit/>
          </a:bodyPr>
          <a:lstStyle/>
          <a:p>
            <a:r>
              <a:rPr lang="en-US" sz="2400" dirty="0">
                <a:solidFill>
                  <a:schemeClr val="tx1">
                    <a:lumMod val="50000"/>
                    <a:lumOff val="50000"/>
                  </a:schemeClr>
                </a:solidFill>
                <a:latin typeface="Gill Sans" charset="0"/>
                <a:ea typeface="Gill Sans" charset="0"/>
                <a:cs typeface="Gill Sans" charset="0"/>
              </a:rPr>
              <a:t>Alessandra </a:t>
            </a:r>
            <a:r>
              <a:rPr lang="en-US" sz="2400" dirty="0" smtClean="0">
                <a:solidFill>
                  <a:schemeClr val="tx1">
                    <a:lumMod val="50000"/>
                    <a:lumOff val="50000"/>
                  </a:schemeClr>
                </a:solidFill>
                <a:latin typeface="Gill Sans" charset="0"/>
                <a:ea typeface="Gill Sans" charset="0"/>
                <a:cs typeface="Gill Sans" charset="0"/>
              </a:rPr>
              <a:t>Cassar, Patricia Schneider, </a:t>
            </a:r>
            <a:r>
              <a:rPr lang="en-US" sz="2400" dirty="0" err="1" smtClean="0">
                <a:solidFill>
                  <a:schemeClr val="tx1">
                    <a:lumMod val="50000"/>
                    <a:lumOff val="50000"/>
                  </a:schemeClr>
                </a:solidFill>
                <a:latin typeface="Gill Sans" charset="0"/>
                <a:ea typeface="Gill Sans" charset="0"/>
                <a:cs typeface="Gill Sans" charset="0"/>
              </a:rPr>
              <a:t>Chukwuemeka</a:t>
            </a:r>
            <a:r>
              <a:rPr lang="en-US" sz="2400" dirty="0" smtClean="0">
                <a:solidFill>
                  <a:schemeClr val="tx1">
                    <a:lumMod val="50000"/>
                    <a:lumOff val="50000"/>
                  </a:schemeClr>
                </a:solidFill>
                <a:latin typeface="Gill Sans" charset="0"/>
                <a:ea typeface="Gill Sans" charset="0"/>
                <a:cs typeface="Gill Sans" charset="0"/>
              </a:rPr>
              <a:t> </a:t>
            </a:r>
            <a:r>
              <a:rPr lang="en-US" sz="2400" dirty="0" err="1" smtClean="0">
                <a:solidFill>
                  <a:schemeClr val="tx1">
                    <a:lumMod val="50000"/>
                    <a:lumOff val="50000"/>
                  </a:schemeClr>
                </a:solidFill>
                <a:latin typeface="Gill Sans" charset="0"/>
                <a:ea typeface="Gill Sans" charset="0"/>
                <a:cs typeface="Gill Sans" charset="0"/>
              </a:rPr>
              <a:t>Ugwu</a:t>
            </a:r>
            <a:endParaRPr lang="en-US" sz="2400" baseline="30000" dirty="0" smtClean="0">
              <a:solidFill>
                <a:schemeClr val="tx1">
                  <a:lumMod val="50000"/>
                  <a:lumOff val="50000"/>
                </a:schemeClr>
              </a:solidFill>
              <a:latin typeface="Gill Sans" charset="0"/>
              <a:ea typeface="Gill Sans" charset="0"/>
              <a:cs typeface="Gill Sans" charset="0"/>
            </a:endParaRPr>
          </a:p>
        </p:txBody>
      </p:sp>
      <p:pic>
        <p:nvPicPr>
          <p:cNvPr id="10" name="Content Placeholder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0" y="2571749"/>
            <a:ext cx="5715000" cy="428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descr="mage result for female baboons with infants"/>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age result for female baboons with infants"/>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56358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62" y="35625"/>
            <a:ext cx="8807537"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effectLst>
                  <a:outerShdw blurRad="38100" dist="38100" dir="2700000" algn="tl">
                    <a:srgbClr val="000000">
                      <a:alpha val="43137"/>
                    </a:srgbClr>
                  </a:outerShdw>
                </a:effectLst>
                <a:latin typeface="Gill Sans" charset="0"/>
                <a:ea typeface="Gill Sans" charset="0"/>
                <a:cs typeface="Gill Sans" charset="0"/>
              </a:rPr>
              <a:t>RDD: </a:t>
            </a:r>
            <a:r>
              <a:rPr lang="en-US" i="1" dirty="0" smtClean="0">
                <a:effectLst>
                  <a:outerShdw blurRad="38100" dist="38100" dir="2700000" algn="tl">
                    <a:srgbClr val="000000">
                      <a:alpha val="43137"/>
                    </a:srgbClr>
                  </a:outerShdw>
                </a:effectLst>
                <a:latin typeface="Gill Sans" charset="0"/>
                <a:ea typeface="Gill Sans" charset="0"/>
                <a:cs typeface="Gill Sans" charset="0"/>
              </a:rPr>
              <a:t>From</a:t>
            </a:r>
            <a:r>
              <a:rPr lang="en-US" dirty="0" smtClean="0">
                <a:effectLst>
                  <a:outerShdw blurRad="38100" dist="38100" dir="2700000" algn="tl">
                    <a:srgbClr val="000000">
                      <a:alpha val="43137"/>
                    </a:srgbClr>
                  </a:outerShdw>
                </a:effectLst>
                <a:latin typeface="Gill Sans" charset="0"/>
                <a:ea typeface="Gill Sans" charset="0"/>
                <a:cs typeface="Gill Sans" charset="0"/>
              </a:rPr>
              <a:t> Depression </a:t>
            </a:r>
            <a:r>
              <a:rPr lang="en-US" i="1" dirty="0" smtClean="0">
                <a:effectLst>
                  <a:outerShdw blurRad="38100" dist="38100" dir="2700000" algn="tl">
                    <a:srgbClr val="000000">
                      <a:alpha val="43137"/>
                    </a:srgbClr>
                  </a:outerShdw>
                </a:effectLst>
                <a:latin typeface="Gill Sans" charset="0"/>
                <a:ea typeface="Gill Sans" charset="0"/>
                <a:cs typeface="Gill Sans" charset="0"/>
              </a:rPr>
              <a:t>to</a:t>
            </a:r>
            <a:r>
              <a:rPr lang="en-US" dirty="0" smtClean="0">
                <a:effectLst>
                  <a:outerShdw blurRad="38100" dist="38100" dir="2700000" algn="tl">
                    <a:srgbClr val="000000">
                      <a:alpha val="43137"/>
                    </a:srgbClr>
                  </a:outerShdw>
                </a:effectLst>
                <a:latin typeface="Gill Sans" charset="0"/>
                <a:ea typeface="Gill Sans" charset="0"/>
                <a:cs typeface="Gill Sans" charset="0"/>
              </a:rPr>
              <a:t> Support</a:t>
            </a:r>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3048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304800" y="762000"/>
            <a:ext cx="8382001" cy="6096000"/>
          </a:xfrm>
          <a:prstGeom prst="rect">
            <a:avLst/>
          </a:prstGeom>
        </p:spPr>
      </p:pic>
    </p:spTree>
    <p:extLst>
      <p:ext uri="{BB962C8B-B14F-4D97-AF65-F5344CB8AC3E}">
        <p14:creationId xmlns:p14="http://schemas.microsoft.com/office/powerpoint/2010/main" val="1622500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62" y="35625"/>
            <a:ext cx="8807537"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effectLst>
                  <a:outerShdw blurRad="38100" dist="38100" dir="2700000" algn="tl">
                    <a:srgbClr val="000000">
                      <a:alpha val="43137"/>
                    </a:srgbClr>
                  </a:outerShdw>
                </a:effectLst>
                <a:latin typeface="Gill Sans" charset="0"/>
                <a:ea typeface="Gill Sans" charset="0"/>
                <a:cs typeface="Gill Sans" charset="0"/>
              </a:rPr>
              <a:t>RDD: </a:t>
            </a:r>
            <a:r>
              <a:rPr lang="en-US" i="1" dirty="0" smtClean="0">
                <a:effectLst>
                  <a:outerShdw blurRad="38100" dist="38100" dir="2700000" algn="tl">
                    <a:srgbClr val="000000">
                      <a:alpha val="43137"/>
                    </a:srgbClr>
                  </a:outerShdw>
                </a:effectLst>
                <a:latin typeface="Gill Sans" charset="0"/>
                <a:ea typeface="Gill Sans" charset="0"/>
                <a:cs typeface="Gill Sans" charset="0"/>
              </a:rPr>
              <a:t>From</a:t>
            </a:r>
            <a:r>
              <a:rPr lang="en-US" dirty="0" smtClean="0">
                <a:effectLst>
                  <a:outerShdw blurRad="38100" dist="38100" dir="2700000" algn="tl">
                    <a:srgbClr val="000000">
                      <a:alpha val="43137"/>
                    </a:srgbClr>
                  </a:outerShdw>
                </a:effectLst>
                <a:latin typeface="Gill Sans" charset="0"/>
                <a:ea typeface="Gill Sans" charset="0"/>
                <a:cs typeface="Gill Sans" charset="0"/>
              </a:rPr>
              <a:t> Depression </a:t>
            </a:r>
            <a:r>
              <a:rPr lang="en-US" i="1" dirty="0" smtClean="0">
                <a:effectLst>
                  <a:outerShdw blurRad="38100" dist="38100" dir="2700000" algn="tl">
                    <a:srgbClr val="000000">
                      <a:alpha val="43137"/>
                    </a:srgbClr>
                  </a:outerShdw>
                </a:effectLst>
                <a:latin typeface="Gill Sans" charset="0"/>
                <a:ea typeface="Gill Sans" charset="0"/>
                <a:cs typeface="Gill Sans" charset="0"/>
              </a:rPr>
              <a:t>to</a:t>
            </a:r>
            <a:r>
              <a:rPr lang="en-US" dirty="0" smtClean="0">
                <a:effectLst>
                  <a:outerShdw blurRad="38100" dist="38100" dir="2700000" algn="tl">
                    <a:srgbClr val="000000">
                      <a:alpha val="43137"/>
                    </a:srgbClr>
                  </a:outerShdw>
                </a:effectLst>
                <a:latin typeface="Gill Sans" charset="0"/>
                <a:ea typeface="Gill Sans" charset="0"/>
                <a:cs typeface="Gill Sans" charset="0"/>
              </a:rPr>
              <a:t> Support</a:t>
            </a:r>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3048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p:cNvPicPr>
          <p:nvPr/>
        </p:nvPicPr>
        <p:blipFill>
          <a:blip r:embed="rId3"/>
          <a:stretch>
            <a:fillRect/>
          </a:stretch>
        </p:blipFill>
        <p:spPr>
          <a:xfrm>
            <a:off x="304800" y="762000"/>
            <a:ext cx="8305800" cy="6096000"/>
          </a:xfrm>
          <a:prstGeom prst="rect">
            <a:avLst/>
          </a:prstGeom>
        </p:spPr>
      </p:pic>
    </p:spTree>
    <p:extLst>
      <p:ext uri="{BB962C8B-B14F-4D97-AF65-F5344CB8AC3E}">
        <p14:creationId xmlns:p14="http://schemas.microsoft.com/office/powerpoint/2010/main" val="873017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62" y="35625"/>
            <a:ext cx="8807537"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effectLst>
                  <a:outerShdw blurRad="38100" dist="38100" dir="2700000" algn="tl">
                    <a:srgbClr val="000000">
                      <a:alpha val="43137"/>
                    </a:srgbClr>
                  </a:outerShdw>
                </a:effectLst>
                <a:latin typeface="Gill Sans" charset="0"/>
                <a:ea typeface="Gill Sans" charset="0"/>
                <a:cs typeface="Gill Sans" charset="0"/>
              </a:rPr>
              <a:t>RDD: </a:t>
            </a:r>
            <a:r>
              <a:rPr lang="en-US" i="1" dirty="0" smtClean="0">
                <a:effectLst>
                  <a:outerShdw blurRad="38100" dist="38100" dir="2700000" algn="tl">
                    <a:srgbClr val="000000">
                      <a:alpha val="43137"/>
                    </a:srgbClr>
                  </a:outerShdw>
                </a:effectLst>
                <a:latin typeface="Gill Sans" charset="0"/>
                <a:ea typeface="Gill Sans" charset="0"/>
                <a:cs typeface="Gill Sans" charset="0"/>
              </a:rPr>
              <a:t>From</a:t>
            </a:r>
            <a:r>
              <a:rPr lang="en-US" dirty="0" smtClean="0">
                <a:effectLst>
                  <a:outerShdw blurRad="38100" dist="38100" dir="2700000" algn="tl">
                    <a:srgbClr val="000000">
                      <a:alpha val="43137"/>
                    </a:srgbClr>
                  </a:outerShdw>
                </a:effectLst>
                <a:latin typeface="Gill Sans" charset="0"/>
                <a:ea typeface="Gill Sans" charset="0"/>
                <a:cs typeface="Gill Sans" charset="0"/>
              </a:rPr>
              <a:t> Depression </a:t>
            </a:r>
            <a:r>
              <a:rPr lang="en-US" i="1" dirty="0" smtClean="0">
                <a:effectLst>
                  <a:outerShdw blurRad="38100" dist="38100" dir="2700000" algn="tl">
                    <a:srgbClr val="000000">
                      <a:alpha val="43137"/>
                    </a:srgbClr>
                  </a:outerShdw>
                </a:effectLst>
                <a:latin typeface="Gill Sans" charset="0"/>
                <a:ea typeface="Gill Sans" charset="0"/>
                <a:cs typeface="Gill Sans" charset="0"/>
              </a:rPr>
              <a:t>to</a:t>
            </a:r>
            <a:r>
              <a:rPr lang="en-US" dirty="0" smtClean="0">
                <a:effectLst>
                  <a:outerShdw blurRad="38100" dist="38100" dir="2700000" algn="tl">
                    <a:srgbClr val="000000">
                      <a:alpha val="43137"/>
                    </a:srgbClr>
                  </a:outerShdw>
                </a:effectLst>
                <a:latin typeface="Gill Sans" charset="0"/>
                <a:ea typeface="Gill Sans" charset="0"/>
                <a:cs typeface="Gill Sans" charset="0"/>
              </a:rPr>
              <a:t> Support</a:t>
            </a:r>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3048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p:nvPr/>
        </p:nvPicPr>
        <p:blipFill>
          <a:blip r:embed="rId3"/>
          <a:stretch>
            <a:fillRect/>
          </a:stretch>
        </p:blipFill>
        <p:spPr>
          <a:xfrm>
            <a:off x="304800" y="764968"/>
            <a:ext cx="8458200" cy="6093032"/>
          </a:xfrm>
          <a:prstGeom prst="rect">
            <a:avLst/>
          </a:prstGeom>
        </p:spPr>
      </p:pic>
    </p:spTree>
    <p:extLst>
      <p:ext uri="{BB962C8B-B14F-4D97-AF65-F5344CB8AC3E}">
        <p14:creationId xmlns:p14="http://schemas.microsoft.com/office/powerpoint/2010/main" val="711253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62" y="35625"/>
            <a:ext cx="8807537"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effectLst>
                  <a:outerShdw blurRad="38100" dist="38100" dir="2700000" algn="tl">
                    <a:srgbClr val="000000">
                      <a:alpha val="43137"/>
                    </a:srgbClr>
                  </a:outerShdw>
                </a:effectLst>
                <a:latin typeface="Gill Sans" charset="0"/>
                <a:ea typeface="Gill Sans" charset="0"/>
                <a:cs typeface="Gill Sans" charset="0"/>
              </a:rPr>
              <a:t>RDD: </a:t>
            </a:r>
            <a:r>
              <a:rPr lang="en-US" i="1" dirty="0" smtClean="0">
                <a:effectLst>
                  <a:outerShdw blurRad="38100" dist="38100" dir="2700000" algn="tl">
                    <a:srgbClr val="000000">
                      <a:alpha val="43137"/>
                    </a:srgbClr>
                  </a:outerShdw>
                </a:effectLst>
                <a:latin typeface="Gill Sans" charset="0"/>
                <a:ea typeface="Gill Sans" charset="0"/>
                <a:cs typeface="Gill Sans" charset="0"/>
              </a:rPr>
              <a:t>From</a:t>
            </a:r>
            <a:r>
              <a:rPr lang="en-US" dirty="0" smtClean="0">
                <a:effectLst>
                  <a:outerShdw blurRad="38100" dist="38100" dir="2700000" algn="tl">
                    <a:srgbClr val="000000">
                      <a:alpha val="43137"/>
                    </a:srgbClr>
                  </a:outerShdw>
                </a:effectLst>
                <a:latin typeface="Gill Sans" charset="0"/>
                <a:ea typeface="Gill Sans" charset="0"/>
                <a:cs typeface="Gill Sans" charset="0"/>
              </a:rPr>
              <a:t> Depression </a:t>
            </a:r>
            <a:r>
              <a:rPr lang="en-US" i="1" dirty="0" smtClean="0">
                <a:effectLst>
                  <a:outerShdw blurRad="38100" dist="38100" dir="2700000" algn="tl">
                    <a:srgbClr val="000000">
                      <a:alpha val="43137"/>
                    </a:srgbClr>
                  </a:outerShdw>
                </a:effectLst>
                <a:latin typeface="Gill Sans" charset="0"/>
                <a:ea typeface="Gill Sans" charset="0"/>
                <a:cs typeface="Gill Sans" charset="0"/>
              </a:rPr>
              <a:t>to</a:t>
            </a:r>
            <a:r>
              <a:rPr lang="en-US" dirty="0" smtClean="0">
                <a:effectLst>
                  <a:outerShdw blurRad="38100" dist="38100" dir="2700000" algn="tl">
                    <a:srgbClr val="000000">
                      <a:alpha val="43137"/>
                    </a:srgbClr>
                  </a:outerShdw>
                </a:effectLst>
                <a:latin typeface="Gill Sans" charset="0"/>
                <a:ea typeface="Gill Sans" charset="0"/>
                <a:cs typeface="Gill Sans" charset="0"/>
              </a:rPr>
              <a:t> Support</a:t>
            </a:r>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3048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p:nvPr/>
        </p:nvPicPr>
        <p:blipFill>
          <a:blip r:embed="rId3"/>
          <a:stretch>
            <a:fillRect/>
          </a:stretch>
        </p:blipFill>
        <p:spPr>
          <a:xfrm>
            <a:off x="304800" y="762000"/>
            <a:ext cx="8305800" cy="6096000"/>
          </a:xfrm>
          <a:prstGeom prst="rect">
            <a:avLst/>
          </a:prstGeom>
        </p:spPr>
      </p:pic>
    </p:spTree>
    <p:extLst>
      <p:ext uri="{BB962C8B-B14F-4D97-AF65-F5344CB8AC3E}">
        <p14:creationId xmlns:p14="http://schemas.microsoft.com/office/powerpoint/2010/main" val="771837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62" y="35625"/>
            <a:ext cx="8807537"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effectLst>
                  <a:outerShdw blurRad="38100" dist="38100" dir="2700000" algn="tl">
                    <a:srgbClr val="000000">
                      <a:alpha val="43137"/>
                    </a:srgbClr>
                  </a:outerShdw>
                </a:effectLst>
                <a:latin typeface="Gill Sans" charset="0"/>
                <a:ea typeface="Gill Sans" charset="0"/>
                <a:cs typeface="Gill Sans" charset="0"/>
              </a:rPr>
              <a:t>RDD: </a:t>
            </a:r>
            <a:r>
              <a:rPr lang="en-US" i="1" dirty="0" smtClean="0">
                <a:effectLst>
                  <a:outerShdw blurRad="38100" dist="38100" dir="2700000" algn="tl">
                    <a:srgbClr val="000000">
                      <a:alpha val="43137"/>
                    </a:srgbClr>
                  </a:outerShdw>
                </a:effectLst>
                <a:latin typeface="Gill Sans" charset="0"/>
                <a:ea typeface="Gill Sans" charset="0"/>
                <a:cs typeface="Gill Sans" charset="0"/>
              </a:rPr>
              <a:t>From</a:t>
            </a:r>
            <a:r>
              <a:rPr lang="en-US" dirty="0" smtClean="0">
                <a:effectLst>
                  <a:outerShdw blurRad="38100" dist="38100" dir="2700000" algn="tl">
                    <a:srgbClr val="000000">
                      <a:alpha val="43137"/>
                    </a:srgbClr>
                  </a:outerShdw>
                </a:effectLst>
                <a:latin typeface="Gill Sans" charset="0"/>
                <a:ea typeface="Gill Sans" charset="0"/>
                <a:cs typeface="Gill Sans" charset="0"/>
              </a:rPr>
              <a:t> Depression </a:t>
            </a:r>
            <a:r>
              <a:rPr lang="en-US" i="1" dirty="0" smtClean="0">
                <a:effectLst>
                  <a:outerShdw blurRad="38100" dist="38100" dir="2700000" algn="tl">
                    <a:srgbClr val="000000">
                      <a:alpha val="43137"/>
                    </a:srgbClr>
                  </a:outerShdw>
                </a:effectLst>
                <a:latin typeface="Gill Sans" charset="0"/>
                <a:ea typeface="Gill Sans" charset="0"/>
                <a:cs typeface="Gill Sans" charset="0"/>
              </a:rPr>
              <a:t>to</a:t>
            </a:r>
            <a:r>
              <a:rPr lang="en-US" dirty="0" smtClean="0">
                <a:effectLst>
                  <a:outerShdw blurRad="38100" dist="38100" dir="2700000" algn="tl">
                    <a:srgbClr val="000000">
                      <a:alpha val="43137"/>
                    </a:srgbClr>
                  </a:outerShdw>
                </a:effectLst>
                <a:latin typeface="Gill Sans" charset="0"/>
                <a:ea typeface="Gill Sans" charset="0"/>
                <a:cs typeface="Gill Sans" charset="0"/>
              </a:rPr>
              <a:t> Support</a:t>
            </a:r>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3048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304800" y="762000"/>
            <a:ext cx="8382000" cy="6096000"/>
          </a:xfrm>
          <a:prstGeom prst="rect">
            <a:avLst/>
          </a:prstGeom>
        </p:spPr>
      </p:pic>
    </p:spTree>
    <p:extLst>
      <p:ext uri="{BB962C8B-B14F-4D97-AF65-F5344CB8AC3E}">
        <p14:creationId xmlns:p14="http://schemas.microsoft.com/office/powerpoint/2010/main" val="279719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62" y="35625"/>
            <a:ext cx="8807537"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effectLst>
                  <a:outerShdw blurRad="38100" dist="38100" dir="2700000" algn="tl">
                    <a:srgbClr val="000000">
                      <a:alpha val="43137"/>
                    </a:srgbClr>
                  </a:outerShdw>
                </a:effectLst>
                <a:latin typeface="Gill Sans" charset="0"/>
                <a:ea typeface="Gill Sans" charset="0"/>
                <a:cs typeface="Gill Sans" charset="0"/>
              </a:rPr>
              <a:t>RDD: </a:t>
            </a:r>
            <a:r>
              <a:rPr lang="en-US" i="1" dirty="0" smtClean="0">
                <a:effectLst>
                  <a:outerShdw blurRad="38100" dist="38100" dir="2700000" algn="tl">
                    <a:srgbClr val="000000">
                      <a:alpha val="43137"/>
                    </a:srgbClr>
                  </a:outerShdw>
                </a:effectLst>
                <a:latin typeface="Gill Sans" charset="0"/>
                <a:ea typeface="Gill Sans" charset="0"/>
                <a:cs typeface="Gill Sans" charset="0"/>
              </a:rPr>
              <a:t>From</a:t>
            </a:r>
            <a:r>
              <a:rPr lang="en-US" dirty="0" smtClean="0">
                <a:effectLst>
                  <a:outerShdw blurRad="38100" dist="38100" dir="2700000" algn="tl">
                    <a:srgbClr val="000000">
                      <a:alpha val="43137"/>
                    </a:srgbClr>
                  </a:outerShdw>
                </a:effectLst>
                <a:latin typeface="Gill Sans" charset="0"/>
                <a:ea typeface="Gill Sans" charset="0"/>
                <a:cs typeface="Gill Sans" charset="0"/>
              </a:rPr>
              <a:t> Depression </a:t>
            </a:r>
            <a:r>
              <a:rPr lang="en-US" i="1" dirty="0" smtClean="0">
                <a:effectLst>
                  <a:outerShdw blurRad="38100" dist="38100" dir="2700000" algn="tl">
                    <a:srgbClr val="000000">
                      <a:alpha val="43137"/>
                    </a:srgbClr>
                  </a:outerShdw>
                </a:effectLst>
                <a:latin typeface="Gill Sans" charset="0"/>
                <a:ea typeface="Gill Sans" charset="0"/>
                <a:cs typeface="Gill Sans" charset="0"/>
              </a:rPr>
              <a:t>to</a:t>
            </a:r>
            <a:r>
              <a:rPr lang="en-US" dirty="0" smtClean="0">
                <a:effectLst>
                  <a:outerShdw blurRad="38100" dist="38100" dir="2700000" algn="tl">
                    <a:srgbClr val="000000">
                      <a:alpha val="43137"/>
                    </a:srgbClr>
                  </a:outerShdw>
                </a:effectLst>
                <a:latin typeface="Gill Sans" charset="0"/>
                <a:ea typeface="Gill Sans" charset="0"/>
                <a:cs typeface="Gill Sans" charset="0"/>
              </a:rPr>
              <a:t> Support</a:t>
            </a:r>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3048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p:nvPr/>
        </p:nvPicPr>
        <p:blipFill>
          <a:blip r:embed="rId3"/>
          <a:stretch>
            <a:fillRect/>
          </a:stretch>
        </p:blipFill>
        <p:spPr>
          <a:xfrm>
            <a:off x="289560" y="762000"/>
            <a:ext cx="7940040" cy="6096000"/>
          </a:xfrm>
          <a:prstGeom prst="rect">
            <a:avLst/>
          </a:prstGeom>
        </p:spPr>
      </p:pic>
    </p:spTree>
    <p:extLst>
      <p:ext uri="{BB962C8B-B14F-4D97-AF65-F5344CB8AC3E}">
        <p14:creationId xmlns:p14="http://schemas.microsoft.com/office/powerpoint/2010/main" val="1014491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62" y="35625"/>
            <a:ext cx="8807537"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effectLst>
                  <a:outerShdw blurRad="38100" dist="38100" dir="2700000" algn="tl">
                    <a:srgbClr val="000000">
                      <a:alpha val="43137"/>
                    </a:srgbClr>
                  </a:outerShdw>
                </a:effectLst>
                <a:latin typeface="Gill Sans" charset="0"/>
                <a:ea typeface="Gill Sans" charset="0"/>
                <a:cs typeface="Gill Sans" charset="0"/>
              </a:rPr>
              <a:t>RDD: </a:t>
            </a:r>
            <a:r>
              <a:rPr lang="en-US" i="1" dirty="0" smtClean="0">
                <a:effectLst>
                  <a:outerShdw blurRad="38100" dist="38100" dir="2700000" algn="tl">
                    <a:srgbClr val="000000">
                      <a:alpha val="43137"/>
                    </a:srgbClr>
                  </a:outerShdw>
                </a:effectLst>
                <a:latin typeface="Gill Sans" charset="0"/>
                <a:ea typeface="Gill Sans" charset="0"/>
                <a:cs typeface="Gill Sans" charset="0"/>
              </a:rPr>
              <a:t>From</a:t>
            </a:r>
            <a:r>
              <a:rPr lang="en-US" dirty="0" smtClean="0">
                <a:effectLst>
                  <a:outerShdw blurRad="38100" dist="38100" dir="2700000" algn="tl">
                    <a:srgbClr val="000000">
                      <a:alpha val="43137"/>
                    </a:srgbClr>
                  </a:outerShdw>
                </a:effectLst>
                <a:latin typeface="Gill Sans" charset="0"/>
                <a:ea typeface="Gill Sans" charset="0"/>
                <a:cs typeface="Gill Sans" charset="0"/>
              </a:rPr>
              <a:t> Depression </a:t>
            </a:r>
            <a:r>
              <a:rPr lang="en-US" i="1" dirty="0" smtClean="0">
                <a:effectLst>
                  <a:outerShdw blurRad="38100" dist="38100" dir="2700000" algn="tl">
                    <a:srgbClr val="000000">
                      <a:alpha val="43137"/>
                    </a:srgbClr>
                  </a:outerShdw>
                </a:effectLst>
                <a:latin typeface="Gill Sans" charset="0"/>
                <a:ea typeface="Gill Sans" charset="0"/>
                <a:cs typeface="Gill Sans" charset="0"/>
              </a:rPr>
              <a:t>to</a:t>
            </a:r>
            <a:r>
              <a:rPr lang="en-US" dirty="0" smtClean="0">
                <a:effectLst>
                  <a:outerShdw blurRad="38100" dist="38100" dir="2700000" algn="tl">
                    <a:srgbClr val="000000">
                      <a:alpha val="43137"/>
                    </a:srgbClr>
                  </a:outerShdw>
                </a:effectLst>
                <a:latin typeface="Gill Sans" charset="0"/>
                <a:ea typeface="Gill Sans" charset="0"/>
                <a:cs typeface="Gill Sans" charset="0"/>
              </a:rPr>
              <a:t> Support</a:t>
            </a:r>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3048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274320" y="762000"/>
            <a:ext cx="8382000" cy="6096000"/>
          </a:xfrm>
          <a:prstGeom prst="rect">
            <a:avLst/>
          </a:prstGeom>
        </p:spPr>
      </p:pic>
    </p:spTree>
    <p:extLst>
      <p:ext uri="{BB962C8B-B14F-4D97-AF65-F5344CB8AC3E}">
        <p14:creationId xmlns:p14="http://schemas.microsoft.com/office/powerpoint/2010/main" val="447394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62" y="35625"/>
            <a:ext cx="8807537"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effectLst>
                  <a:outerShdw blurRad="38100" dist="38100" dir="2700000" algn="tl">
                    <a:srgbClr val="000000">
                      <a:alpha val="43137"/>
                    </a:srgbClr>
                  </a:outerShdw>
                </a:effectLst>
                <a:latin typeface="Gill Sans" charset="0"/>
                <a:ea typeface="Gill Sans" charset="0"/>
                <a:cs typeface="Gill Sans" charset="0"/>
              </a:rPr>
              <a:t>RDD: </a:t>
            </a:r>
            <a:r>
              <a:rPr lang="en-US" i="1" dirty="0" smtClean="0">
                <a:effectLst>
                  <a:outerShdw blurRad="38100" dist="38100" dir="2700000" algn="tl">
                    <a:srgbClr val="000000">
                      <a:alpha val="43137"/>
                    </a:srgbClr>
                  </a:outerShdw>
                </a:effectLst>
                <a:latin typeface="Gill Sans" charset="0"/>
                <a:ea typeface="Gill Sans" charset="0"/>
                <a:cs typeface="Gill Sans" charset="0"/>
              </a:rPr>
              <a:t>From</a:t>
            </a:r>
            <a:r>
              <a:rPr lang="en-US" dirty="0" smtClean="0">
                <a:effectLst>
                  <a:outerShdw blurRad="38100" dist="38100" dir="2700000" algn="tl">
                    <a:srgbClr val="000000">
                      <a:alpha val="43137"/>
                    </a:srgbClr>
                  </a:outerShdw>
                </a:effectLst>
                <a:latin typeface="Gill Sans" charset="0"/>
                <a:ea typeface="Gill Sans" charset="0"/>
                <a:cs typeface="Gill Sans" charset="0"/>
              </a:rPr>
              <a:t> Depression </a:t>
            </a:r>
            <a:r>
              <a:rPr lang="en-US" i="1" dirty="0" smtClean="0">
                <a:effectLst>
                  <a:outerShdw blurRad="38100" dist="38100" dir="2700000" algn="tl">
                    <a:srgbClr val="000000">
                      <a:alpha val="43137"/>
                    </a:srgbClr>
                  </a:outerShdw>
                </a:effectLst>
                <a:latin typeface="Gill Sans" charset="0"/>
                <a:ea typeface="Gill Sans" charset="0"/>
                <a:cs typeface="Gill Sans" charset="0"/>
              </a:rPr>
              <a:t>to</a:t>
            </a:r>
            <a:r>
              <a:rPr lang="en-US" dirty="0" smtClean="0">
                <a:effectLst>
                  <a:outerShdw blurRad="38100" dist="38100" dir="2700000" algn="tl">
                    <a:srgbClr val="000000">
                      <a:alpha val="43137"/>
                    </a:srgbClr>
                  </a:outerShdw>
                </a:effectLst>
                <a:latin typeface="Gill Sans" charset="0"/>
                <a:ea typeface="Gill Sans" charset="0"/>
                <a:cs typeface="Gill Sans" charset="0"/>
              </a:rPr>
              <a:t> Support</a:t>
            </a:r>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3048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p:nvPr/>
        </p:nvPicPr>
        <p:blipFill>
          <a:blip r:embed="rId3"/>
          <a:stretch>
            <a:fillRect/>
          </a:stretch>
        </p:blipFill>
        <p:spPr>
          <a:xfrm>
            <a:off x="324394" y="762000"/>
            <a:ext cx="8025944" cy="6096000"/>
          </a:xfrm>
          <a:prstGeom prst="rect">
            <a:avLst/>
          </a:prstGeom>
        </p:spPr>
      </p:pic>
    </p:spTree>
    <p:extLst>
      <p:ext uri="{BB962C8B-B14F-4D97-AF65-F5344CB8AC3E}">
        <p14:creationId xmlns:p14="http://schemas.microsoft.com/office/powerpoint/2010/main" val="433963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62" y="35625"/>
            <a:ext cx="8807537"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effectLst>
                  <a:outerShdw blurRad="38100" dist="38100" dir="2700000" algn="tl">
                    <a:srgbClr val="000000">
                      <a:alpha val="43137"/>
                    </a:srgbClr>
                  </a:outerShdw>
                </a:effectLst>
                <a:latin typeface="Gill Sans" charset="0"/>
                <a:ea typeface="Gill Sans" charset="0"/>
                <a:cs typeface="Gill Sans" charset="0"/>
              </a:rPr>
              <a:t>RDD: </a:t>
            </a:r>
            <a:r>
              <a:rPr lang="en-US" i="1" dirty="0" smtClean="0">
                <a:effectLst>
                  <a:outerShdw blurRad="38100" dist="38100" dir="2700000" algn="tl">
                    <a:srgbClr val="000000">
                      <a:alpha val="43137"/>
                    </a:srgbClr>
                  </a:outerShdw>
                </a:effectLst>
                <a:latin typeface="Gill Sans" charset="0"/>
                <a:ea typeface="Gill Sans" charset="0"/>
                <a:cs typeface="Gill Sans" charset="0"/>
              </a:rPr>
              <a:t>From</a:t>
            </a:r>
            <a:r>
              <a:rPr lang="en-US" dirty="0" smtClean="0">
                <a:effectLst>
                  <a:outerShdw blurRad="38100" dist="38100" dir="2700000" algn="tl">
                    <a:srgbClr val="000000">
                      <a:alpha val="43137"/>
                    </a:srgbClr>
                  </a:outerShdw>
                </a:effectLst>
                <a:latin typeface="Gill Sans" charset="0"/>
                <a:ea typeface="Gill Sans" charset="0"/>
                <a:cs typeface="Gill Sans" charset="0"/>
              </a:rPr>
              <a:t> Depression </a:t>
            </a:r>
            <a:r>
              <a:rPr lang="en-US" i="1" dirty="0" smtClean="0">
                <a:effectLst>
                  <a:outerShdw blurRad="38100" dist="38100" dir="2700000" algn="tl">
                    <a:srgbClr val="000000">
                      <a:alpha val="43137"/>
                    </a:srgbClr>
                  </a:outerShdw>
                </a:effectLst>
                <a:latin typeface="Gill Sans" charset="0"/>
                <a:ea typeface="Gill Sans" charset="0"/>
                <a:cs typeface="Gill Sans" charset="0"/>
              </a:rPr>
              <a:t>to</a:t>
            </a:r>
            <a:r>
              <a:rPr lang="en-US" dirty="0" smtClean="0">
                <a:effectLst>
                  <a:outerShdw blurRad="38100" dist="38100" dir="2700000" algn="tl">
                    <a:srgbClr val="000000">
                      <a:alpha val="43137"/>
                    </a:srgbClr>
                  </a:outerShdw>
                </a:effectLst>
                <a:latin typeface="Gill Sans" charset="0"/>
                <a:ea typeface="Gill Sans" charset="0"/>
                <a:cs typeface="Gill Sans" charset="0"/>
              </a:rPr>
              <a:t> Support</a:t>
            </a:r>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3048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p:nvPr/>
        </p:nvPicPr>
        <p:blipFill>
          <a:blip r:embed="rId3"/>
          <a:stretch>
            <a:fillRect/>
          </a:stretch>
        </p:blipFill>
        <p:spPr>
          <a:xfrm>
            <a:off x="304800" y="762000"/>
            <a:ext cx="8382000" cy="6096000"/>
          </a:xfrm>
          <a:prstGeom prst="rect">
            <a:avLst/>
          </a:prstGeom>
        </p:spPr>
      </p:pic>
    </p:spTree>
    <p:extLst>
      <p:ext uri="{BB962C8B-B14F-4D97-AF65-F5344CB8AC3E}">
        <p14:creationId xmlns:p14="http://schemas.microsoft.com/office/powerpoint/2010/main" val="683314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62" y="35625"/>
            <a:ext cx="8807537"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effectLst>
                  <a:outerShdw blurRad="38100" dist="38100" dir="2700000" algn="tl">
                    <a:srgbClr val="000000">
                      <a:alpha val="43137"/>
                    </a:srgbClr>
                  </a:outerShdw>
                </a:effectLst>
                <a:latin typeface="Gill Sans" charset="0"/>
                <a:ea typeface="Gill Sans" charset="0"/>
                <a:cs typeface="Gill Sans" charset="0"/>
              </a:rPr>
              <a:t>RDD: </a:t>
            </a:r>
            <a:r>
              <a:rPr lang="en-US" i="1" dirty="0" smtClean="0">
                <a:effectLst>
                  <a:outerShdw blurRad="38100" dist="38100" dir="2700000" algn="tl">
                    <a:srgbClr val="000000">
                      <a:alpha val="43137"/>
                    </a:srgbClr>
                  </a:outerShdw>
                </a:effectLst>
                <a:latin typeface="Gill Sans" charset="0"/>
                <a:ea typeface="Gill Sans" charset="0"/>
                <a:cs typeface="Gill Sans" charset="0"/>
              </a:rPr>
              <a:t>From</a:t>
            </a:r>
            <a:r>
              <a:rPr lang="en-US" dirty="0" smtClean="0">
                <a:effectLst>
                  <a:outerShdw blurRad="38100" dist="38100" dir="2700000" algn="tl">
                    <a:srgbClr val="000000">
                      <a:alpha val="43137"/>
                    </a:srgbClr>
                  </a:outerShdw>
                </a:effectLst>
                <a:latin typeface="Gill Sans" charset="0"/>
                <a:ea typeface="Gill Sans" charset="0"/>
                <a:cs typeface="Gill Sans" charset="0"/>
              </a:rPr>
              <a:t> Depression </a:t>
            </a:r>
            <a:r>
              <a:rPr lang="en-US" i="1" dirty="0" smtClean="0">
                <a:effectLst>
                  <a:outerShdw blurRad="38100" dist="38100" dir="2700000" algn="tl">
                    <a:srgbClr val="000000">
                      <a:alpha val="43137"/>
                    </a:srgbClr>
                  </a:outerShdw>
                </a:effectLst>
                <a:latin typeface="Gill Sans" charset="0"/>
                <a:ea typeface="Gill Sans" charset="0"/>
                <a:cs typeface="Gill Sans" charset="0"/>
              </a:rPr>
              <a:t>to</a:t>
            </a:r>
            <a:r>
              <a:rPr lang="en-US" dirty="0" smtClean="0">
                <a:effectLst>
                  <a:outerShdw blurRad="38100" dist="38100" dir="2700000" algn="tl">
                    <a:srgbClr val="000000">
                      <a:alpha val="43137"/>
                    </a:srgbClr>
                  </a:outerShdw>
                </a:effectLst>
                <a:latin typeface="Gill Sans" charset="0"/>
                <a:ea typeface="Gill Sans" charset="0"/>
                <a:cs typeface="Gill Sans" charset="0"/>
              </a:rPr>
              <a:t> Support</a:t>
            </a:r>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3048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p:nvPr/>
        </p:nvPicPr>
        <p:blipFill>
          <a:blip r:embed="rId3"/>
          <a:stretch>
            <a:fillRect/>
          </a:stretch>
        </p:blipFill>
        <p:spPr>
          <a:xfrm>
            <a:off x="304800" y="762000"/>
            <a:ext cx="8229600" cy="6096000"/>
          </a:xfrm>
          <a:prstGeom prst="rect">
            <a:avLst/>
          </a:prstGeom>
        </p:spPr>
      </p:pic>
    </p:spTree>
    <p:extLst>
      <p:ext uri="{BB962C8B-B14F-4D97-AF65-F5344CB8AC3E}">
        <p14:creationId xmlns:p14="http://schemas.microsoft.com/office/powerpoint/2010/main" val="2020530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5334000" cy="6019800"/>
          </a:xfrm>
        </p:spPr>
        <p:txBody>
          <a:bodyPr>
            <a:normAutofit lnSpcReduction="10000"/>
          </a:bodyPr>
          <a:lstStyle/>
          <a:p>
            <a:pPr lvl="1"/>
            <a:r>
              <a:rPr lang="en-US" sz="2400" dirty="0" smtClean="0"/>
              <a:t>high-income countries: </a:t>
            </a:r>
            <a:r>
              <a:rPr lang="en-US" sz="2400" dirty="0"/>
              <a:t>7% to 15% ante-partum (Evans, 2001; Grote et al. 2010) and 10%-13% post-partum (</a:t>
            </a:r>
            <a:r>
              <a:rPr lang="en-US" sz="2400" dirty="0" err="1"/>
              <a:t>Hendrick</a:t>
            </a:r>
            <a:r>
              <a:rPr lang="en-US" sz="2400" dirty="0"/>
              <a:t>, </a:t>
            </a:r>
            <a:r>
              <a:rPr lang="en-US" sz="2400" dirty="0" smtClean="0"/>
              <a:t>1998)</a:t>
            </a:r>
          </a:p>
          <a:p>
            <a:pPr lvl="1"/>
            <a:r>
              <a:rPr lang="en-US" sz="2400" dirty="0" smtClean="0"/>
              <a:t>low-and </a:t>
            </a:r>
            <a:r>
              <a:rPr lang="en-US" sz="2400" dirty="0"/>
              <a:t>middle-income </a:t>
            </a:r>
            <a:r>
              <a:rPr lang="en-US" sz="2400" dirty="0" smtClean="0"/>
              <a:t>countries: </a:t>
            </a:r>
            <a:r>
              <a:rPr lang="en-US" sz="2400" dirty="0"/>
              <a:t>15% up to 25% </a:t>
            </a:r>
            <a:r>
              <a:rPr lang="en-US" sz="2400" dirty="0" err="1"/>
              <a:t>antenatally</a:t>
            </a:r>
            <a:r>
              <a:rPr lang="en-US" sz="2400" dirty="0"/>
              <a:t> and almost 20% postnatally (</a:t>
            </a:r>
            <a:r>
              <a:rPr lang="en-US" sz="2400" dirty="0" err="1"/>
              <a:t>Gelaye</a:t>
            </a:r>
            <a:r>
              <a:rPr lang="en-US" sz="2400" dirty="0"/>
              <a:t> et al. 2016; Fisher et al. 2012). </a:t>
            </a:r>
            <a:endParaRPr lang="en-US" sz="2400" dirty="0" smtClean="0"/>
          </a:p>
          <a:p>
            <a:pPr lvl="1"/>
            <a:r>
              <a:rPr lang="en-US" sz="2400" dirty="0"/>
              <a:t>S</a:t>
            </a:r>
            <a:r>
              <a:rPr lang="en-US" sz="2400" dirty="0" smtClean="0"/>
              <a:t>evere </a:t>
            </a:r>
            <a:r>
              <a:rPr lang="en-US" sz="2400" dirty="0"/>
              <a:t>implications for </a:t>
            </a:r>
            <a:r>
              <a:rPr lang="en-US" sz="2400" dirty="0" smtClean="0"/>
              <a:t>outcomes:</a:t>
            </a:r>
          </a:p>
          <a:p>
            <a:pPr lvl="2"/>
            <a:r>
              <a:rPr lang="en-US" sz="2000" dirty="0" smtClean="0"/>
              <a:t>maternal </a:t>
            </a:r>
            <a:r>
              <a:rPr lang="en-US" sz="2000" dirty="0"/>
              <a:t>(</a:t>
            </a:r>
            <a:r>
              <a:rPr lang="en-US" sz="2000" dirty="0" err="1"/>
              <a:t>Gelaye</a:t>
            </a:r>
            <a:r>
              <a:rPr lang="en-US" sz="2000" dirty="0"/>
              <a:t> et al. </a:t>
            </a:r>
            <a:r>
              <a:rPr lang="en-US" sz="2000" dirty="0" smtClean="0"/>
              <a:t>2016); fetus </a:t>
            </a:r>
            <a:r>
              <a:rPr lang="en-US" sz="2000" dirty="0"/>
              <a:t>(Field et al., 2006; </a:t>
            </a:r>
            <a:r>
              <a:rPr lang="en-US" sz="2000" dirty="0" err="1"/>
              <a:t>Wado</a:t>
            </a:r>
            <a:r>
              <a:rPr lang="en-US" sz="2000" dirty="0"/>
              <a:t> et al. 2014; Rahman et al. 2007; Sanchez et al. </a:t>
            </a:r>
            <a:r>
              <a:rPr lang="en-US" sz="2000" dirty="0" smtClean="0"/>
              <a:t>2013); </a:t>
            </a:r>
          </a:p>
          <a:p>
            <a:pPr lvl="2"/>
            <a:r>
              <a:rPr lang="en-US" sz="2000" dirty="0" smtClean="0"/>
              <a:t>infant </a:t>
            </a:r>
            <a:r>
              <a:rPr lang="en-US" sz="2000" dirty="0"/>
              <a:t>(</a:t>
            </a:r>
            <a:r>
              <a:rPr lang="en-US" sz="2000" dirty="0" err="1"/>
              <a:t>Adewuya</a:t>
            </a:r>
            <a:r>
              <a:rPr lang="en-US" sz="2000" dirty="0"/>
              <a:t> et al. 2008; Patel et al. </a:t>
            </a:r>
            <a:r>
              <a:rPr lang="en-US" sz="2000" dirty="0" smtClean="0"/>
              <a:t>2003)</a:t>
            </a:r>
          </a:p>
          <a:p>
            <a:pPr lvl="2"/>
            <a:r>
              <a:rPr lang="en-US" sz="2000" dirty="0" smtClean="0"/>
              <a:t>childhood </a:t>
            </a:r>
            <a:r>
              <a:rPr lang="en-US" sz="2000" dirty="0"/>
              <a:t>outcomes (</a:t>
            </a:r>
            <a:r>
              <a:rPr lang="en-US" sz="2000" dirty="0" err="1"/>
              <a:t>Nasreen</a:t>
            </a:r>
            <a:r>
              <a:rPr lang="en-US" sz="2000" dirty="0"/>
              <a:t> et al. 2013; </a:t>
            </a:r>
            <a:r>
              <a:rPr lang="en-US" sz="2000" dirty="0" err="1"/>
              <a:t>Uguz</a:t>
            </a:r>
            <a:r>
              <a:rPr lang="en-US" sz="2000" dirty="0"/>
              <a:t> et al. 2013; </a:t>
            </a:r>
            <a:r>
              <a:rPr lang="en-US" sz="2000" dirty="0" err="1"/>
              <a:t>Surkan</a:t>
            </a:r>
            <a:r>
              <a:rPr lang="en-US" sz="2000" dirty="0"/>
              <a:t> et al. 2011)</a:t>
            </a:r>
          </a:p>
          <a:p>
            <a:pPr lvl="1"/>
            <a:endParaRPr lang="en-US" sz="2400" dirty="0" smtClean="0"/>
          </a:p>
        </p:txBody>
      </p:sp>
      <p:sp>
        <p:nvSpPr>
          <p:cNvPr id="5" name="Title 1"/>
          <p:cNvSpPr txBox="1">
            <a:spLocks/>
          </p:cNvSpPr>
          <p:nvPr/>
        </p:nvSpPr>
        <p:spPr>
          <a:xfrm>
            <a:off x="228600" y="15240"/>
            <a:ext cx="8763000" cy="15621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6400" dirty="0">
              <a:effectLst>
                <a:outerShdw blurRad="38100" dist="38100" dir="2700000" algn="tl">
                  <a:srgbClr val="000000">
                    <a:alpha val="43137"/>
                  </a:srgbClr>
                </a:outerShdw>
              </a:effectLst>
              <a:latin typeface="Gill Sans" charset="0"/>
              <a:ea typeface="Gill Sans" charset="0"/>
              <a:cs typeface="Gill Sans" charset="0"/>
            </a:endParaRPr>
          </a:p>
          <a:p>
            <a:pPr algn="l"/>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6096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8600" y="114530"/>
            <a:ext cx="7924800" cy="707886"/>
          </a:xfrm>
          <a:prstGeom prst="rect">
            <a:avLst/>
          </a:prstGeom>
          <a:noFill/>
        </p:spPr>
        <p:txBody>
          <a:bodyPr wrap="square" rtlCol="0">
            <a:spAutoFit/>
          </a:bodyPr>
          <a:lstStyle/>
          <a:p>
            <a:r>
              <a:rPr lang="en-US" sz="4000" dirty="0" smtClean="0"/>
              <a:t>Perinatal depression is universal find</a:t>
            </a:r>
            <a:endParaRPr lang="en-US" sz="4000" dirty="0"/>
          </a:p>
        </p:txBody>
      </p:sp>
      <p:pic>
        <p:nvPicPr>
          <p:cNvPr id="4" name="Picture 3"/>
          <p:cNvPicPr>
            <a:picLocks noChangeAspect="1"/>
          </p:cNvPicPr>
          <p:nvPr/>
        </p:nvPicPr>
        <p:blipFill>
          <a:blip r:embed="rId3"/>
          <a:stretch>
            <a:fillRect/>
          </a:stretch>
        </p:blipFill>
        <p:spPr>
          <a:xfrm>
            <a:off x="5334000" y="1981200"/>
            <a:ext cx="3810000" cy="2900822"/>
          </a:xfrm>
          <a:prstGeom prst="rect">
            <a:avLst/>
          </a:prstGeom>
        </p:spPr>
      </p:pic>
    </p:spTree>
    <p:extLst>
      <p:ext uri="{BB962C8B-B14F-4D97-AF65-F5344CB8AC3E}">
        <p14:creationId xmlns:p14="http://schemas.microsoft.com/office/powerpoint/2010/main" val="1256574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62" y="35625"/>
            <a:ext cx="8807537"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effectLst>
                  <a:outerShdw blurRad="38100" dist="38100" dir="2700000" algn="tl">
                    <a:srgbClr val="000000">
                      <a:alpha val="43137"/>
                    </a:srgbClr>
                  </a:outerShdw>
                </a:effectLst>
                <a:latin typeface="Gill Sans" charset="0"/>
                <a:ea typeface="Gill Sans" charset="0"/>
                <a:cs typeface="Gill Sans" charset="0"/>
              </a:rPr>
              <a:t>RDD: </a:t>
            </a:r>
            <a:r>
              <a:rPr lang="en-US" i="1" dirty="0" smtClean="0">
                <a:effectLst>
                  <a:outerShdw blurRad="38100" dist="38100" dir="2700000" algn="tl">
                    <a:srgbClr val="000000">
                      <a:alpha val="43137"/>
                    </a:srgbClr>
                  </a:outerShdw>
                </a:effectLst>
                <a:latin typeface="Gill Sans" charset="0"/>
                <a:ea typeface="Gill Sans" charset="0"/>
                <a:cs typeface="Gill Sans" charset="0"/>
              </a:rPr>
              <a:t>From</a:t>
            </a:r>
            <a:r>
              <a:rPr lang="en-US" dirty="0" smtClean="0">
                <a:effectLst>
                  <a:outerShdw blurRad="38100" dist="38100" dir="2700000" algn="tl">
                    <a:srgbClr val="000000">
                      <a:alpha val="43137"/>
                    </a:srgbClr>
                  </a:outerShdw>
                </a:effectLst>
                <a:latin typeface="Gill Sans" charset="0"/>
                <a:ea typeface="Gill Sans" charset="0"/>
                <a:cs typeface="Gill Sans" charset="0"/>
              </a:rPr>
              <a:t> Depression </a:t>
            </a:r>
            <a:r>
              <a:rPr lang="en-US" i="1" dirty="0" smtClean="0">
                <a:effectLst>
                  <a:outerShdw blurRad="38100" dist="38100" dir="2700000" algn="tl">
                    <a:srgbClr val="000000">
                      <a:alpha val="43137"/>
                    </a:srgbClr>
                  </a:outerShdw>
                </a:effectLst>
                <a:latin typeface="Gill Sans" charset="0"/>
                <a:ea typeface="Gill Sans" charset="0"/>
                <a:cs typeface="Gill Sans" charset="0"/>
              </a:rPr>
              <a:t>to</a:t>
            </a:r>
            <a:r>
              <a:rPr lang="en-US" dirty="0" smtClean="0">
                <a:effectLst>
                  <a:outerShdw blurRad="38100" dist="38100" dir="2700000" algn="tl">
                    <a:srgbClr val="000000">
                      <a:alpha val="43137"/>
                    </a:srgbClr>
                  </a:outerShdw>
                </a:effectLst>
                <a:latin typeface="Gill Sans" charset="0"/>
                <a:ea typeface="Gill Sans" charset="0"/>
                <a:cs typeface="Gill Sans" charset="0"/>
              </a:rPr>
              <a:t> Support</a:t>
            </a:r>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3048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304800" y="935014"/>
            <a:ext cx="7924800" cy="5781010"/>
          </a:xfrm>
          <a:prstGeom prst="rect">
            <a:avLst/>
          </a:prstGeom>
        </p:spPr>
      </p:pic>
    </p:spTree>
    <p:extLst>
      <p:ext uri="{BB962C8B-B14F-4D97-AF65-F5344CB8AC3E}">
        <p14:creationId xmlns:p14="http://schemas.microsoft.com/office/powerpoint/2010/main" val="1741889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62" y="35625"/>
            <a:ext cx="8807537"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effectLst>
                  <a:outerShdw blurRad="38100" dist="38100" dir="2700000" algn="tl">
                    <a:srgbClr val="000000">
                      <a:alpha val="43137"/>
                    </a:srgbClr>
                  </a:outerShdw>
                </a:effectLst>
                <a:latin typeface="Gill Sans" charset="0"/>
                <a:ea typeface="Gill Sans" charset="0"/>
                <a:cs typeface="Gill Sans" charset="0"/>
              </a:rPr>
              <a:t>RDD: </a:t>
            </a:r>
            <a:r>
              <a:rPr lang="en-US" i="1" dirty="0" smtClean="0">
                <a:effectLst>
                  <a:outerShdw blurRad="38100" dist="38100" dir="2700000" algn="tl">
                    <a:srgbClr val="000000">
                      <a:alpha val="43137"/>
                    </a:srgbClr>
                  </a:outerShdw>
                </a:effectLst>
                <a:latin typeface="Gill Sans" charset="0"/>
                <a:ea typeface="Gill Sans" charset="0"/>
                <a:cs typeface="Gill Sans" charset="0"/>
              </a:rPr>
              <a:t>From</a:t>
            </a:r>
            <a:r>
              <a:rPr lang="en-US" dirty="0" smtClean="0">
                <a:effectLst>
                  <a:outerShdw blurRad="38100" dist="38100" dir="2700000" algn="tl">
                    <a:srgbClr val="000000">
                      <a:alpha val="43137"/>
                    </a:srgbClr>
                  </a:outerShdw>
                </a:effectLst>
                <a:latin typeface="Gill Sans" charset="0"/>
                <a:ea typeface="Gill Sans" charset="0"/>
                <a:cs typeface="Gill Sans" charset="0"/>
              </a:rPr>
              <a:t> Depression </a:t>
            </a:r>
            <a:r>
              <a:rPr lang="en-US" i="1" dirty="0" smtClean="0">
                <a:effectLst>
                  <a:outerShdw blurRad="38100" dist="38100" dir="2700000" algn="tl">
                    <a:srgbClr val="000000">
                      <a:alpha val="43137"/>
                    </a:srgbClr>
                  </a:outerShdw>
                </a:effectLst>
                <a:latin typeface="Gill Sans" charset="0"/>
                <a:ea typeface="Gill Sans" charset="0"/>
                <a:cs typeface="Gill Sans" charset="0"/>
              </a:rPr>
              <a:t>to</a:t>
            </a:r>
            <a:r>
              <a:rPr lang="en-US" dirty="0" smtClean="0">
                <a:effectLst>
                  <a:outerShdw blurRad="38100" dist="38100" dir="2700000" algn="tl">
                    <a:srgbClr val="000000">
                      <a:alpha val="43137"/>
                    </a:srgbClr>
                  </a:outerShdw>
                </a:effectLst>
                <a:latin typeface="Gill Sans" charset="0"/>
                <a:ea typeface="Gill Sans" charset="0"/>
                <a:cs typeface="Gill Sans" charset="0"/>
              </a:rPr>
              <a:t> Support</a:t>
            </a:r>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3048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304800" y="990599"/>
            <a:ext cx="7924800" cy="5781009"/>
          </a:xfrm>
          <a:prstGeom prst="rect">
            <a:avLst/>
          </a:prstGeom>
        </p:spPr>
      </p:pic>
    </p:spTree>
    <p:extLst>
      <p:ext uri="{BB962C8B-B14F-4D97-AF65-F5344CB8AC3E}">
        <p14:creationId xmlns:p14="http://schemas.microsoft.com/office/powerpoint/2010/main" val="525995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62" y="35625"/>
            <a:ext cx="8807537"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effectLst>
                  <a:outerShdw blurRad="38100" dist="38100" dir="2700000" algn="tl">
                    <a:srgbClr val="000000">
                      <a:alpha val="43137"/>
                    </a:srgbClr>
                  </a:outerShdw>
                </a:effectLst>
                <a:latin typeface="Gill Sans" charset="0"/>
                <a:ea typeface="Gill Sans" charset="0"/>
                <a:cs typeface="Gill Sans" charset="0"/>
              </a:rPr>
              <a:t>RDD: </a:t>
            </a:r>
            <a:r>
              <a:rPr lang="en-US" i="1" dirty="0" smtClean="0">
                <a:effectLst>
                  <a:outerShdw blurRad="38100" dist="38100" dir="2700000" algn="tl">
                    <a:srgbClr val="000000">
                      <a:alpha val="43137"/>
                    </a:srgbClr>
                  </a:outerShdw>
                </a:effectLst>
                <a:latin typeface="Gill Sans" charset="0"/>
                <a:ea typeface="Gill Sans" charset="0"/>
                <a:cs typeface="Gill Sans" charset="0"/>
              </a:rPr>
              <a:t>From</a:t>
            </a:r>
            <a:r>
              <a:rPr lang="en-US" dirty="0" smtClean="0">
                <a:effectLst>
                  <a:outerShdw blurRad="38100" dist="38100" dir="2700000" algn="tl">
                    <a:srgbClr val="000000">
                      <a:alpha val="43137"/>
                    </a:srgbClr>
                  </a:outerShdw>
                </a:effectLst>
                <a:latin typeface="Gill Sans" charset="0"/>
                <a:ea typeface="Gill Sans" charset="0"/>
                <a:cs typeface="Gill Sans" charset="0"/>
              </a:rPr>
              <a:t> Depression </a:t>
            </a:r>
            <a:r>
              <a:rPr lang="en-US" i="1" dirty="0" smtClean="0">
                <a:effectLst>
                  <a:outerShdw blurRad="38100" dist="38100" dir="2700000" algn="tl">
                    <a:srgbClr val="000000">
                      <a:alpha val="43137"/>
                    </a:srgbClr>
                  </a:outerShdw>
                </a:effectLst>
                <a:latin typeface="Gill Sans" charset="0"/>
                <a:ea typeface="Gill Sans" charset="0"/>
                <a:cs typeface="Gill Sans" charset="0"/>
              </a:rPr>
              <a:t>to</a:t>
            </a:r>
            <a:r>
              <a:rPr lang="en-US" dirty="0" smtClean="0">
                <a:effectLst>
                  <a:outerShdw blurRad="38100" dist="38100" dir="2700000" algn="tl">
                    <a:srgbClr val="000000">
                      <a:alpha val="43137"/>
                    </a:srgbClr>
                  </a:outerShdw>
                </a:effectLst>
                <a:latin typeface="Gill Sans" charset="0"/>
                <a:ea typeface="Gill Sans" charset="0"/>
                <a:cs typeface="Gill Sans" charset="0"/>
              </a:rPr>
              <a:t> Support</a:t>
            </a:r>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3048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04800" y="914399"/>
            <a:ext cx="7924800" cy="5781009"/>
          </a:xfrm>
          <a:prstGeom prst="rect">
            <a:avLst/>
          </a:prstGeom>
        </p:spPr>
      </p:pic>
    </p:spTree>
    <p:extLst>
      <p:ext uri="{BB962C8B-B14F-4D97-AF65-F5344CB8AC3E}">
        <p14:creationId xmlns:p14="http://schemas.microsoft.com/office/powerpoint/2010/main" val="1237549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62" y="35625"/>
            <a:ext cx="8807537"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effectLst>
                  <a:outerShdw blurRad="38100" dist="38100" dir="2700000" algn="tl">
                    <a:srgbClr val="000000">
                      <a:alpha val="43137"/>
                    </a:srgbClr>
                  </a:outerShdw>
                </a:effectLst>
                <a:latin typeface="Gill Sans" charset="0"/>
                <a:ea typeface="Gill Sans" charset="0"/>
                <a:cs typeface="Gill Sans" charset="0"/>
              </a:rPr>
              <a:t>RDD: </a:t>
            </a:r>
            <a:r>
              <a:rPr lang="en-US" i="1" dirty="0" smtClean="0">
                <a:effectLst>
                  <a:outerShdw blurRad="38100" dist="38100" dir="2700000" algn="tl">
                    <a:srgbClr val="000000">
                      <a:alpha val="43137"/>
                    </a:srgbClr>
                  </a:outerShdw>
                </a:effectLst>
                <a:latin typeface="Gill Sans" charset="0"/>
                <a:ea typeface="Gill Sans" charset="0"/>
                <a:cs typeface="Gill Sans" charset="0"/>
              </a:rPr>
              <a:t>From</a:t>
            </a:r>
            <a:r>
              <a:rPr lang="en-US" dirty="0" smtClean="0">
                <a:effectLst>
                  <a:outerShdw blurRad="38100" dist="38100" dir="2700000" algn="tl">
                    <a:srgbClr val="000000">
                      <a:alpha val="43137"/>
                    </a:srgbClr>
                  </a:outerShdw>
                </a:effectLst>
                <a:latin typeface="Gill Sans" charset="0"/>
                <a:ea typeface="Gill Sans" charset="0"/>
                <a:cs typeface="Gill Sans" charset="0"/>
              </a:rPr>
              <a:t> Depression </a:t>
            </a:r>
            <a:r>
              <a:rPr lang="en-US" i="1" dirty="0" smtClean="0">
                <a:effectLst>
                  <a:outerShdw blurRad="38100" dist="38100" dir="2700000" algn="tl">
                    <a:srgbClr val="000000">
                      <a:alpha val="43137"/>
                    </a:srgbClr>
                  </a:outerShdw>
                </a:effectLst>
                <a:latin typeface="Gill Sans" charset="0"/>
                <a:ea typeface="Gill Sans" charset="0"/>
                <a:cs typeface="Gill Sans" charset="0"/>
              </a:rPr>
              <a:t>to</a:t>
            </a:r>
            <a:r>
              <a:rPr lang="en-US" dirty="0" smtClean="0">
                <a:effectLst>
                  <a:outerShdw blurRad="38100" dist="38100" dir="2700000" algn="tl">
                    <a:srgbClr val="000000">
                      <a:alpha val="43137"/>
                    </a:srgbClr>
                  </a:outerShdw>
                </a:effectLst>
                <a:latin typeface="Gill Sans" charset="0"/>
                <a:ea typeface="Gill Sans" charset="0"/>
                <a:cs typeface="Gill Sans" charset="0"/>
              </a:rPr>
              <a:t> Support</a:t>
            </a:r>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3048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293370" y="914400"/>
            <a:ext cx="7938770" cy="5791200"/>
          </a:xfrm>
          <a:prstGeom prst="rect">
            <a:avLst/>
          </a:prstGeom>
        </p:spPr>
      </p:pic>
    </p:spTree>
    <p:extLst>
      <p:ext uri="{BB962C8B-B14F-4D97-AF65-F5344CB8AC3E}">
        <p14:creationId xmlns:p14="http://schemas.microsoft.com/office/powerpoint/2010/main" val="2092656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62" y="35625"/>
            <a:ext cx="8807537"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effectLst>
                  <a:outerShdw blurRad="38100" dist="38100" dir="2700000" algn="tl">
                    <a:srgbClr val="000000">
                      <a:alpha val="43137"/>
                    </a:srgbClr>
                  </a:outerShdw>
                </a:effectLst>
                <a:latin typeface="Gill Sans" charset="0"/>
                <a:ea typeface="Gill Sans" charset="0"/>
                <a:cs typeface="Gill Sans" charset="0"/>
              </a:rPr>
              <a:t>RDD: </a:t>
            </a:r>
            <a:r>
              <a:rPr lang="en-US" i="1" dirty="0" smtClean="0">
                <a:effectLst>
                  <a:outerShdw blurRad="38100" dist="38100" dir="2700000" algn="tl">
                    <a:srgbClr val="000000">
                      <a:alpha val="43137"/>
                    </a:srgbClr>
                  </a:outerShdw>
                </a:effectLst>
                <a:latin typeface="Gill Sans" charset="0"/>
                <a:ea typeface="Gill Sans" charset="0"/>
                <a:cs typeface="Gill Sans" charset="0"/>
              </a:rPr>
              <a:t>From</a:t>
            </a:r>
            <a:r>
              <a:rPr lang="en-US" dirty="0" smtClean="0">
                <a:effectLst>
                  <a:outerShdw blurRad="38100" dist="38100" dir="2700000" algn="tl">
                    <a:srgbClr val="000000">
                      <a:alpha val="43137"/>
                    </a:srgbClr>
                  </a:outerShdw>
                </a:effectLst>
                <a:latin typeface="Gill Sans" charset="0"/>
                <a:ea typeface="Gill Sans" charset="0"/>
                <a:cs typeface="Gill Sans" charset="0"/>
              </a:rPr>
              <a:t> Depression </a:t>
            </a:r>
            <a:r>
              <a:rPr lang="en-US" i="1" dirty="0" smtClean="0">
                <a:effectLst>
                  <a:outerShdw blurRad="38100" dist="38100" dir="2700000" algn="tl">
                    <a:srgbClr val="000000">
                      <a:alpha val="43137"/>
                    </a:srgbClr>
                  </a:outerShdw>
                </a:effectLst>
                <a:latin typeface="Gill Sans" charset="0"/>
                <a:ea typeface="Gill Sans" charset="0"/>
                <a:cs typeface="Gill Sans" charset="0"/>
              </a:rPr>
              <a:t>to</a:t>
            </a:r>
            <a:r>
              <a:rPr lang="en-US" dirty="0" smtClean="0">
                <a:effectLst>
                  <a:outerShdw blurRad="38100" dist="38100" dir="2700000" algn="tl">
                    <a:srgbClr val="000000">
                      <a:alpha val="43137"/>
                    </a:srgbClr>
                  </a:outerShdw>
                </a:effectLst>
                <a:latin typeface="Gill Sans" charset="0"/>
                <a:ea typeface="Gill Sans" charset="0"/>
                <a:cs typeface="Gill Sans" charset="0"/>
              </a:rPr>
              <a:t> Support</a:t>
            </a:r>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3048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289560" y="914399"/>
            <a:ext cx="8016240" cy="5847713"/>
          </a:xfrm>
          <a:prstGeom prst="rect">
            <a:avLst/>
          </a:prstGeom>
        </p:spPr>
      </p:pic>
    </p:spTree>
    <p:extLst>
      <p:ext uri="{BB962C8B-B14F-4D97-AF65-F5344CB8AC3E}">
        <p14:creationId xmlns:p14="http://schemas.microsoft.com/office/powerpoint/2010/main" val="2014351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&amp; Policy Implications</a:t>
            </a:r>
            <a:endParaRPr lang="en-US" dirty="0"/>
          </a:p>
        </p:txBody>
      </p:sp>
      <p:sp>
        <p:nvSpPr>
          <p:cNvPr id="3" name="Content Placeholder 2"/>
          <p:cNvSpPr>
            <a:spLocks noGrp="1"/>
          </p:cNvSpPr>
          <p:nvPr>
            <p:ph idx="1"/>
          </p:nvPr>
        </p:nvSpPr>
        <p:spPr>
          <a:xfrm>
            <a:off x="457200" y="1600200"/>
            <a:ext cx="8534400" cy="5105400"/>
          </a:xfrm>
        </p:spPr>
        <p:txBody>
          <a:bodyPr>
            <a:normAutofit fontScale="92500"/>
          </a:bodyPr>
          <a:lstStyle/>
          <a:p>
            <a:r>
              <a:rPr lang="en-US" dirty="0" smtClean="0"/>
              <a:t>Perceived </a:t>
            </a:r>
            <a:r>
              <a:rPr lang="en-US" dirty="0"/>
              <a:t>lack of support, especially </a:t>
            </a:r>
            <a:r>
              <a:rPr lang="en-US" dirty="0" smtClean="0"/>
              <a:t>from </a:t>
            </a:r>
            <a:r>
              <a:rPr lang="en-US" dirty="0"/>
              <a:t>baby’s </a:t>
            </a:r>
            <a:r>
              <a:rPr lang="en-US" dirty="0" smtClean="0"/>
              <a:t>father, linked to </a:t>
            </a:r>
            <a:r>
              <a:rPr lang="en-US" dirty="0"/>
              <a:t>higher </a:t>
            </a:r>
            <a:r>
              <a:rPr lang="en-US" dirty="0" smtClean="0"/>
              <a:t>depression risk in mother</a:t>
            </a:r>
          </a:p>
          <a:p>
            <a:r>
              <a:rPr lang="en-US" dirty="0" smtClean="0"/>
              <a:t>Finds</a:t>
            </a:r>
            <a:r>
              <a:rPr lang="en-US" dirty="0" smtClean="0"/>
              <a:t>: mothers at threshold </a:t>
            </a:r>
            <a:r>
              <a:rPr lang="en-US" dirty="0"/>
              <a:t>of possible depression seem to obtain substantial cooperation from closely linked individuals </a:t>
            </a:r>
            <a:r>
              <a:rPr lang="en-US" dirty="0" smtClean="0"/>
              <a:t>(especially instrumental </a:t>
            </a:r>
            <a:r>
              <a:rPr lang="en-US" dirty="0"/>
              <a:t>and emotional support </a:t>
            </a:r>
            <a:r>
              <a:rPr lang="en-US" dirty="0" smtClean="0"/>
              <a:t>from </a:t>
            </a:r>
            <a:r>
              <a:rPr lang="en-US" dirty="0"/>
              <a:t>baby’s </a:t>
            </a:r>
            <a:r>
              <a:rPr lang="en-US" dirty="0" smtClean="0"/>
              <a:t>father)</a:t>
            </a:r>
            <a:endParaRPr lang="en-US" dirty="0" smtClean="0"/>
          </a:p>
          <a:p>
            <a:r>
              <a:rPr lang="en-US" dirty="0" smtClean="0"/>
              <a:t>Policy suggestions: not only meds! Meds cover important signals. Policies to reduce </a:t>
            </a:r>
            <a:r>
              <a:rPr lang="en-US" dirty="0" smtClean="0"/>
              <a:t>material adversity </a:t>
            </a:r>
            <a:r>
              <a:rPr lang="en-US" dirty="0" smtClean="0"/>
              <a:t>and strengthen </a:t>
            </a:r>
            <a:r>
              <a:rPr lang="en-US" dirty="0" smtClean="0"/>
              <a:t>families (couple therapy!). </a:t>
            </a:r>
            <a:endParaRPr lang="en-US" dirty="0"/>
          </a:p>
        </p:txBody>
      </p:sp>
    </p:spTree>
    <p:extLst>
      <p:ext uri="{BB962C8B-B14F-4D97-AF65-F5344CB8AC3E}">
        <p14:creationId xmlns:p14="http://schemas.microsoft.com/office/powerpoint/2010/main" val="97796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21706"/>
            <a:ext cx="8305800" cy="5860094"/>
          </a:xfrm>
        </p:spPr>
        <p:txBody>
          <a:bodyPr>
            <a:normAutofit/>
          </a:bodyPr>
          <a:lstStyle/>
          <a:p>
            <a:r>
              <a:rPr lang="en-US" dirty="0" smtClean="0"/>
              <a:t>Contributing </a:t>
            </a:r>
            <a:r>
              <a:rPr lang="en-US" dirty="0"/>
              <a:t>factors of perinatal depression include adversity (financial and socioeconomic distress), problem with infants and a history of depression</a:t>
            </a:r>
            <a:r>
              <a:rPr lang="en-US" dirty="0" smtClean="0"/>
              <a:t>.</a:t>
            </a:r>
          </a:p>
          <a:p>
            <a:endParaRPr lang="en-US" dirty="0" smtClean="0"/>
          </a:p>
          <a:p>
            <a:r>
              <a:rPr lang="en-US" dirty="0" smtClean="0"/>
              <a:t>Especially </a:t>
            </a:r>
            <a:r>
              <a:rPr lang="en-US" dirty="0"/>
              <a:t>relevant </a:t>
            </a:r>
            <a:r>
              <a:rPr lang="en-US" dirty="0" smtClean="0"/>
              <a:t>here: </a:t>
            </a:r>
            <a:r>
              <a:rPr lang="en-US" b="1" dirty="0"/>
              <a:t>lack of social </a:t>
            </a:r>
            <a:r>
              <a:rPr lang="en-US" b="1" dirty="0" smtClean="0"/>
              <a:t>support</a:t>
            </a:r>
            <a:r>
              <a:rPr lang="en-US" dirty="0" smtClean="0"/>
              <a:t> </a:t>
            </a:r>
            <a:r>
              <a:rPr lang="en-US" dirty="0"/>
              <a:t>with numerous studies reporting a strong relationship between low social support and poor maternal and offspring health (Collins et. al., 1993; Feldman et. al., 2000; Webster et. al., 2000; Oakley et. al. 2005;  </a:t>
            </a:r>
            <a:r>
              <a:rPr lang="en-US" dirty="0" err="1"/>
              <a:t>Scelza</a:t>
            </a:r>
            <a:r>
              <a:rPr lang="en-US" dirty="0"/>
              <a:t>, 2011). </a:t>
            </a:r>
          </a:p>
          <a:p>
            <a:endParaRPr lang="en-US" dirty="0" smtClean="0"/>
          </a:p>
        </p:txBody>
      </p:sp>
      <p:sp>
        <p:nvSpPr>
          <p:cNvPr id="5" name="Title 1"/>
          <p:cNvSpPr txBox="1">
            <a:spLocks/>
          </p:cNvSpPr>
          <p:nvPr/>
        </p:nvSpPr>
        <p:spPr>
          <a:xfrm>
            <a:off x="228600" y="15240"/>
            <a:ext cx="8763000" cy="15621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6400" dirty="0">
              <a:effectLst>
                <a:outerShdw blurRad="38100" dist="38100" dir="2700000" algn="tl">
                  <a:srgbClr val="000000">
                    <a:alpha val="43137"/>
                  </a:srgbClr>
                </a:outerShdw>
              </a:effectLst>
              <a:latin typeface="Gill Sans" charset="0"/>
              <a:ea typeface="Gill Sans" charset="0"/>
              <a:cs typeface="Gill Sans" charset="0"/>
            </a:endParaRPr>
          </a:p>
          <a:p>
            <a:pPr algn="l"/>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6096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9600" y="114530"/>
            <a:ext cx="7543800" cy="707886"/>
          </a:xfrm>
          <a:prstGeom prst="rect">
            <a:avLst/>
          </a:prstGeom>
          <a:noFill/>
        </p:spPr>
        <p:txBody>
          <a:bodyPr wrap="square" rtlCol="0">
            <a:spAutoFit/>
          </a:bodyPr>
          <a:lstStyle/>
          <a:p>
            <a:r>
              <a:rPr lang="en-US" sz="4000" dirty="0" smtClean="0">
                <a:latin typeface="Gill Sans" charset="0"/>
                <a:ea typeface="Gill Sans" charset="0"/>
                <a:cs typeface="Gill Sans" charset="0"/>
              </a:rPr>
              <a:t>Perinatal Depression</a:t>
            </a:r>
            <a:endParaRPr lang="en-US" sz="4000" dirty="0">
              <a:latin typeface="Gill Sans" charset="0"/>
              <a:ea typeface="Gill Sans" charset="0"/>
              <a:cs typeface="Gill Sans" charset="0"/>
            </a:endParaRPr>
          </a:p>
        </p:txBody>
      </p:sp>
    </p:spTree>
    <p:extLst>
      <p:ext uri="{BB962C8B-B14F-4D97-AF65-F5344CB8AC3E}">
        <p14:creationId xmlns:p14="http://schemas.microsoft.com/office/powerpoint/2010/main" val="712148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5638800"/>
          </a:xfrm>
        </p:spPr>
        <p:txBody>
          <a:bodyPr>
            <a:normAutofit fontScale="92500"/>
          </a:bodyPr>
          <a:lstStyle/>
          <a:p>
            <a:r>
              <a:rPr lang="en-US" dirty="0" smtClean="0"/>
              <a:t>Theories </a:t>
            </a:r>
            <a:r>
              <a:rPr lang="en-US" dirty="0"/>
              <a:t>advanced that depression may be designed by natural selection to solve important problems and could be seen as healthy response to adversity rather than an illness (</a:t>
            </a:r>
            <a:r>
              <a:rPr lang="en-US" dirty="0" err="1"/>
              <a:t>Nesse</a:t>
            </a:r>
            <a:r>
              <a:rPr lang="en-US" dirty="0"/>
              <a:t> 2019; Hagen, 1999</a:t>
            </a:r>
            <a:r>
              <a:rPr lang="en-US" dirty="0" smtClean="0"/>
              <a:t>)</a:t>
            </a:r>
          </a:p>
          <a:p>
            <a:r>
              <a:rPr lang="en-US" dirty="0"/>
              <a:t>Hypothesis of depression as an adaptation serving important functions for mothers </a:t>
            </a:r>
            <a:r>
              <a:rPr lang="nb-NO" dirty="0"/>
              <a:t>(Hagen 1999, 2011)</a:t>
            </a:r>
            <a:r>
              <a:rPr lang="en-US" dirty="0"/>
              <a:t> </a:t>
            </a:r>
          </a:p>
          <a:p>
            <a:pPr lvl="1"/>
            <a:r>
              <a:rPr lang="en-US" dirty="0"/>
              <a:t>to inform mother cost of I in offspring has increased or benefit decreased</a:t>
            </a:r>
          </a:p>
          <a:p>
            <a:pPr lvl="1"/>
            <a:r>
              <a:rPr lang="en-US" dirty="0"/>
              <a:t>to reduce reproductive costs (by reducing I)</a:t>
            </a:r>
          </a:p>
          <a:p>
            <a:pPr lvl="1"/>
            <a:r>
              <a:rPr lang="en-US" dirty="0"/>
              <a:t>to elicit support (to reduce cost of I) </a:t>
            </a:r>
          </a:p>
          <a:p>
            <a:pPr lvl="1"/>
            <a:r>
              <a:rPr lang="en-US" dirty="0"/>
              <a:t>to avoid control, coercion and group punishment </a:t>
            </a:r>
          </a:p>
          <a:p>
            <a:endParaRPr lang="en-US" dirty="0"/>
          </a:p>
          <a:p>
            <a:endParaRPr lang="en-US" dirty="0" smtClean="0"/>
          </a:p>
        </p:txBody>
      </p:sp>
      <p:sp>
        <p:nvSpPr>
          <p:cNvPr id="5" name="Title 1"/>
          <p:cNvSpPr txBox="1">
            <a:spLocks/>
          </p:cNvSpPr>
          <p:nvPr/>
        </p:nvSpPr>
        <p:spPr>
          <a:xfrm>
            <a:off x="228600" y="15240"/>
            <a:ext cx="8763000" cy="15621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6400" dirty="0">
              <a:effectLst>
                <a:outerShdw blurRad="38100" dist="38100" dir="2700000" algn="tl">
                  <a:srgbClr val="000000">
                    <a:alpha val="43137"/>
                  </a:srgbClr>
                </a:outerShdw>
              </a:effectLst>
              <a:latin typeface="Gill Sans" charset="0"/>
              <a:ea typeface="Gill Sans" charset="0"/>
              <a:cs typeface="Gill Sans" charset="0"/>
            </a:endParaRPr>
          </a:p>
          <a:p>
            <a:pPr algn="l"/>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6096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9600" y="114530"/>
            <a:ext cx="7543800" cy="707886"/>
          </a:xfrm>
          <a:prstGeom prst="rect">
            <a:avLst/>
          </a:prstGeom>
          <a:noFill/>
        </p:spPr>
        <p:txBody>
          <a:bodyPr wrap="square" rtlCol="0">
            <a:spAutoFit/>
          </a:bodyPr>
          <a:lstStyle/>
          <a:p>
            <a:r>
              <a:rPr lang="en-US" sz="4000" dirty="0" smtClean="0">
                <a:latin typeface="Gill Sans" charset="0"/>
                <a:ea typeface="Gill Sans" charset="0"/>
                <a:cs typeface="Gill Sans" charset="0"/>
              </a:rPr>
              <a:t>Depression as Adaptation</a:t>
            </a:r>
            <a:endParaRPr lang="en-US" sz="4000" dirty="0">
              <a:latin typeface="Gill Sans" charset="0"/>
              <a:ea typeface="Gill Sans" charset="0"/>
              <a:cs typeface="Gill Sans" charset="0"/>
            </a:endParaRPr>
          </a:p>
        </p:txBody>
      </p:sp>
    </p:spTree>
    <p:extLst>
      <p:ext uri="{BB962C8B-B14F-4D97-AF65-F5344CB8AC3E}">
        <p14:creationId xmlns:p14="http://schemas.microsoft.com/office/powerpoint/2010/main" val="1659144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917" y="1"/>
            <a:ext cx="7964433" cy="1295400"/>
          </a:xfrm>
        </p:spPr>
        <p:txBody>
          <a:bodyPr>
            <a:normAutofit/>
          </a:bodyPr>
          <a:lstStyle/>
          <a:p>
            <a:r>
              <a:rPr lang="en-US" dirty="0" smtClean="0"/>
              <a:t>Depression – Edinburgh Scale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50917" y="1295400"/>
            <a:ext cx="8364484" cy="5331068"/>
          </a:xfrm>
          <a:prstGeom prst="rect">
            <a:avLst/>
          </a:prstGeom>
        </p:spPr>
      </p:pic>
    </p:spTree>
    <p:extLst>
      <p:ext uri="{BB962C8B-B14F-4D97-AF65-F5344CB8AC3E}">
        <p14:creationId xmlns:p14="http://schemas.microsoft.com/office/powerpoint/2010/main" val="2218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97775"/>
            <a:ext cx="7886700" cy="3592198"/>
          </a:xfrm>
        </p:spPr>
        <p:txBody>
          <a:bodyPr>
            <a:normAutofit/>
          </a:bodyPr>
          <a:lstStyle/>
          <a:p>
            <a:endParaRPr lang="en-US" dirty="0"/>
          </a:p>
          <a:p>
            <a:endParaRPr lang="en-US" dirty="0" smtClean="0"/>
          </a:p>
          <a:p>
            <a:pPr marL="0" indent="0">
              <a:buNone/>
            </a:pPr>
            <a:r>
              <a:rPr lang="en-US" dirty="0" smtClean="0"/>
              <a:t> </a:t>
            </a:r>
            <a:endParaRPr lang="en-US" dirty="0"/>
          </a:p>
        </p:txBody>
      </p:sp>
      <p:pic>
        <p:nvPicPr>
          <p:cNvPr id="4" name="Picture 3"/>
          <p:cNvPicPr/>
          <p:nvPr/>
        </p:nvPicPr>
        <p:blipFill>
          <a:blip r:embed="rId3">
            <a:extLst>
              <a:ext uri="{28A0092B-C50C-407E-A947-70E740481C1C}">
                <a14:useLocalDpi xmlns:a14="http://schemas.microsoft.com/office/drawing/2010/main"/>
              </a:ext>
            </a:extLst>
          </a:blip>
          <a:srcRect/>
          <a:stretch>
            <a:fillRect/>
          </a:stretch>
        </p:blipFill>
        <p:spPr bwMode="auto">
          <a:xfrm>
            <a:off x="914400" y="1600200"/>
            <a:ext cx="7086600" cy="5257799"/>
          </a:xfrm>
          <a:prstGeom prst="rect">
            <a:avLst/>
          </a:prstGeom>
          <a:noFill/>
          <a:ln>
            <a:noFill/>
          </a:ln>
        </p:spPr>
      </p:pic>
      <p:sp>
        <p:nvSpPr>
          <p:cNvPr id="5" name="Title 4"/>
          <p:cNvSpPr>
            <a:spLocks noGrp="1"/>
          </p:cNvSpPr>
          <p:nvPr>
            <p:ph type="title"/>
          </p:nvPr>
        </p:nvSpPr>
        <p:spPr>
          <a:xfrm>
            <a:off x="457200" y="457200"/>
            <a:ext cx="8229600" cy="1143000"/>
          </a:xfrm>
        </p:spPr>
        <p:txBody>
          <a:bodyPr>
            <a:normAutofit fontScale="90000"/>
          </a:bodyPr>
          <a:lstStyle/>
          <a:p>
            <a:r>
              <a:rPr lang="en-US" dirty="0"/>
              <a:t>Maternal Social Support Scale (MSSS) </a:t>
            </a:r>
            <a:r>
              <a:rPr lang="en-US" dirty="0" smtClean="0"/>
              <a:t>Webster </a:t>
            </a:r>
            <a:r>
              <a:rPr lang="en-US" dirty="0"/>
              <a:t>et. al. (2000)</a:t>
            </a:r>
            <a:br>
              <a:rPr lang="en-US" dirty="0"/>
            </a:br>
            <a:endParaRPr lang="en-US" dirty="0"/>
          </a:p>
        </p:txBody>
      </p:sp>
    </p:spTree>
    <p:extLst>
      <p:ext uri="{BB962C8B-B14F-4D97-AF65-F5344CB8AC3E}">
        <p14:creationId xmlns:p14="http://schemas.microsoft.com/office/powerpoint/2010/main" val="1097842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dirty="0" smtClean="0"/>
              <a:t>Social Support Types &amp; Characters</a:t>
            </a:r>
            <a:br>
              <a:rPr lang="en-US" dirty="0" smtClean="0"/>
            </a:br>
            <a:endParaRPr lang="en-US" dirty="0"/>
          </a:p>
        </p:txBody>
      </p:sp>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381000" y="1143000"/>
            <a:ext cx="8229600" cy="5334000"/>
          </a:xfrm>
          <a:prstGeom prst="rect">
            <a:avLst/>
          </a:prstGeom>
          <a:noFill/>
          <a:ln>
            <a:noFill/>
          </a:ln>
        </p:spPr>
      </p:pic>
    </p:spTree>
    <p:extLst>
      <p:ext uri="{BB962C8B-B14F-4D97-AF65-F5344CB8AC3E}">
        <p14:creationId xmlns:p14="http://schemas.microsoft.com/office/powerpoint/2010/main" val="2126992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62" y="35625"/>
            <a:ext cx="8807537"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effectLst>
                  <a:outerShdw blurRad="38100" dist="38100" dir="2700000" algn="tl">
                    <a:srgbClr val="000000">
                      <a:alpha val="43137"/>
                    </a:srgbClr>
                  </a:outerShdw>
                </a:effectLst>
                <a:latin typeface="Gill Sans" charset="0"/>
                <a:ea typeface="Gill Sans" charset="0"/>
                <a:cs typeface="Gill Sans" charset="0"/>
              </a:rPr>
              <a:t>Who Does What </a:t>
            </a:r>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3048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304800" y="762000"/>
            <a:ext cx="8382000" cy="6096000"/>
          </a:xfrm>
          <a:prstGeom prst="rect">
            <a:avLst/>
          </a:prstGeom>
        </p:spPr>
      </p:pic>
    </p:spTree>
    <p:extLst>
      <p:ext uri="{BB962C8B-B14F-4D97-AF65-F5344CB8AC3E}">
        <p14:creationId xmlns:p14="http://schemas.microsoft.com/office/powerpoint/2010/main" val="1701671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62" y="35625"/>
            <a:ext cx="8807537"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effectLst>
                  <a:outerShdw blurRad="38100" dist="38100" dir="2700000" algn="tl">
                    <a:srgbClr val="000000">
                      <a:alpha val="43137"/>
                    </a:srgbClr>
                  </a:outerShdw>
                </a:effectLst>
                <a:latin typeface="Gill Sans" charset="0"/>
                <a:ea typeface="Gill Sans" charset="0"/>
                <a:cs typeface="Gill Sans" charset="0"/>
              </a:rPr>
              <a:t>Risk Factors: Especially from Spouse </a:t>
            </a:r>
            <a:endParaRPr lang="en-US" dirty="0">
              <a:effectLst>
                <a:outerShdw blurRad="38100" dist="38100" dir="2700000" algn="tl">
                  <a:srgbClr val="000000">
                    <a:alpha val="43137"/>
                  </a:srgbClr>
                </a:outerShdw>
              </a:effectLst>
              <a:latin typeface="Gill Sans" charset="0"/>
              <a:ea typeface="Gill Sans" charset="0"/>
              <a:cs typeface="Gill Sans" charset="0"/>
            </a:endParaRPr>
          </a:p>
        </p:txBody>
      </p:sp>
      <p:cxnSp>
        <p:nvCxnSpPr>
          <p:cNvPr id="6" name="Straight Connector 5"/>
          <p:cNvCxnSpPr/>
          <p:nvPr/>
        </p:nvCxnSpPr>
        <p:spPr>
          <a:xfrm>
            <a:off x="304800" y="762000"/>
            <a:ext cx="792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304800" y="796290"/>
            <a:ext cx="6858833" cy="5892800"/>
          </a:xfrm>
          <a:prstGeom prst="rect">
            <a:avLst/>
          </a:prstGeom>
        </p:spPr>
      </p:pic>
    </p:spTree>
    <p:extLst>
      <p:ext uri="{BB962C8B-B14F-4D97-AF65-F5344CB8AC3E}">
        <p14:creationId xmlns:p14="http://schemas.microsoft.com/office/powerpoint/2010/main" val="1272676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159389</TotalTime>
  <Words>4885</Words>
  <Application>Microsoft Macintosh PowerPoint</Application>
  <PresentationFormat>On-screen Show (4:3)</PresentationFormat>
  <Paragraphs>223</Paragraphs>
  <Slides>25</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Gill Sans</vt:lpstr>
      <vt:lpstr>Arial</vt:lpstr>
      <vt:lpstr>Office Theme</vt:lpstr>
      <vt:lpstr>Maternal Depression as Catalyst for Cooperation:  Evidence from Uganda</vt:lpstr>
      <vt:lpstr>PowerPoint Presentation</vt:lpstr>
      <vt:lpstr>PowerPoint Presentation</vt:lpstr>
      <vt:lpstr>PowerPoint Presentation</vt:lpstr>
      <vt:lpstr>Depression – Edinburgh Scale</vt:lpstr>
      <vt:lpstr>Maternal Social Support Scale (MSSS) Webster et. al. (2000) </vt:lpstr>
      <vt:lpstr>Social Support Types &amp; Characters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&amp; Policy Implications</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Jane Y</dc:creator>
  <cp:lastModifiedBy>Alessandra Cassar</cp:lastModifiedBy>
  <cp:revision>612</cp:revision>
  <cp:lastPrinted>2020-02-03T22:51:43Z</cp:lastPrinted>
  <dcterms:created xsi:type="dcterms:W3CDTF">2013-07-25T02:52:14Z</dcterms:created>
  <dcterms:modified xsi:type="dcterms:W3CDTF">2021-04-06T23:37:52Z</dcterms:modified>
</cp:coreProperties>
</file>