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1" r:id="rId6"/>
    <p:sldId id="263" r:id="rId7"/>
    <p:sldId id="26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98"/>
    <a:srgbClr val="FF8200"/>
    <a:srgbClr val="2F6B35"/>
    <a:srgbClr val="EDF7EE"/>
    <a:srgbClr val="F0F0E8"/>
    <a:srgbClr val="75787B"/>
    <a:srgbClr val="A04111"/>
    <a:srgbClr val="8F7029"/>
    <a:srgbClr val="C1AE84"/>
    <a:srgbClr val="482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5" autoAdjust="0"/>
    <p:restoredTop sz="95204" autoAdjust="0"/>
  </p:normalViewPr>
  <p:slideViewPr>
    <p:cSldViewPr snapToGrid="0">
      <p:cViewPr>
        <p:scale>
          <a:sx n="125" d="100"/>
          <a:sy n="125" d="100"/>
        </p:scale>
        <p:origin x="1302" y="9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40" d="100"/>
          <a:sy n="140" d="100"/>
        </p:scale>
        <p:origin x="-72" y="-267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3E3F2-CFAC-4B96-93BE-C4FCEE5292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3D88D-38BE-4ED4-9CE3-096BF9489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74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B5FCC-9116-4EB0-82EE-240C31BE59BE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1F8ED-CEC2-4A76-85B5-D62B57BD9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5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Aims and Scope as shown in the journal home page at Elsevier.com. Data source: PROMIS.</a:t>
            </a:r>
          </a:p>
          <a:p>
            <a:r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9202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02811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" y="0"/>
            <a:ext cx="9143243" cy="5143074"/>
          </a:xfrm>
          <a:prstGeom prst="rect">
            <a:avLst/>
          </a:prstGeom>
        </p:spPr>
      </p:pic>
      <p:pic>
        <p:nvPicPr>
          <p:cNvPr id="23" name="Picture 22" descr="orange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005965"/>
            <a:ext cx="9144000" cy="1131570"/>
          </a:xfrm>
          <a:prstGeom prst="rect">
            <a:avLst/>
          </a:prstGeom>
        </p:spPr>
      </p:pic>
      <p:pic>
        <p:nvPicPr>
          <p:cNvPr id="24" name="Picture 23" descr="infoflow.png"/>
          <p:cNvPicPr>
            <a:picLocks noChangeAspect="1"/>
          </p:cNvPicPr>
          <p:nvPr userDrawn="1"/>
        </p:nvPicPr>
        <p:blipFill>
          <a:blip r:embed="rId4" cstate="print">
            <a:alphaModFix amt="60000"/>
          </a:blip>
          <a:stretch>
            <a:fillRect/>
          </a:stretch>
        </p:blipFill>
        <p:spPr>
          <a:xfrm>
            <a:off x="0" y="2387727"/>
            <a:ext cx="9144000" cy="74980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2749157"/>
            <a:ext cx="3675063" cy="3059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13947" y="3301349"/>
            <a:ext cx="3111047" cy="19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52413" y="3300497"/>
            <a:ext cx="1094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9342" y="3434018"/>
            <a:ext cx="3111047" cy="19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XX_XX_XX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691" y="3433166"/>
            <a:ext cx="1094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55" y="259374"/>
            <a:ext cx="688791" cy="755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928" y="2005965"/>
            <a:ext cx="7772400" cy="718873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r>
              <a:rPr lang="en-US" dirty="0"/>
              <a:t>Second Line If Necessary</a:t>
            </a:r>
          </a:p>
        </p:txBody>
      </p:sp>
    </p:spTree>
    <p:extLst>
      <p:ext uri="{BB962C8B-B14F-4D97-AF65-F5344CB8AC3E}">
        <p14:creationId xmlns:p14="http://schemas.microsoft.com/office/powerpoint/2010/main" val="3200136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9" y="1203889"/>
            <a:ext cx="3706812" cy="3602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9" y="716077"/>
            <a:ext cx="7429500" cy="214313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816477" y="1203889"/>
            <a:ext cx="3706812" cy="3602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909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Auth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3788" y="1353232"/>
            <a:ext cx="5543776" cy="2418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600" b="0" i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9" y="716077"/>
            <a:ext cx="7429500" cy="214313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93789" y="930390"/>
            <a:ext cx="7429500" cy="214313"/>
          </a:xfr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Slide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93789" y="3849121"/>
            <a:ext cx="7429500" cy="214313"/>
          </a:xfrm>
        </p:spPr>
        <p:txBody>
          <a:bodyPr>
            <a:noAutofit/>
          </a:bodyPr>
          <a:lstStyle>
            <a:lvl1pPr marL="0" indent="0">
              <a:buNone/>
              <a:defRPr sz="1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093789" y="4014109"/>
            <a:ext cx="7429500" cy="214313"/>
          </a:xfrm>
        </p:spPr>
        <p:txBody>
          <a:bodyPr>
            <a:noAutofit/>
          </a:bodyPr>
          <a:lstStyle>
            <a:lvl1pPr marL="0" indent="0">
              <a:buNone/>
              <a:defRPr sz="12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46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9" y="4420963"/>
            <a:ext cx="7429500" cy="5694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9" y="716077"/>
            <a:ext cx="7429500" cy="214313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083809"/>
            <a:ext cx="9144000" cy="320856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2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1093789" y="794296"/>
            <a:ext cx="7429500" cy="4133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1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51049"/>
            <a:ext cx="4555627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6" name="date_last_updated"/>
          <p:cNvSpPr>
            <a:spLocks noGrp="1"/>
          </p:cNvSpPr>
          <p:nvPr>
            <p:ph type="body" sz="quarter" idx="14" hasCustomPrompt="1"/>
          </p:nvPr>
        </p:nvSpPr>
        <p:spPr>
          <a:xfrm>
            <a:off x="4555627" y="4951049"/>
            <a:ext cx="4588373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Date Last Updated</a:t>
            </a:r>
          </a:p>
        </p:txBody>
      </p:sp>
      <p:sp>
        <p:nvSpPr>
          <p:cNvPr id="7" name="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1094129" y="422306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320520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ext_no_bul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1093789" y="794296"/>
            <a:ext cx="7429500" cy="4123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13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1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1094129" y="422306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8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51049"/>
            <a:ext cx="4555627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9" name="date_last_updated"/>
          <p:cNvSpPr>
            <a:spLocks noGrp="1"/>
          </p:cNvSpPr>
          <p:nvPr>
            <p:ph type="body" sz="quarter" idx="14" hasCustomPrompt="1"/>
          </p:nvPr>
        </p:nvSpPr>
        <p:spPr>
          <a:xfrm>
            <a:off x="4555627" y="4951049"/>
            <a:ext cx="4588373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Date Last Updated</a:t>
            </a:r>
          </a:p>
        </p:txBody>
      </p:sp>
    </p:spTree>
    <p:extLst>
      <p:ext uri="{BB962C8B-B14F-4D97-AF65-F5344CB8AC3E}">
        <p14:creationId xmlns:p14="http://schemas.microsoft.com/office/powerpoint/2010/main" val="2071575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  <p:sp>
        <p:nvSpPr>
          <p:cNvPr id="5" name="chart"/>
          <p:cNvSpPr>
            <a:spLocks noGrp="1"/>
          </p:cNvSpPr>
          <p:nvPr>
            <p:ph type="chart" sz="quarter" idx="11"/>
          </p:nvPr>
        </p:nvSpPr>
        <p:spPr>
          <a:xfrm>
            <a:off x="4474346" y="636619"/>
            <a:ext cx="4669653" cy="429098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124287" y="794296"/>
            <a:ext cx="4350059" cy="4052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1094129" y="422306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1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51049"/>
            <a:ext cx="4555627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3" name="date_last_updated"/>
          <p:cNvSpPr>
            <a:spLocks noGrp="1"/>
          </p:cNvSpPr>
          <p:nvPr>
            <p:ph type="body" sz="quarter" idx="14" hasCustomPrompt="1"/>
          </p:nvPr>
        </p:nvSpPr>
        <p:spPr>
          <a:xfrm>
            <a:off x="4555627" y="4951049"/>
            <a:ext cx="4588373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Date Last Updated</a:t>
            </a:r>
          </a:p>
        </p:txBody>
      </p:sp>
    </p:spTree>
    <p:extLst>
      <p:ext uri="{BB962C8B-B14F-4D97-AF65-F5344CB8AC3E}">
        <p14:creationId xmlns:p14="http://schemas.microsoft.com/office/powerpoint/2010/main" val="4292542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har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  <p:sp>
        <p:nvSpPr>
          <p:cNvPr id="3" name="table"/>
          <p:cNvSpPr>
            <a:spLocks noGrp="1"/>
          </p:cNvSpPr>
          <p:nvPr>
            <p:ph type="tbl" sz="quarter" idx="12"/>
          </p:nvPr>
        </p:nvSpPr>
        <p:spPr>
          <a:xfrm>
            <a:off x="124286" y="3520984"/>
            <a:ext cx="8880921" cy="14066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"/>
          <p:cNvSpPr>
            <a:spLocks noGrp="1"/>
          </p:cNvSpPr>
          <p:nvPr>
            <p:ph type="chart" sz="quarter" idx="11"/>
          </p:nvPr>
        </p:nvSpPr>
        <p:spPr>
          <a:xfrm>
            <a:off x="0" y="636619"/>
            <a:ext cx="9144000" cy="288436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1094129" y="422306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51049"/>
            <a:ext cx="4555627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3" name="date_last_updated"/>
          <p:cNvSpPr>
            <a:spLocks noGrp="1"/>
          </p:cNvSpPr>
          <p:nvPr>
            <p:ph type="body" sz="quarter" idx="14" hasCustomPrompt="1"/>
          </p:nvPr>
        </p:nvSpPr>
        <p:spPr>
          <a:xfrm>
            <a:off x="4555627" y="4951049"/>
            <a:ext cx="4588373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Date Last Updated</a:t>
            </a:r>
          </a:p>
        </p:txBody>
      </p:sp>
    </p:spTree>
    <p:extLst>
      <p:ext uri="{BB962C8B-B14F-4D97-AF65-F5344CB8AC3E}">
        <p14:creationId xmlns:p14="http://schemas.microsoft.com/office/powerpoint/2010/main" val="1232630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hart_table_50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  <p:sp>
        <p:nvSpPr>
          <p:cNvPr id="3" name="table"/>
          <p:cNvSpPr>
            <a:spLocks noGrp="1"/>
          </p:cNvSpPr>
          <p:nvPr>
            <p:ph type="tbl" sz="quarter" idx="12"/>
          </p:nvPr>
        </p:nvSpPr>
        <p:spPr>
          <a:xfrm>
            <a:off x="124286" y="2930406"/>
            <a:ext cx="8880921" cy="198703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"/>
          <p:cNvSpPr>
            <a:spLocks noGrp="1"/>
          </p:cNvSpPr>
          <p:nvPr>
            <p:ph type="chart" sz="quarter" idx="11"/>
          </p:nvPr>
        </p:nvSpPr>
        <p:spPr>
          <a:xfrm>
            <a:off x="0" y="636619"/>
            <a:ext cx="9144000" cy="22937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1094129" y="422306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51049"/>
            <a:ext cx="4555627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3" name="date_last_updated"/>
          <p:cNvSpPr>
            <a:spLocks noGrp="1"/>
          </p:cNvSpPr>
          <p:nvPr>
            <p:ph type="body" sz="quarter" idx="14" hasCustomPrompt="1"/>
          </p:nvPr>
        </p:nvSpPr>
        <p:spPr>
          <a:xfrm>
            <a:off x="4555627" y="4951049"/>
            <a:ext cx="4588373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Date Last Updated</a:t>
            </a:r>
          </a:p>
        </p:txBody>
      </p:sp>
    </p:spTree>
    <p:extLst>
      <p:ext uri="{BB962C8B-B14F-4D97-AF65-F5344CB8AC3E}">
        <p14:creationId xmlns:p14="http://schemas.microsoft.com/office/powerpoint/2010/main" val="3869751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hart_tab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  <p:sp>
        <p:nvSpPr>
          <p:cNvPr id="3" name="table"/>
          <p:cNvSpPr>
            <a:spLocks noGrp="1"/>
          </p:cNvSpPr>
          <p:nvPr>
            <p:ph type="tbl" sz="quarter" idx="12"/>
          </p:nvPr>
        </p:nvSpPr>
        <p:spPr>
          <a:xfrm>
            <a:off x="4696287" y="745658"/>
            <a:ext cx="4308921" cy="317459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"/>
          <p:cNvSpPr>
            <a:spLocks noGrp="1"/>
          </p:cNvSpPr>
          <p:nvPr>
            <p:ph type="chart" sz="quarter" idx="11"/>
          </p:nvPr>
        </p:nvSpPr>
        <p:spPr>
          <a:xfrm>
            <a:off x="-1" y="636619"/>
            <a:ext cx="4696287" cy="339266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1094129" y="422306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"/>
          <p:cNvSpPr>
            <a:spLocks noGrp="1"/>
          </p:cNvSpPr>
          <p:nvPr>
            <p:ph sz="quarter" idx="17"/>
          </p:nvPr>
        </p:nvSpPr>
        <p:spPr>
          <a:xfrm>
            <a:off x="124287" y="4029288"/>
            <a:ext cx="8880921" cy="865668"/>
          </a:xfrm>
          <a:prstGeom prst="roundRect">
            <a:avLst/>
          </a:prstGeom>
          <a:ln w="19050">
            <a:solidFill>
              <a:srgbClr val="007398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51049"/>
            <a:ext cx="4555627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8" name="date_last_updated"/>
          <p:cNvSpPr>
            <a:spLocks noGrp="1"/>
          </p:cNvSpPr>
          <p:nvPr>
            <p:ph type="body" sz="quarter" idx="14" hasCustomPrompt="1"/>
          </p:nvPr>
        </p:nvSpPr>
        <p:spPr>
          <a:xfrm>
            <a:off x="4555627" y="4951049"/>
            <a:ext cx="4588373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Date Last Updated</a:t>
            </a:r>
          </a:p>
        </p:txBody>
      </p:sp>
    </p:spTree>
    <p:extLst>
      <p:ext uri="{BB962C8B-B14F-4D97-AF65-F5344CB8AC3E}">
        <p14:creationId xmlns:p14="http://schemas.microsoft.com/office/powerpoint/2010/main" val="3247750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  <p:sp>
        <p:nvSpPr>
          <p:cNvPr id="5" name="chart"/>
          <p:cNvSpPr>
            <a:spLocks noGrp="1"/>
          </p:cNvSpPr>
          <p:nvPr>
            <p:ph type="chart" sz="quarter" idx="11"/>
          </p:nvPr>
        </p:nvSpPr>
        <p:spPr>
          <a:xfrm>
            <a:off x="0" y="636619"/>
            <a:ext cx="9143999" cy="429098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1094129" y="422306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7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51049"/>
            <a:ext cx="4555627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9" name="date_last_updated"/>
          <p:cNvSpPr>
            <a:spLocks noGrp="1"/>
          </p:cNvSpPr>
          <p:nvPr>
            <p:ph type="body" sz="quarter" idx="14" hasCustomPrompt="1"/>
          </p:nvPr>
        </p:nvSpPr>
        <p:spPr>
          <a:xfrm>
            <a:off x="4555627" y="4951049"/>
            <a:ext cx="4588373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Date Last Updated</a:t>
            </a:r>
          </a:p>
        </p:txBody>
      </p:sp>
    </p:spTree>
    <p:extLst>
      <p:ext uri="{BB962C8B-B14F-4D97-AF65-F5344CB8AC3E}">
        <p14:creationId xmlns:p14="http://schemas.microsoft.com/office/powerpoint/2010/main" val="62902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" y="0"/>
            <a:ext cx="9143243" cy="5143074"/>
          </a:xfrm>
          <a:prstGeom prst="rect">
            <a:avLst/>
          </a:prstGeom>
        </p:spPr>
      </p:pic>
      <p:pic>
        <p:nvPicPr>
          <p:cNvPr id="23" name="Picture 22" descr="orange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005965"/>
            <a:ext cx="9144000" cy="1131570"/>
          </a:xfrm>
          <a:prstGeom prst="rect">
            <a:avLst/>
          </a:prstGeom>
        </p:spPr>
      </p:pic>
      <p:pic>
        <p:nvPicPr>
          <p:cNvPr id="24" name="Picture 23" descr="infoflow.png"/>
          <p:cNvPicPr>
            <a:picLocks noChangeAspect="1"/>
          </p:cNvPicPr>
          <p:nvPr userDrawn="1"/>
        </p:nvPicPr>
        <p:blipFill>
          <a:blip r:embed="rId4" cstate="print">
            <a:alphaModFix amt="60000"/>
          </a:blip>
          <a:stretch>
            <a:fillRect/>
          </a:stretch>
        </p:blipFill>
        <p:spPr>
          <a:xfrm>
            <a:off x="0" y="2387727"/>
            <a:ext cx="9144000" cy="74980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52413" y="3300497"/>
            <a:ext cx="1094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691" y="3433166"/>
            <a:ext cx="1094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55" y="259374"/>
            <a:ext cx="688791" cy="755841"/>
          </a:xfrm>
          <a:prstGeom prst="rect">
            <a:avLst/>
          </a:prstGeom>
        </p:spPr>
      </p:pic>
      <p:sp>
        <p:nvSpPr>
          <p:cNvPr id="11" name="date"/>
          <p:cNvSpPr>
            <a:spLocks noGrp="1"/>
          </p:cNvSpPr>
          <p:nvPr>
            <p:ph type="body" sz="quarter" idx="15" hasCustomPrompt="1"/>
          </p:nvPr>
        </p:nvSpPr>
        <p:spPr>
          <a:xfrm>
            <a:off x="519342" y="3434018"/>
            <a:ext cx="3111047" cy="19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XX_XX_XX</a:t>
            </a:r>
          </a:p>
        </p:txBody>
      </p:sp>
      <p:sp>
        <p:nvSpPr>
          <p:cNvPr id="5" name="author"/>
          <p:cNvSpPr>
            <a:spLocks noGrp="1"/>
          </p:cNvSpPr>
          <p:nvPr>
            <p:ph type="body" sz="quarter" idx="14" hasCustomPrompt="1"/>
          </p:nvPr>
        </p:nvSpPr>
        <p:spPr>
          <a:xfrm>
            <a:off x="913947" y="3301349"/>
            <a:ext cx="3111047" cy="19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2811526"/>
            <a:ext cx="5707515" cy="3059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244928" y="2005965"/>
            <a:ext cx="5715000" cy="718873"/>
          </a:xfrm>
        </p:spPr>
        <p:txBody>
          <a:bodyPr anchor="t">
            <a:noAutofit/>
          </a:bodyPr>
          <a:lstStyle>
            <a:lvl1pPr algn="l">
              <a:defRPr sz="2600" b="1" i="1" u="none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picture"/>
          <p:cNvSpPr>
            <a:spLocks noGrp="1" noChangeAspect="1"/>
          </p:cNvSpPr>
          <p:nvPr>
            <p:ph type="pic" sz="quarter" idx="16"/>
          </p:nvPr>
        </p:nvSpPr>
        <p:spPr>
          <a:xfrm>
            <a:off x="6059261" y="1082201"/>
            <a:ext cx="2057400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98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har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  <p:sp>
        <p:nvSpPr>
          <p:cNvPr id="5" name="chart"/>
          <p:cNvSpPr>
            <a:spLocks noGrp="1"/>
          </p:cNvSpPr>
          <p:nvPr>
            <p:ph type="chart" sz="quarter" idx="11"/>
          </p:nvPr>
        </p:nvSpPr>
        <p:spPr>
          <a:xfrm>
            <a:off x="0" y="636619"/>
            <a:ext cx="9143999" cy="339266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1094129" y="422306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3" name="text"/>
          <p:cNvSpPr>
            <a:spLocks noGrp="1"/>
          </p:cNvSpPr>
          <p:nvPr>
            <p:ph sz="quarter" idx="17"/>
          </p:nvPr>
        </p:nvSpPr>
        <p:spPr>
          <a:xfrm>
            <a:off x="124287" y="4029288"/>
            <a:ext cx="8880921" cy="888152"/>
          </a:xfrm>
          <a:prstGeom prst="roundRect">
            <a:avLst/>
          </a:prstGeom>
          <a:ln w="19050">
            <a:solidFill>
              <a:srgbClr val="007398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51049"/>
            <a:ext cx="4555627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4" name="date_last_updated"/>
          <p:cNvSpPr>
            <a:spLocks noGrp="1"/>
          </p:cNvSpPr>
          <p:nvPr>
            <p:ph type="body" sz="quarter" idx="14" hasCustomPrompt="1"/>
          </p:nvPr>
        </p:nvSpPr>
        <p:spPr>
          <a:xfrm>
            <a:off x="4555627" y="4951049"/>
            <a:ext cx="4588373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Date Last Updated</a:t>
            </a:r>
          </a:p>
        </p:txBody>
      </p:sp>
    </p:spTree>
    <p:extLst>
      <p:ext uri="{BB962C8B-B14F-4D97-AF65-F5344CB8AC3E}">
        <p14:creationId xmlns:p14="http://schemas.microsoft.com/office/powerpoint/2010/main" val="475262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  <p:sp>
        <p:nvSpPr>
          <p:cNvPr id="3" name="table"/>
          <p:cNvSpPr>
            <a:spLocks noGrp="1"/>
          </p:cNvSpPr>
          <p:nvPr>
            <p:ph type="tbl" sz="quarter" idx="12"/>
          </p:nvPr>
        </p:nvSpPr>
        <p:spPr>
          <a:xfrm>
            <a:off x="124286" y="794296"/>
            <a:ext cx="8880921" cy="41333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1094129" y="422306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7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51049"/>
            <a:ext cx="4555627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8" name="date_last_updated"/>
          <p:cNvSpPr>
            <a:spLocks noGrp="1"/>
          </p:cNvSpPr>
          <p:nvPr>
            <p:ph type="body" sz="quarter" idx="14" hasCustomPrompt="1"/>
          </p:nvPr>
        </p:nvSpPr>
        <p:spPr>
          <a:xfrm>
            <a:off x="4555627" y="4951049"/>
            <a:ext cx="4588373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Date Last Updated</a:t>
            </a:r>
          </a:p>
        </p:txBody>
      </p:sp>
    </p:spTree>
    <p:extLst>
      <p:ext uri="{BB962C8B-B14F-4D97-AF65-F5344CB8AC3E}">
        <p14:creationId xmlns:p14="http://schemas.microsoft.com/office/powerpoint/2010/main" val="3938280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ab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  <p:sp>
        <p:nvSpPr>
          <p:cNvPr id="3" name="table"/>
          <p:cNvSpPr>
            <a:spLocks noGrp="1"/>
          </p:cNvSpPr>
          <p:nvPr>
            <p:ph type="tbl" sz="quarter" idx="12"/>
          </p:nvPr>
        </p:nvSpPr>
        <p:spPr>
          <a:xfrm>
            <a:off x="124286" y="794297"/>
            <a:ext cx="8880921" cy="31154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1094129" y="422306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8" name="text"/>
          <p:cNvSpPr>
            <a:spLocks noGrp="1"/>
          </p:cNvSpPr>
          <p:nvPr>
            <p:ph sz="quarter" idx="17"/>
          </p:nvPr>
        </p:nvSpPr>
        <p:spPr>
          <a:xfrm>
            <a:off x="124288" y="4029288"/>
            <a:ext cx="8880920" cy="898312"/>
          </a:xfrm>
          <a:prstGeom prst="roundRect">
            <a:avLst/>
          </a:prstGeom>
          <a:ln w="19050">
            <a:solidFill>
              <a:srgbClr val="007398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51049"/>
            <a:ext cx="4555627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4" name="date_last_updated"/>
          <p:cNvSpPr>
            <a:spLocks noGrp="1"/>
          </p:cNvSpPr>
          <p:nvPr>
            <p:ph type="body" sz="quarter" idx="14" hasCustomPrompt="1"/>
          </p:nvPr>
        </p:nvSpPr>
        <p:spPr>
          <a:xfrm>
            <a:off x="4555627" y="4951049"/>
            <a:ext cx="4588373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Date Last Updated</a:t>
            </a:r>
          </a:p>
        </p:txBody>
      </p:sp>
    </p:spTree>
    <p:extLst>
      <p:ext uri="{BB962C8B-B14F-4D97-AF65-F5344CB8AC3E}">
        <p14:creationId xmlns:p14="http://schemas.microsoft.com/office/powerpoint/2010/main" val="2449608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hart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  <p:sp>
        <p:nvSpPr>
          <p:cNvPr id="5" name="chart1"/>
          <p:cNvSpPr>
            <a:spLocks noGrp="1"/>
          </p:cNvSpPr>
          <p:nvPr>
            <p:ph type="chart" sz="quarter" idx="11"/>
          </p:nvPr>
        </p:nvSpPr>
        <p:spPr>
          <a:xfrm>
            <a:off x="0" y="636620"/>
            <a:ext cx="9143999" cy="260195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hart2"/>
          <p:cNvSpPr>
            <a:spLocks noGrp="1"/>
          </p:cNvSpPr>
          <p:nvPr>
            <p:ph type="chart" sz="quarter" idx="16"/>
          </p:nvPr>
        </p:nvSpPr>
        <p:spPr>
          <a:xfrm>
            <a:off x="4474346" y="3238577"/>
            <a:ext cx="4669653" cy="168902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"/>
          <p:cNvSpPr>
            <a:spLocks noGrp="1"/>
          </p:cNvSpPr>
          <p:nvPr>
            <p:ph type="body" sz="quarter" idx="18" hasCustomPrompt="1"/>
          </p:nvPr>
        </p:nvSpPr>
        <p:spPr>
          <a:xfrm>
            <a:off x="1094129" y="422306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0" name="text"/>
          <p:cNvSpPr>
            <a:spLocks noGrp="1"/>
          </p:cNvSpPr>
          <p:nvPr>
            <p:ph sz="quarter" idx="17"/>
          </p:nvPr>
        </p:nvSpPr>
        <p:spPr>
          <a:xfrm>
            <a:off x="124287" y="3238576"/>
            <a:ext cx="4350059" cy="1689024"/>
          </a:xfrm>
          <a:prstGeom prst="roundRect">
            <a:avLst/>
          </a:prstGeom>
          <a:ln w="19050">
            <a:solidFill>
              <a:srgbClr val="007398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00" b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</a:lstStyle>
          <a:p>
            <a:pPr lvl="0"/>
            <a:endParaRPr lang="en-US" dirty="0"/>
          </a:p>
        </p:txBody>
      </p:sp>
      <p:sp>
        <p:nvSpPr>
          <p:cNvPr id="11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51049"/>
            <a:ext cx="4555627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5" name="date_last_updated"/>
          <p:cNvSpPr>
            <a:spLocks noGrp="1"/>
          </p:cNvSpPr>
          <p:nvPr>
            <p:ph type="body" sz="quarter" idx="14" hasCustomPrompt="1"/>
          </p:nvPr>
        </p:nvSpPr>
        <p:spPr>
          <a:xfrm>
            <a:off x="4555627" y="4951049"/>
            <a:ext cx="4588373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Date Last Updated</a:t>
            </a:r>
          </a:p>
        </p:txBody>
      </p:sp>
    </p:spTree>
    <p:extLst>
      <p:ext uri="{BB962C8B-B14F-4D97-AF65-F5344CB8AC3E}">
        <p14:creationId xmlns:p14="http://schemas.microsoft.com/office/powerpoint/2010/main" val="4181128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hart_char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  <p:sp>
        <p:nvSpPr>
          <p:cNvPr id="5" name="chart1"/>
          <p:cNvSpPr>
            <a:spLocks noGrp="1"/>
          </p:cNvSpPr>
          <p:nvPr>
            <p:ph type="chart" sz="quarter" idx="11"/>
          </p:nvPr>
        </p:nvSpPr>
        <p:spPr>
          <a:xfrm>
            <a:off x="0" y="674257"/>
            <a:ext cx="9143999" cy="25643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hart2"/>
          <p:cNvSpPr>
            <a:spLocks noGrp="1"/>
          </p:cNvSpPr>
          <p:nvPr>
            <p:ph type="chart" sz="quarter" idx="16"/>
          </p:nvPr>
        </p:nvSpPr>
        <p:spPr>
          <a:xfrm>
            <a:off x="1" y="3251548"/>
            <a:ext cx="4696286" cy="167585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"/>
          <p:cNvSpPr>
            <a:spLocks noGrp="1"/>
          </p:cNvSpPr>
          <p:nvPr>
            <p:ph type="body" sz="quarter" idx="18" hasCustomPrompt="1"/>
          </p:nvPr>
        </p:nvSpPr>
        <p:spPr>
          <a:xfrm>
            <a:off x="1094129" y="422306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0" name="text"/>
          <p:cNvSpPr>
            <a:spLocks noGrp="1"/>
          </p:cNvSpPr>
          <p:nvPr>
            <p:ph sz="quarter" idx="17"/>
          </p:nvPr>
        </p:nvSpPr>
        <p:spPr>
          <a:xfrm>
            <a:off x="4696287" y="3238576"/>
            <a:ext cx="4308921" cy="1688832"/>
          </a:xfrm>
          <a:prstGeom prst="roundRect">
            <a:avLst/>
          </a:prstGeom>
          <a:ln w="19050">
            <a:solidFill>
              <a:srgbClr val="007398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 b="0"/>
            </a:lvl1pPr>
          </a:lstStyle>
          <a:p>
            <a:pPr lvl="0"/>
            <a:endParaRPr lang="en-US" dirty="0"/>
          </a:p>
        </p:txBody>
      </p:sp>
      <p:sp>
        <p:nvSpPr>
          <p:cNvPr id="11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51049"/>
            <a:ext cx="4555627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5" name="date_last_updated"/>
          <p:cNvSpPr>
            <a:spLocks noGrp="1"/>
          </p:cNvSpPr>
          <p:nvPr>
            <p:ph type="body" sz="quarter" idx="14" hasCustomPrompt="1"/>
          </p:nvPr>
        </p:nvSpPr>
        <p:spPr>
          <a:xfrm>
            <a:off x="4555627" y="4951049"/>
            <a:ext cx="4588373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Date Last Updated</a:t>
            </a:r>
          </a:p>
        </p:txBody>
      </p:sp>
    </p:spTree>
    <p:extLst>
      <p:ext uri="{BB962C8B-B14F-4D97-AF65-F5344CB8AC3E}">
        <p14:creationId xmlns:p14="http://schemas.microsoft.com/office/powerpoint/2010/main" val="2936700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hart_tab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  <p:sp>
        <p:nvSpPr>
          <p:cNvPr id="3" name="table1"/>
          <p:cNvSpPr>
            <a:spLocks noGrp="1"/>
          </p:cNvSpPr>
          <p:nvPr>
            <p:ph type="tbl" sz="quarter" idx="12"/>
          </p:nvPr>
        </p:nvSpPr>
        <p:spPr>
          <a:xfrm>
            <a:off x="124288" y="2794227"/>
            <a:ext cx="8880920" cy="1371374"/>
          </a:xfrm>
        </p:spPr>
        <p:txBody>
          <a:bodyPr wrap="none"/>
          <a:lstStyle/>
          <a:p>
            <a:endParaRPr lang="en-US" dirty="0"/>
          </a:p>
        </p:txBody>
      </p:sp>
      <p:sp>
        <p:nvSpPr>
          <p:cNvPr id="5" name="chart"/>
          <p:cNvSpPr>
            <a:spLocks noGrp="1"/>
          </p:cNvSpPr>
          <p:nvPr>
            <p:ph type="chart" sz="quarter" idx="11"/>
          </p:nvPr>
        </p:nvSpPr>
        <p:spPr>
          <a:xfrm>
            <a:off x="0" y="636619"/>
            <a:ext cx="9143999" cy="215760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able2"/>
          <p:cNvSpPr>
            <a:spLocks noGrp="1"/>
          </p:cNvSpPr>
          <p:nvPr>
            <p:ph type="tbl" sz="quarter" idx="16"/>
          </p:nvPr>
        </p:nvSpPr>
        <p:spPr>
          <a:xfrm>
            <a:off x="124287" y="4275263"/>
            <a:ext cx="8880921" cy="676572"/>
          </a:xfrm>
        </p:spPr>
        <p:txBody>
          <a:bodyPr wrap="none"/>
          <a:lstStyle/>
          <a:p>
            <a:endParaRPr lang="en-US" dirty="0"/>
          </a:p>
        </p:txBody>
      </p:sp>
      <p:sp>
        <p:nvSpPr>
          <p:cNvPr id="13" name="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094129" y="422306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1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51049"/>
            <a:ext cx="4555627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4" name="date_last_updated"/>
          <p:cNvSpPr>
            <a:spLocks noGrp="1"/>
          </p:cNvSpPr>
          <p:nvPr>
            <p:ph type="body" sz="quarter" idx="14" hasCustomPrompt="1"/>
          </p:nvPr>
        </p:nvSpPr>
        <p:spPr>
          <a:xfrm>
            <a:off x="4555627" y="4951049"/>
            <a:ext cx="4588373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Date Last Updated</a:t>
            </a:r>
          </a:p>
        </p:txBody>
      </p:sp>
    </p:spTree>
    <p:extLst>
      <p:ext uri="{BB962C8B-B14F-4D97-AF65-F5344CB8AC3E}">
        <p14:creationId xmlns:p14="http://schemas.microsoft.com/office/powerpoint/2010/main" val="1851995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har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  <p:sp>
        <p:nvSpPr>
          <p:cNvPr id="5" name="chart1"/>
          <p:cNvSpPr>
            <a:spLocks noGrp="1"/>
          </p:cNvSpPr>
          <p:nvPr>
            <p:ph type="chart" sz="quarter" idx="11"/>
          </p:nvPr>
        </p:nvSpPr>
        <p:spPr>
          <a:xfrm>
            <a:off x="0" y="636619"/>
            <a:ext cx="9143999" cy="22386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094129" y="422306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1" name="chart2"/>
          <p:cNvSpPr>
            <a:spLocks noGrp="1"/>
          </p:cNvSpPr>
          <p:nvPr>
            <p:ph type="chart" sz="quarter" idx="18"/>
          </p:nvPr>
        </p:nvSpPr>
        <p:spPr>
          <a:xfrm>
            <a:off x="1" y="2875281"/>
            <a:ext cx="9143998" cy="205231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51049"/>
            <a:ext cx="4555627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4" name="date_last_updated"/>
          <p:cNvSpPr>
            <a:spLocks noGrp="1"/>
          </p:cNvSpPr>
          <p:nvPr>
            <p:ph type="body" sz="quarter" idx="14" hasCustomPrompt="1"/>
          </p:nvPr>
        </p:nvSpPr>
        <p:spPr>
          <a:xfrm>
            <a:off x="4555627" y="4951049"/>
            <a:ext cx="4588373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Date Last Updated</a:t>
            </a:r>
          </a:p>
        </p:txBody>
      </p:sp>
    </p:spTree>
    <p:extLst>
      <p:ext uri="{BB962C8B-B14F-4D97-AF65-F5344CB8AC3E}">
        <p14:creationId xmlns:p14="http://schemas.microsoft.com/office/powerpoint/2010/main" val="2585503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hart_chart_char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  <p:sp>
        <p:nvSpPr>
          <p:cNvPr id="5" name="chart1"/>
          <p:cNvSpPr>
            <a:spLocks noGrp="1"/>
          </p:cNvSpPr>
          <p:nvPr>
            <p:ph type="chart" sz="quarter" idx="11"/>
          </p:nvPr>
        </p:nvSpPr>
        <p:spPr>
          <a:xfrm>
            <a:off x="0" y="636619"/>
            <a:ext cx="4555627" cy="22386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094129" y="422306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1" name="chart3"/>
          <p:cNvSpPr>
            <a:spLocks noGrp="1"/>
          </p:cNvSpPr>
          <p:nvPr>
            <p:ph type="chart" sz="quarter" idx="18"/>
          </p:nvPr>
        </p:nvSpPr>
        <p:spPr>
          <a:xfrm>
            <a:off x="1" y="2875281"/>
            <a:ext cx="4555626" cy="205231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51049"/>
            <a:ext cx="4555627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14" name="date_last_updated"/>
          <p:cNvSpPr>
            <a:spLocks noGrp="1"/>
          </p:cNvSpPr>
          <p:nvPr>
            <p:ph type="body" sz="quarter" idx="14" hasCustomPrompt="1"/>
          </p:nvPr>
        </p:nvSpPr>
        <p:spPr>
          <a:xfrm>
            <a:off x="4555627" y="4951049"/>
            <a:ext cx="4588373" cy="192451"/>
          </a:xfrm>
        </p:spPr>
        <p:txBody>
          <a:bodyPr wrap="none">
            <a:noAutofit/>
          </a:bodyPr>
          <a:lstStyle>
            <a:lvl1pPr marL="0" indent="0" algn="ctr">
              <a:buNone/>
              <a:defRPr sz="800" b="0"/>
            </a:lvl1pPr>
          </a:lstStyle>
          <a:p>
            <a:pPr lvl="0"/>
            <a:r>
              <a:rPr lang="en-US" dirty="0"/>
              <a:t>Date Last Updated</a:t>
            </a:r>
          </a:p>
        </p:txBody>
      </p:sp>
      <p:sp>
        <p:nvSpPr>
          <p:cNvPr id="9" name="chart4"/>
          <p:cNvSpPr>
            <a:spLocks noGrp="1"/>
          </p:cNvSpPr>
          <p:nvPr>
            <p:ph type="chart" sz="quarter" idx="19"/>
          </p:nvPr>
        </p:nvSpPr>
        <p:spPr>
          <a:xfrm>
            <a:off x="4555627" y="2875281"/>
            <a:ext cx="4588372" cy="205231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hart2"/>
          <p:cNvSpPr>
            <a:spLocks noGrp="1"/>
          </p:cNvSpPr>
          <p:nvPr>
            <p:ph type="chart" sz="quarter" idx="20"/>
          </p:nvPr>
        </p:nvSpPr>
        <p:spPr>
          <a:xfrm>
            <a:off x="4555627" y="636619"/>
            <a:ext cx="4588372" cy="22386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98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0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1496" y="506398"/>
            <a:ext cx="8893712" cy="400633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rgbClr val="00739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39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Global STM Journals Strategy Overview: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39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39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Leading the way in offering the best home to researchers, health professionals &amp; societies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85216" y="3256702"/>
            <a:ext cx="1717200" cy="1626195"/>
          </a:xfrm>
          <a:prstGeom prst="rect">
            <a:avLst/>
          </a:prstGeom>
          <a:solidFill>
            <a:srgbClr val="FF8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tIns="54000" rIns="54000" bIns="5400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Customer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2384712" y="3256702"/>
            <a:ext cx="6187681" cy="1626195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5" b="0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Gain a </a:t>
            </a:r>
            <a:r>
              <a:rPr kumimoji="0" lang="en-US" sz="1425" b="1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deep understanding of and place the needs of the researcher, health professional, and societies at the center of our attention</a:t>
            </a:r>
          </a:p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25" b="1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Researcher Centricity </a:t>
            </a:r>
            <a:r>
              <a:rPr kumimoji="0" lang="en-US" sz="1425" b="0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– deliver on the six promises</a:t>
            </a:r>
          </a:p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25" b="1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Focus on top institutes</a:t>
            </a:r>
          </a:p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25" b="0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Focus on </a:t>
            </a:r>
            <a:r>
              <a:rPr kumimoji="0" lang="en-US" sz="1425" b="1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High Impact Content </a:t>
            </a:r>
            <a:r>
              <a:rPr kumimoji="0" lang="en-US" sz="1425" b="0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and </a:t>
            </a:r>
            <a:r>
              <a:rPr kumimoji="0" lang="en-US" sz="1425" b="1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High Impact Authors</a:t>
            </a:r>
          </a:p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25" b="1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Early Career Researcher initiatives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585216" y="1306566"/>
            <a:ext cx="1717200" cy="1610370"/>
          </a:xfrm>
          <a:prstGeom prst="rect">
            <a:avLst/>
          </a:prstGeom>
          <a:solidFill>
            <a:srgbClr val="FF82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00" tIns="54000" rIns="54000" bIns="5400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Content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2384712" y="1306566"/>
            <a:ext cx="6187681" cy="1610370"/>
          </a:xfrm>
          <a:prstGeom prst="rect">
            <a:avLst/>
          </a:prstGeom>
          <a:noFill/>
          <a:ln w="9525" cap="flat" cmpd="sng" algn="ctr">
            <a:solidFill>
              <a:srgbClr val="A7A8AA">
                <a:lumMod val="75000"/>
              </a:srgbClr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5" b="0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Publish </a:t>
            </a:r>
            <a:r>
              <a:rPr kumimoji="0" lang="en-US" sz="1425" b="1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competitive journals </a:t>
            </a:r>
            <a:r>
              <a:rPr kumimoji="0" lang="en-US" sz="1425" b="0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with </a:t>
            </a:r>
            <a:r>
              <a:rPr kumimoji="0" lang="en-US" sz="1425" b="1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quality content </a:t>
            </a:r>
            <a:r>
              <a:rPr kumimoji="0" lang="en-US" sz="1425" b="0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that provides </a:t>
            </a:r>
            <a:r>
              <a:rPr kumimoji="0" lang="en-US" sz="1425" b="1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value to the scientific, technical, and health communities</a:t>
            </a:r>
          </a:p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25" b="1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Grow subscription titles and volume  </a:t>
            </a:r>
          </a:p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25" b="1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Expand premium brands  </a:t>
            </a:r>
          </a:p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25" b="1" i="0" u="none" strike="noStrike" kern="0" cap="none" spc="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Grow author pays articles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059948" y="4913825"/>
            <a:ext cx="72006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August 2015</a:t>
            </a:r>
          </a:p>
        </p:txBody>
      </p:sp>
      <p:sp>
        <p:nvSpPr>
          <p:cNvPr id="9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45852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711" y="192089"/>
            <a:ext cx="7395089" cy="5395428"/>
          </a:xfrm>
          <a:prstGeom prst="rect">
            <a:avLst/>
          </a:prstGeom>
        </p:spPr>
      </p:pic>
      <p:sp>
        <p:nvSpPr>
          <p:cNvPr id="4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2685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12"/>
            <a:ext cx="9143243" cy="5143074"/>
          </a:xfrm>
          <a:prstGeom prst="rect">
            <a:avLst/>
          </a:prstGeom>
        </p:spPr>
      </p:pic>
      <p:pic>
        <p:nvPicPr>
          <p:cNvPr id="16" name="Picture 15" descr="orange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005965"/>
            <a:ext cx="9144000" cy="1131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928" y="2034799"/>
            <a:ext cx="7772400" cy="690040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r>
              <a:rPr lang="en-US" dirty="0"/>
              <a:t>Second Line If Necessary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2749157"/>
            <a:ext cx="3675063" cy="3059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834189" y="482206"/>
            <a:ext cx="1093787" cy="2262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  <a:br>
              <a:rPr lang="en-US" dirty="0"/>
            </a:br>
            <a:r>
              <a:rPr lang="en-US" dirty="0"/>
              <a:t>(Adjust as needed)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379311" y="4464760"/>
            <a:ext cx="3111047" cy="19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7777" y="4463908"/>
            <a:ext cx="1094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84706" y="4597429"/>
            <a:ext cx="3111047" cy="19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XX_XX_XX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5055" y="4596577"/>
            <a:ext cx="1094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66" y="261757"/>
            <a:ext cx="688791" cy="7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67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_CiteSc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60233" t="23581" r="8395" b="57275"/>
          <a:stretch/>
        </p:blipFill>
        <p:spPr>
          <a:xfrm>
            <a:off x="2949780" y="951570"/>
            <a:ext cx="5654668" cy="1355456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8" name="Group 7"/>
          <p:cNvGrpSpPr/>
          <p:nvPr userDrawn="1"/>
        </p:nvGrpSpPr>
        <p:grpSpPr>
          <a:xfrm>
            <a:off x="4544998" y="1206039"/>
            <a:ext cx="2718141" cy="1494214"/>
            <a:chOff x="1359238" y="2977316"/>
            <a:chExt cx="2897080" cy="1858961"/>
          </a:xfrm>
        </p:grpSpPr>
        <p:sp>
          <p:nvSpPr>
            <p:cNvPr id="9" name="Left Brace 8"/>
            <p:cNvSpPr/>
            <p:nvPr/>
          </p:nvSpPr>
          <p:spPr>
            <a:xfrm rot="16200000">
              <a:off x="2255006" y="3261835"/>
              <a:ext cx="306206" cy="2097741"/>
            </a:xfrm>
            <a:prstGeom prst="leftBrace">
              <a:avLst>
                <a:gd name="adj1" fmla="val 51404"/>
                <a:gd name="adj2" fmla="val 49146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53565A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0654" y="4527479"/>
              <a:ext cx="360431" cy="30879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30481" y="2977316"/>
              <a:ext cx="325837" cy="30879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b="1" dirty="0">
                  <a:solidFill>
                    <a:prstClr val="white"/>
                  </a:solidFill>
                </a:rPr>
                <a:t>A</a:t>
              </a: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179512" y="1533836"/>
            <a:ext cx="3230240" cy="694493"/>
            <a:chOff x="740256" y="5169960"/>
            <a:chExt cx="3442890" cy="864023"/>
          </a:xfrm>
        </p:grpSpPr>
        <p:sp>
          <p:nvSpPr>
            <p:cNvPr id="13" name="TextBox 12"/>
            <p:cNvSpPr txBox="1"/>
            <p:nvPr/>
          </p:nvSpPr>
          <p:spPr>
            <a:xfrm>
              <a:off x="740256" y="5489824"/>
              <a:ext cx="2722083" cy="308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b="1" dirty="0">
                  <a:solidFill>
                    <a:srgbClr val="53565A"/>
                  </a:solidFill>
                </a:rPr>
                <a:t>CiteScore 2015 value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59959" y="5725185"/>
              <a:ext cx="360431" cy="30879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b="1" dirty="0">
                  <a:solidFill>
                    <a:prstClr val="white"/>
                  </a:solidFill>
                </a:rPr>
                <a:t>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7257" y="5169960"/>
              <a:ext cx="325837" cy="30879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b="1" dirty="0">
                  <a:solidFill>
                    <a:prstClr val="white"/>
                  </a:solidFill>
                </a:rPr>
                <a:t>A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3707607" y="5625335"/>
              <a:ext cx="4755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248088" y="5496036"/>
              <a:ext cx="265164" cy="308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rgbClr val="53565A"/>
                  </a:solidFill>
                </a:rPr>
                <a:t>=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 userDrawn="1"/>
        </p:nvGraphicFramePr>
        <p:xfrm>
          <a:off x="746286" y="3219822"/>
          <a:ext cx="7848872" cy="95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3436966252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960085779"/>
                    </a:ext>
                  </a:extLst>
                </a:gridCol>
              </a:tblGrid>
              <a:tr h="234315">
                <a:tc>
                  <a:txBody>
                    <a:bodyPr/>
                    <a:lstStyle/>
                    <a:p>
                      <a:r>
                        <a:rPr lang="en-GB" sz="1200" dirty="0"/>
                        <a:t>CiteScore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Impact Factor</a:t>
                      </a:r>
                    </a:p>
                  </a:txBody>
                  <a:tcPr marL="68580" marR="68580" marT="25718" marB="25718"/>
                </a:tc>
                <a:extLst>
                  <a:ext uri="{0D108BD9-81ED-4DB2-BD59-A6C34878D82A}">
                    <a16:rowId xmlns:a16="http://schemas.microsoft.com/office/drawing/2014/main" val="3397963538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r>
                        <a:rPr lang="en-GB" sz="1200" dirty="0"/>
                        <a:t>A = citations to 3 years of documents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 = citations to 2 or 5 years of documents</a:t>
                      </a:r>
                    </a:p>
                  </a:txBody>
                  <a:tcPr marL="68580" marR="68580" marT="25718" marB="25718"/>
                </a:tc>
                <a:extLst>
                  <a:ext uri="{0D108BD9-81ED-4DB2-BD59-A6C34878D82A}">
                    <a16:rowId xmlns:a16="http://schemas.microsoft.com/office/drawing/2014/main" val="25946645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r>
                        <a:rPr lang="en-GB" sz="1200" dirty="0"/>
                        <a:t>B = all documents indexed in Scopus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B = only citable</a:t>
                      </a:r>
                      <a:r>
                        <a:rPr lang="en-GB" sz="1200" baseline="0" dirty="0"/>
                        <a:t> items (articles and reviews)</a:t>
                      </a:r>
                      <a:endParaRPr lang="en-GB" sz="1200" dirty="0"/>
                    </a:p>
                  </a:txBody>
                  <a:tcPr marL="68580" marR="68580" marT="25718" marB="25718"/>
                </a:tc>
                <a:extLst>
                  <a:ext uri="{0D108BD9-81ED-4DB2-BD59-A6C34878D82A}">
                    <a16:rowId xmlns:a16="http://schemas.microsoft.com/office/drawing/2014/main" val="3538843396"/>
                  </a:ext>
                </a:extLst>
              </a:tr>
            </a:tbl>
          </a:graphicData>
        </a:graphic>
      </p:graphicFrame>
      <p:sp>
        <p:nvSpPr>
          <p:cNvPr id="20" name="Title 1"/>
          <p:cNvSpPr txBox="1">
            <a:spLocks/>
          </p:cNvSpPr>
          <p:nvPr userDrawn="1"/>
        </p:nvSpPr>
        <p:spPr>
          <a:xfrm>
            <a:off x="609600" y="643203"/>
            <a:ext cx="8238319" cy="31398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+mj-lt"/>
                <a:ea typeface="+mj-ea"/>
                <a:cs typeface="Arial Bold"/>
              </a:defRPr>
            </a:lvl1pPr>
          </a:lstStyle>
          <a:p>
            <a:r>
              <a:rPr lang="en-US" sz="1800" b="0" dirty="0" err="1"/>
              <a:t>CiteScore</a:t>
            </a:r>
            <a:r>
              <a:rPr lang="en-US" sz="1800" b="0" dirty="0"/>
              <a:t>: a simple metric for all Scopus serial titles</a:t>
            </a:r>
          </a:p>
        </p:txBody>
      </p:sp>
      <p:sp>
        <p:nvSpPr>
          <p:cNvPr id="19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50493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22514" y="461865"/>
            <a:ext cx="74872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tx1"/>
                </a:solidFill>
              </a:rPr>
              <a:t>Editorial speed:</a:t>
            </a:r>
          </a:p>
          <a:p>
            <a:endParaRPr lang="en-US" sz="1400" b="1" u="sng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Total editorial time </a:t>
            </a:r>
            <a:r>
              <a:rPr lang="en-US" sz="1400" dirty="0">
                <a:solidFill>
                  <a:schemeClr val="tx1"/>
                </a:solidFill>
              </a:rPr>
              <a:t>(accept only) </a:t>
            </a:r>
            <a:r>
              <a:rPr lang="en-GB" sz="1400" dirty="0">
                <a:solidFill>
                  <a:schemeClr val="tx1"/>
                </a:solidFill>
              </a:rPr>
              <a:t>is defined as the time between first submission to the Editor and arrival in the Elsevier Production system.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b="1" dirty="0">
                <a:solidFill>
                  <a:schemeClr val="tx1"/>
                </a:solidFill>
              </a:rPr>
              <a:t>Author revision time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Time the author takes to revise his article on the basis of comments made by the reviewer(s). If the article goes through several revision stages only the first is measured.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</a:p>
          <a:p>
            <a:endParaRPr lang="en-GB" sz="1400" b="1" dirty="0">
              <a:solidFill>
                <a:schemeClr val="tx1"/>
              </a:solidFill>
            </a:endParaRPr>
          </a:p>
          <a:p>
            <a:r>
              <a:rPr lang="en-GB" sz="1400" b="1" dirty="0">
                <a:solidFill>
                  <a:schemeClr val="tx1"/>
                </a:solidFill>
              </a:rPr>
              <a:t>Final disposition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Final decision taken by the editor(s) on acceptance or rejection of the article.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GB" sz="1400" b="1" dirty="0">
                <a:solidFill>
                  <a:schemeClr val="tx1"/>
                </a:solidFill>
              </a:rPr>
              <a:t>First decision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Decision taken by the editor on the basis of a first peer review. If more than one review is carried out, the date of the last returned is taken.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b="1" u="sng" dirty="0">
              <a:solidFill>
                <a:schemeClr val="tx1"/>
              </a:solidFill>
            </a:endParaRPr>
          </a:p>
        </p:txBody>
      </p:sp>
      <p:sp>
        <p:nvSpPr>
          <p:cNvPr id="4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10641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005" y="491950"/>
            <a:ext cx="6645018" cy="3955123"/>
          </a:xfrm>
          <a:prstGeom prst="rect">
            <a:avLst/>
          </a:prstGeom>
        </p:spPr>
      </p:pic>
      <p:sp>
        <p:nvSpPr>
          <p:cNvPr id="4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96903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6835" y="434659"/>
            <a:ext cx="7190251" cy="4063167"/>
          </a:xfrm>
          <a:prstGeom prst="rect">
            <a:avLst/>
          </a:prstGeom>
        </p:spPr>
      </p:pic>
      <p:sp>
        <p:nvSpPr>
          <p:cNvPr id="5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44835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009" y="457048"/>
            <a:ext cx="7504826" cy="4759865"/>
          </a:xfrm>
          <a:prstGeom prst="rect">
            <a:avLst/>
          </a:prstGeom>
        </p:spPr>
      </p:pic>
      <p:sp>
        <p:nvSpPr>
          <p:cNvPr id="4" name="slide_number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defTabSz="914377">
              <a:defRPr/>
            </a:pPr>
            <a:fld id="{DA15E891-66B8-4B28-AB8F-05A4B1DE573C}" type="slidenum">
              <a:rPr lang="en-US" kern="0" smtClean="0"/>
              <a:pPr defTabSz="914377"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9109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12"/>
            <a:ext cx="9143243" cy="5143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5055" y="232522"/>
            <a:ext cx="7772400" cy="542073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r>
              <a:rPr lang="en-US" dirty="0"/>
              <a:t>Second Line If Necessary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2539" y="798913"/>
            <a:ext cx="3675063" cy="3059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379311" y="4464760"/>
            <a:ext cx="3111047" cy="19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7777" y="4463908"/>
            <a:ext cx="1094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84706" y="4597429"/>
            <a:ext cx="3111047" cy="19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XX_XX_XX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5055" y="4596577"/>
            <a:ext cx="1094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06" y="251062"/>
            <a:ext cx="688791" cy="7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3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range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52413" y="2749157"/>
            <a:ext cx="3675063" cy="3059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13947" y="3301349"/>
            <a:ext cx="3111047" cy="19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52413" y="3300497"/>
            <a:ext cx="1094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19342" y="3434018"/>
            <a:ext cx="3111047" cy="19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XX_XX_XX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49691" y="3433166"/>
            <a:ext cx="1094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40043" y="1921154"/>
            <a:ext cx="7772400" cy="803948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r>
              <a:rPr lang="en-US" dirty="0"/>
              <a:t>Second Line If Necessary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3" y="260962"/>
            <a:ext cx="688791" cy="7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3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4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range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52413" y="2749157"/>
            <a:ext cx="3675063" cy="3059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13947" y="3301349"/>
            <a:ext cx="3111047" cy="19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52413" y="3300497"/>
            <a:ext cx="1094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19342" y="3434018"/>
            <a:ext cx="3111047" cy="19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XX_XX_XX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49691" y="3433166"/>
            <a:ext cx="1094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40043" y="1998419"/>
            <a:ext cx="7772400" cy="726683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Cover Slide Title</a:t>
            </a:r>
            <a:br>
              <a:rPr lang="en-US" dirty="0"/>
            </a:br>
            <a:r>
              <a:rPr lang="en-US" dirty="0"/>
              <a:t>Second Line If Necessary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3" y="260962"/>
            <a:ext cx="688791" cy="755841"/>
          </a:xfrm>
          <a:prstGeom prst="rect">
            <a:avLst/>
          </a:prstGeom>
        </p:spPr>
      </p:pic>
      <p:sp>
        <p:nvSpPr>
          <p:cNvPr id="11" name="Picture Placeholder 7"/>
          <p:cNvSpPr>
            <a:spLocks noGrp="1" noChangeAspect="1"/>
          </p:cNvSpPr>
          <p:nvPr>
            <p:ph type="pic" sz="quarter" idx="20"/>
          </p:nvPr>
        </p:nvSpPr>
        <p:spPr>
          <a:xfrm>
            <a:off x="5863288" y="981616"/>
            <a:ext cx="2212848" cy="294436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83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12"/>
            <a:ext cx="9143243" cy="514307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715055" y="1296061"/>
            <a:ext cx="7772400" cy="377618"/>
          </a:xfrm>
        </p:spPr>
        <p:txBody>
          <a:bodyPr anchor="t">
            <a:noAutofit/>
          </a:bodyPr>
          <a:lstStyle>
            <a:lvl1pPr algn="l">
              <a:defRPr sz="28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text"/>
          <p:cNvSpPr>
            <a:spLocks noGrp="1"/>
          </p:cNvSpPr>
          <p:nvPr>
            <p:ph sz="quarter" idx="16" hasCustomPrompt="1"/>
          </p:nvPr>
        </p:nvSpPr>
        <p:spPr>
          <a:xfrm>
            <a:off x="714375" y="1738995"/>
            <a:ext cx="4567919" cy="1757363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Section title text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06" y="251062"/>
            <a:ext cx="688791" cy="7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65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9" y="1207803"/>
            <a:ext cx="3502479" cy="3598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9" y="716077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59327" y="1207976"/>
            <a:ext cx="4384675" cy="35987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90" y="2645228"/>
            <a:ext cx="2166481" cy="2155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18679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9" y="716077"/>
            <a:ext cx="7454220" cy="214313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93791" y="1203554"/>
            <a:ext cx="2166479" cy="134982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450549" y="1203554"/>
            <a:ext cx="2166479" cy="134982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93702" y="1203553"/>
            <a:ext cx="2166479" cy="134982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450546" y="2645228"/>
            <a:ext cx="2166481" cy="2155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5793700" y="2645228"/>
            <a:ext cx="2166481" cy="2155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3pPr>
            <a:lvl4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1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26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" y="-172"/>
            <a:ext cx="9143244" cy="2316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4016" y="690225"/>
            <a:ext cx="7453992" cy="31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1628"/>
            <a:ext cx="457200" cy="24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94016" y="1332479"/>
            <a:ext cx="7453992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31680" y="67512"/>
            <a:ext cx="2694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|</a:t>
            </a:r>
            <a:endParaRPr lang="en-US" sz="7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3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51" r:id="rId4"/>
    <p:sldLayoutId id="2147483652" r:id="rId5"/>
    <p:sldLayoutId id="2147483668" r:id="rId6"/>
    <p:sldLayoutId id="2147483653" r:id="rId7"/>
    <p:sldLayoutId id="2147483654" r:id="rId8"/>
    <p:sldLayoutId id="2147483655" r:id="rId9"/>
    <p:sldLayoutId id="2147483656" r:id="rId10"/>
    <p:sldLayoutId id="2147483658" r:id="rId11"/>
    <p:sldLayoutId id="2147483659" r:id="rId12"/>
    <p:sldLayoutId id="2147483700" r:id="rId13"/>
    <p:sldLayoutId id="2147483701" r:id="rId14"/>
    <p:sldLayoutId id="2147483664" r:id="rId15"/>
    <p:sldLayoutId id="2147483665" r:id="rId16"/>
    <p:sldLayoutId id="2147483699" r:id="rId17"/>
    <p:sldLayoutId id="2147483666" r:id="rId18"/>
    <p:sldLayoutId id="2147483669" r:id="rId19"/>
    <p:sldLayoutId id="2147483675" r:id="rId20"/>
    <p:sldLayoutId id="2147483670" r:id="rId21"/>
    <p:sldLayoutId id="2147483676" r:id="rId22"/>
    <p:sldLayoutId id="2147483671" r:id="rId23"/>
    <p:sldLayoutId id="2147483674" r:id="rId24"/>
    <p:sldLayoutId id="2147483672" r:id="rId25"/>
    <p:sldLayoutId id="2147483677" r:id="rId26"/>
    <p:sldLayoutId id="2147483702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739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b="1" kern="1200">
          <a:solidFill>
            <a:srgbClr val="75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rgbClr val="75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7578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127DF03-B354-4FAF-BA0C-EFE80FE7C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13" y="2199019"/>
            <a:ext cx="7772400" cy="690040"/>
          </a:xfrm>
        </p:spPr>
        <p:txBody>
          <a:bodyPr/>
          <a:lstStyle/>
          <a:p>
            <a:r>
              <a:rPr lang="en-US" dirty="0"/>
              <a:t>Publishing in Development Engineering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156A83-DF4B-450E-98F6-8507E91166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413" y="2749157"/>
            <a:ext cx="8148637" cy="305990"/>
          </a:xfrm>
        </p:spPr>
        <p:txBody>
          <a:bodyPr>
            <a:normAutofit/>
          </a:bodyPr>
          <a:lstStyle/>
          <a:p>
            <a:r>
              <a:rPr lang="en-US" dirty="0"/>
              <a:t>Berber Kramer, International Food Policy Research Institute (IFPRI) and Editor-in-Chief Social Science </a:t>
            </a:r>
            <a:r>
              <a:rPr lang="en-US" dirty="0" err="1"/>
              <a:t>DevEng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C461E89-968A-407A-913B-4E061059CD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82E723-AA8C-48C8-9B04-C22456C74A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86800" y="19050"/>
            <a:ext cx="457200" cy="246063"/>
          </a:xfrm>
        </p:spPr>
        <p:txBody>
          <a:bodyPr/>
          <a:lstStyle/>
          <a:p>
            <a:fld id="{DA15E891-66B8-4B28-AB8F-05A4B1DE573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AE9E6F-F4D6-4EC2-A5E1-5877DD885BCE}"/>
              </a:ext>
            </a:extLst>
          </p:cNvPr>
          <p:cNvSpPr/>
          <p:nvPr/>
        </p:nvSpPr>
        <p:spPr>
          <a:xfrm>
            <a:off x="5781675" y="142081"/>
            <a:ext cx="3133725" cy="10647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A18BAE-E67E-43F0-9B5E-B1146DFA9B85}"/>
              </a:ext>
            </a:extLst>
          </p:cNvPr>
          <p:cNvSpPr/>
          <p:nvPr/>
        </p:nvSpPr>
        <p:spPr>
          <a:xfrm>
            <a:off x="332926" y="4509840"/>
            <a:ext cx="3133725" cy="4549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5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3509" y="1402814"/>
            <a:ext cx="6704491" cy="3628077"/>
          </a:xfrm>
        </p:spPr>
        <p:txBody>
          <a:bodyPr>
            <a:normAutofit/>
          </a:bodyPr>
          <a:lstStyle/>
          <a:p>
            <a:pPr>
              <a:defRPr sz="1200" b="0"/>
            </a:pPr>
            <a:r>
              <a:rPr lang="en-GB" sz="1600" b="1" dirty="0"/>
              <a:t>O</a:t>
            </a:r>
            <a:r>
              <a:rPr sz="1600" b="1" dirty="0"/>
              <a:t>pen access, interdisciplinary journal applying engineering and economic research to the problems of poverty.</a:t>
            </a:r>
            <a:r>
              <a:rPr sz="1600" dirty="0"/>
              <a:t>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 sz="1200" b="0"/>
            </a:pPr>
            <a:r>
              <a:rPr sz="1600" dirty="0"/>
              <a:t>Published studies present novel research motivated by a specific global development problem.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 sz="1200" b="0"/>
            </a:pPr>
            <a:r>
              <a:rPr lang="en-US" sz="1600" dirty="0"/>
              <a:t>B</a:t>
            </a:r>
            <a:r>
              <a:rPr sz="1600" dirty="0"/>
              <a:t>ridge between engineers, economists, and other scientists involved in research on human, social, and economic development.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 sz="1200" b="0"/>
            </a:pPr>
            <a:r>
              <a:rPr lang="en-GB" sz="1600" dirty="0"/>
              <a:t>Focus on quantitative, scientific approaches, but intended to inform wider audience of practitioners and policy makers.</a:t>
            </a:r>
          </a:p>
          <a:p>
            <a:pPr marL="285750" indent="-285750">
              <a:buFont typeface="Arial" panose="020B0604020202020204" pitchFamily="34" charset="0"/>
              <a:buChar char="•"/>
              <a:defRPr sz="1200" b="0"/>
            </a:pPr>
            <a:r>
              <a:rPr lang="en-GB" sz="1600" dirty="0"/>
              <a:t>Support engineering and applied economics faculty who conduct research or teach in "technology for development".</a:t>
            </a:r>
            <a:endParaRPr sz="1600" dirty="0"/>
          </a:p>
        </p:txBody>
      </p:sp>
      <p:pic>
        <p:nvPicPr>
          <p:cNvPr id="7" name="Picture Placeholder 5" descr="cover_photo.jpeg">
            <a:extLst>
              <a:ext uri="{FF2B5EF4-FFF2-40B4-BE49-F238E27FC236}">
                <a16:creationId xmlns:a16="http://schemas.microsoft.com/office/drawing/2014/main" id="{24EF1E1C-545F-4F89-AEE5-F54C8D8947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9444" y="381541"/>
            <a:ext cx="1731047" cy="230806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C85629-3ADF-4A24-A893-AD1B19A942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509" y="390090"/>
            <a:ext cx="8180956" cy="960163"/>
          </a:xfrm>
        </p:spPr>
        <p:txBody>
          <a:bodyPr/>
          <a:lstStyle/>
          <a:p>
            <a:r>
              <a:rPr lang="en-GB" sz="2800" b="1" i="1" dirty="0"/>
              <a:t>Development Engineering</a:t>
            </a:r>
            <a:r>
              <a:rPr lang="en-GB" sz="2800" b="1" dirty="0"/>
              <a:t>: </a:t>
            </a:r>
          </a:p>
          <a:p>
            <a:r>
              <a:rPr lang="en-GB" b="1" i="1" dirty="0"/>
              <a:t>The Journal of Engineering in Economic Development</a:t>
            </a:r>
          </a:p>
          <a:p>
            <a:endParaRPr lang="en-GB" b="1" i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7B85299-EF54-4F67-AACA-9328ECA85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095622"/>
              </p:ext>
            </p:extLst>
          </p:nvPr>
        </p:nvGraphicFramePr>
        <p:xfrm>
          <a:off x="7259444" y="2826569"/>
          <a:ext cx="1731047" cy="222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047">
                  <a:extLst>
                    <a:ext uri="{9D8B030D-6E8A-4147-A177-3AD203B41FA5}">
                      <a16:colId xmlns:a16="http://schemas.microsoft.com/office/drawing/2014/main" val="2554802370"/>
                    </a:ext>
                  </a:extLst>
                </a:gridCol>
              </a:tblGrid>
              <a:tr h="290395">
                <a:tc>
                  <a:txBody>
                    <a:bodyPr/>
                    <a:lstStyle/>
                    <a:p>
                      <a:pPr algn="l"/>
                      <a:r>
                        <a:rPr sz="1100" b="1" i="0" u="sng" dirty="0">
                          <a:solidFill>
                            <a:srgbClr val="007398"/>
                          </a:solidFill>
                          <a:latin typeface="Arial"/>
                        </a:rPr>
                        <a:t>Editor</a:t>
                      </a:r>
                      <a:r>
                        <a:rPr lang="en-GB" sz="1100" b="1" i="0" u="sng" dirty="0">
                          <a:solidFill>
                            <a:srgbClr val="007398"/>
                          </a:solidFill>
                          <a:latin typeface="Arial"/>
                        </a:rPr>
                        <a:t>s</a:t>
                      </a:r>
                      <a:r>
                        <a:rPr sz="1100" b="1" i="0" u="sng" dirty="0">
                          <a:solidFill>
                            <a:srgbClr val="007398"/>
                          </a:solidFill>
                          <a:latin typeface="Arial"/>
                        </a:rPr>
                        <a:t>-in-Chief</a:t>
                      </a:r>
                      <a:r>
                        <a:rPr lang="en-GB" sz="1100" b="1" i="0" u="sng" dirty="0">
                          <a:solidFill>
                            <a:srgbClr val="007398"/>
                          </a:solidFill>
                          <a:latin typeface="Arial"/>
                        </a:rPr>
                        <a:t>:</a:t>
                      </a:r>
                      <a:endParaRPr sz="1100" b="1" i="0" u="sng" dirty="0">
                        <a:solidFill>
                          <a:srgbClr val="007398"/>
                        </a:solidFill>
                        <a:latin typeface="Arial"/>
                      </a:endParaRPr>
                    </a:p>
                  </a:txBody>
                  <a:tcPr marL="22860" marR="22860" marT="22860" marB="228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066772"/>
                  </a:ext>
                </a:extLst>
              </a:tr>
              <a:tr h="51856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dirty="0" err="1">
                          <a:solidFill>
                            <a:srgbClr val="007398"/>
                          </a:solidFill>
                          <a:latin typeface="Arial"/>
                        </a:rPr>
                        <a:t>Dr.</a:t>
                      </a:r>
                      <a:r>
                        <a:rPr lang="en-GB" sz="1100" b="1" i="0" dirty="0">
                          <a:solidFill>
                            <a:srgbClr val="007398"/>
                          </a:solidFill>
                          <a:latin typeface="Arial"/>
                        </a:rPr>
                        <a:t> Susan Amrose, </a:t>
                      </a:r>
                      <a:r>
                        <a:rPr lang="en-GB" sz="1100" b="0" i="0" dirty="0">
                          <a:solidFill>
                            <a:srgbClr val="007398"/>
                          </a:solidFill>
                          <a:latin typeface="Arial"/>
                        </a:rPr>
                        <a:t>MIT, USA</a:t>
                      </a:r>
                    </a:p>
                  </a:txBody>
                  <a:tcPr marL="22860" marR="22860" marT="22860" marB="228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639797"/>
                  </a:ext>
                </a:extLst>
              </a:tr>
              <a:tr h="51856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dirty="0" err="1">
                          <a:solidFill>
                            <a:srgbClr val="007398"/>
                          </a:solidFill>
                          <a:latin typeface="Arial"/>
                        </a:rPr>
                        <a:t>Dr.</a:t>
                      </a:r>
                      <a:r>
                        <a:rPr lang="en-GB" sz="1100" b="1" i="0" dirty="0">
                          <a:solidFill>
                            <a:srgbClr val="007398"/>
                          </a:solidFill>
                          <a:latin typeface="Arial"/>
                        </a:rPr>
                        <a:t> Amy </a:t>
                      </a:r>
                      <a:r>
                        <a:rPr lang="en-GB" sz="1100" b="1" i="0" dirty="0" err="1">
                          <a:solidFill>
                            <a:srgbClr val="007398"/>
                          </a:solidFill>
                          <a:latin typeface="Arial"/>
                        </a:rPr>
                        <a:t>Bilton</a:t>
                      </a:r>
                      <a:r>
                        <a:rPr lang="en-GB" sz="1100" b="1" i="0" dirty="0">
                          <a:solidFill>
                            <a:srgbClr val="007398"/>
                          </a:solidFill>
                          <a:latin typeface="Arial"/>
                        </a:rPr>
                        <a:t>, </a:t>
                      </a:r>
                      <a:r>
                        <a:rPr lang="en-GB" sz="1100" b="0" i="0" dirty="0">
                          <a:solidFill>
                            <a:srgbClr val="007398"/>
                          </a:solidFill>
                          <a:latin typeface="Arial"/>
                        </a:rPr>
                        <a:t>University of Toronto, Canada</a:t>
                      </a:r>
                    </a:p>
                  </a:txBody>
                  <a:tcPr marL="22860" marR="22860" marT="22860" marB="228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417074"/>
                  </a:ext>
                </a:extLst>
              </a:tr>
              <a:tr h="8941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dirty="0" err="1">
                          <a:solidFill>
                            <a:srgbClr val="007398"/>
                          </a:solidFill>
                          <a:latin typeface="Arial"/>
                        </a:rPr>
                        <a:t>Dr.</a:t>
                      </a:r>
                      <a:r>
                        <a:rPr lang="en-GB" sz="1100" b="1" i="0" dirty="0">
                          <a:solidFill>
                            <a:srgbClr val="007398"/>
                          </a:solidFill>
                          <a:latin typeface="Arial"/>
                        </a:rPr>
                        <a:t> Berber Kramer</a:t>
                      </a:r>
                      <a:r>
                        <a:rPr lang="en-GB" sz="1100" b="0" i="0" dirty="0">
                          <a:solidFill>
                            <a:srgbClr val="007398"/>
                          </a:solidFill>
                          <a:latin typeface="Arial"/>
                        </a:rPr>
                        <a:t>, IFPRI, USA/Kenya</a:t>
                      </a:r>
                      <a:endParaRPr sz="1100" b="0" i="0" dirty="0">
                        <a:solidFill>
                          <a:srgbClr val="007398"/>
                        </a:solidFill>
                        <a:latin typeface="Arial"/>
                      </a:endParaRPr>
                    </a:p>
                  </a:txBody>
                  <a:tcPr marL="22860" marR="22860" marT="22860" marB="228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94008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5DE45FE-6185-4B7F-8EC5-7C652654DF12}"/>
              </a:ext>
            </a:extLst>
          </p:cNvPr>
          <p:cNvSpPr/>
          <p:nvPr/>
        </p:nvSpPr>
        <p:spPr>
          <a:xfrm>
            <a:off x="7192768" y="4569226"/>
            <a:ext cx="173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elsevier.com/locate/</a:t>
            </a:r>
          </a:p>
          <a:p>
            <a:r>
              <a:rPr lang="en-GB" sz="1200" dirty="0" err="1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deveng</a:t>
            </a:r>
            <a:r>
              <a:rPr lang="en-GB" sz="1200" dirty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58BB70-63D5-490B-898E-61106799738A}"/>
              </a:ext>
            </a:extLst>
          </p:cNvPr>
          <p:cNvSpPr/>
          <p:nvPr/>
        </p:nvSpPr>
        <p:spPr>
          <a:xfrm>
            <a:off x="86834" y="0"/>
            <a:ext cx="1113316" cy="214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cover_photo.jpeg">
            <a:extLst>
              <a:ext uri="{FF2B5EF4-FFF2-40B4-BE49-F238E27FC236}">
                <a16:creationId xmlns:a16="http://schemas.microsoft.com/office/drawing/2014/main" id="{24EF1E1C-545F-4F89-AEE5-F54C8D8947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79102" y="759125"/>
            <a:ext cx="1463997" cy="195199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775" y="1526487"/>
            <a:ext cx="6935475" cy="331618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Contribute to an emerging field: </a:t>
            </a:r>
            <a:r>
              <a:rPr lang="en-US" dirty="0"/>
              <a:t>inform design, implementation and evaluation of scalable products and services for low-resource settings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Publish high quality research: </a:t>
            </a:r>
            <a:r>
              <a:rPr lang="en-US" dirty="0"/>
              <a:t>we strive to increase publication opportunities for researchers from developing and developed countries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Open access</a:t>
            </a:r>
            <a:r>
              <a:rPr lang="en-US" dirty="0"/>
              <a:t>: Your article will be immediately and permanently free to access and read by everyone. For fee waivers, please contact the editors.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Rapid online publication</a:t>
            </a:r>
            <a:r>
              <a:rPr lang="en-US" dirty="0"/>
              <a:t>: Articles receive full volume and page citation details upon proof correction, so your work can be cited straight away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Special issues: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Cost estimation as a tool for resource-constrained design and, linked to this event, (ii) Geospatial Analysis for Development</a:t>
            </a:r>
            <a:endParaRPr lang="en-GB" dirty="0"/>
          </a:p>
          <a:p>
            <a:pPr>
              <a:defRPr sz="1200" b="0"/>
            </a:pPr>
            <a:r>
              <a:rPr lang="en-US" dirty="0"/>
              <a:t>elsevier.com/locate/</a:t>
            </a:r>
            <a:r>
              <a:rPr lang="en-US" dirty="0" err="1"/>
              <a:t>deveng</a:t>
            </a:r>
            <a:r>
              <a:rPr lang="en-US" dirty="0"/>
              <a:t>    </a:t>
            </a:r>
            <a:endParaRPr lang="en-GB" dirty="0"/>
          </a:p>
          <a:p>
            <a:pPr>
              <a:defRPr sz="1200" b="0"/>
            </a:pPr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C85629-3ADF-4A24-A893-AD1B19A942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8775" y="759125"/>
            <a:ext cx="8071936" cy="458299"/>
          </a:xfrm>
        </p:spPr>
        <p:txBody>
          <a:bodyPr/>
          <a:lstStyle/>
          <a:p>
            <a:r>
              <a:rPr lang="en-US" sz="2400" b="1" dirty="0"/>
              <a:t>Why publish in Development Engineering?</a:t>
            </a:r>
            <a:endParaRPr lang="en-GB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D08562-3FCA-4282-9C68-78F845C445CE}"/>
              </a:ext>
            </a:extLst>
          </p:cNvPr>
          <p:cNvSpPr/>
          <p:nvPr/>
        </p:nvSpPr>
        <p:spPr>
          <a:xfrm>
            <a:off x="86834" y="0"/>
            <a:ext cx="1113316" cy="214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5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cover_photo.jpeg">
            <a:extLst>
              <a:ext uri="{FF2B5EF4-FFF2-40B4-BE49-F238E27FC236}">
                <a16:creationId xmlns:a16="http://schemas.microsoft.com/office/drawing/2014/main" id="{24EF1E1C-545F-4F89-AEE5-F54C8D8947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79102" y="759125"/>
            <a:ext cx="1463997" cy="195199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8775" y="1109023"/>
            <a:ext cx="6999552" cy="492463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200" b="1" dirty="0"/>
              <a:t>Data scarcity often constraints a rapid and effective response to global development challenges. </a:t>
            </a:r>
            <a:r>
              <a:rPr lang="en-US" sz="1200" dirty="0"/>
              <a:t>Geospatial data (e.g., satellites, sensors, mobile phones) can help address these gaps, but promising applications remain underutilized.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200" b="1" dirty="0" err="1"/>
              <a:t>DevEng</a:t>
            </a:r>
            <a:r>
              <a:rPr lang="en-US" sz="1200" b="1" dirty="0"/>
              <a:t> aims to publish the latest research leveraging geospatial analysis for global development.</a:t>
            </a:r>
            <a:endParaRPr lang="en-GB" sz="1200" dirty="0"/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Nighttime Light data sets for studying human economic activity and development trends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Use cases of other geospatial data for monitoring poverty and economic development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Geospatial analysis to study implications of COVID-19 for economic activity or development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Impact evaluations using geospatial data, incl. e.g., infrastructure or humanitarian relief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Comparative studies (alternative types of geospatial data, and/or comparisons with other data).</a:t>
            </a:r>
          </a:p>
          <a:p>
            <a:pPr marL="285750" lvl="0" indent="-28575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Research that highlights tools and methods increasing accessibility of geospatial data</a:t>
            </a:r>
          </a:p>
          <a:p>
            <a:pPr lvl="0">
              <a:lnSpc>
                <a:spcPct val="114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200" b="1" dirty="0"/>
              <a:t>Papers presented at CEGA’s 2020 Geo4Dev Symposium and Workshop will be fast-tracked and submissions in by Dec 31 will be eligible for full fee waivers from Elsevier.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GB" sz="1000" dirty="0"/>
          </a:p>
          <a:p>
            <a:pPr>
              <a:lnSpc>
                <a:spcPct val="114000"/>
              </a:lnSpc>
              <a:spcBef>
                <a:spcPts val="0"/>
              </a:spcBef>
              <a:defRPr sz="1200" b="0"/>
            </a:pPr>
            <a:r>
              <a:rPr lang="en-US" sz="900" dirty="0"/>
              <a:t>elsevier.com/locate/</a:t>
            </a:r>
            <a:r>
              <a:rPr lang="en-US" sz="900" dirty="0" err="1"/>
              <a:t>deveng</a:t>
            </a:r>
            <a:endParaRPr lang="en-GB" sz="9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C85629-3ADF-4A24-A893-AD1B19A942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8775" y="752525"/>
            <a:ext cx="6868800" cy="458299"/>
          </a:xfrm>
        </p:spPr>
        <p:txBody>
          <a:bodyPr/>
          <a:lstStyle/>
          <a:p>
            <a:r>
              <a:rPr lang="en-US" sz="2000" b="1" dirty="0"/>
              <a:t>Special Issue: Geospatial Analysis for Development</a:t>
            </a:r>
            <a:endParaRPr lang="en-GB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BA3FC-C709-4947-81E8-7615CA8070C5}"/>
              </a:ext>
            </a:extLst>
          </p:cNvPr>
          <p:cNvSpPr/>
          <p:nvPr/>
        </p:nvSpPr>
        <p:spPr>
          <a:xfrm>
            <a:off x="86834" y="0"/>
            <a:ext cx="1113316" cy="214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88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rAn8W_WkGQEYwG34x4iQ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53565A"/>
      </a:dk1>
      <a:lt1>
        <a:srgbClr val="FFFFFF"/>
      </a:lt1>
      <a:dk2>
        <a:srgbClr val="FF8200"/>
      </a:dk2>
      <a:lt2>
        <a:srgbClr val="A7A8AA"/>
      </a:lt2>
      <a:accent1>
        <a:srgbClr val="FF8200"/>
      </a:accent1>
      <a:accent2>
        <a:srgbClr val="53565A"/>
      </a:accent2>
      <a:accent3>
        <a:srgbClr val="A7A8AA"/>
      </a:accent3>
      <a:accent4>
        <a:srgbClr val="007398"/>
      </a:accent4>
      <a:accent5>
        <a:srgbClr val="FFFFFF"/>
      </a:accent5>
      <a:accent6>
        <a:srgbClr val="EAAA00"/>
      </a:accent6>
      <a:hlink>
        <a:srgbClr val="FF8200"/>
      </a:hlink>
      <a:folHlink>
        <a:srgbClr val="FF82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42113BE2B11D4EB99C9B1EF0DC8EF5" ma:contentTypeVersion="10" ma:contentTypeDescription="Create a new document." ma:contentTypeScope="" ma:versionID="ac0c59a322890318d17c5fc7a38f8f1f">
  <xsd:schema xmlns:xsd="http://www.w3.org/2001/XMLSchema" xmlns:xs="http://www.w3.org/2001/XMLSchema" xmlns:p="http://schemas.microsoft.com/office/2006/metadata/properties" xmlns:ns3="4000bdb0-a9b1-447b-9489-aaabc85a0f0b" xmlns:ns4="2fad1e3d-da3a-4eae-b0ba-66f441ad0ccd" targetNamespace="http://schemas.microsoft.com/office/2006/metadata/properties" ma:root="true" ma:fieldsID="1edc2e43e3ccd6a6e74de89b229c493a" ns3:_="" ns4:_="">
    <xsd:import namespace="4000bdb0-a9b1-447b-9489-aaabc85a0f0b"/>
    <xsd:import namespace="2fad1e3d-da3a-4eae-b0ba-66f441ad0cc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00bdb0-a9b1-447b-9489-aaabc85a0f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d1e3d-da3a-4eae-b0ba-66f441ad0c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5AA1F7-6A3D-4E5C-9501-CD5D18F01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00bdb0-a9b1-447b-9489-aaabc85a0f0b"/>
    <ds:schemaRef ds:uri="2fad1e3d-da3a-4eae-b0ba-66f441ad0c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48CAAE-68CD-4AC3-98A0-FAE5418B2C86}">
  <ds:schemaRefs>
    <ds:schemaRef ds:uri="4000bdb0-a9b1-447b-9489-aaabc85a0f0b"/>
    <ds:schemaRef ds:uri="http://purl.org/dc/terms/"/>
    <ds:schemaRef ds:uri="http://schemas.openxmlformats.org/package/2006/metadata/core-properties"/>
    <ds:schemaRef ds:uri="2fad1e3d-da3a-4eae-b0ba-66f441ad0cc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E346CC-DB92-497A-80B1-D16635CE42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1209</TotalTime>
  <Words>487</Words>
  <Application>Microsoft Office PowerPoint</Application>
  <PresentationFormat>On-screen Show (16:9)</PresentationFormat>
  <Paragraphs>41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Lucida Sans Unicode</vt:lpstr>
      <vt:lpstr>Office Theme</vt:lpstr>
      <vt:lpstr>Publishing in Development Engineering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Engineering</dc:title>
  <dc:creator>Luaine Bandounas</dc:creator>
  <cp:lastModifiedBy>Kramer, Berber (IFPRI)</cp:lastModifiedBy>
  <cp:revision>230</cp:revision>
  <dcterms:created xsi:type="dcterms:W3CDTF">2014-02-28T17:11:34Z</dcterms:created>
  <dcterms:modified xsi:type="dcterms:W3CDTF">2020-12-09T23:09:09Z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0x010100DA42113BE2B11D4EB99C9B1EF0DC8EF5</vt:lpwstr>
  </property>
</Properties>
</file>