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320" r:id="rId2"/>
    <p:sldId id="507" r:id="rId3"/>
    <p:sldId id="509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8" r:id="rId25"/>
    <p:sldId id="510" r:id="rId26"/>
    <p:sldId id="404" r:id="rId27"/>
    <p:sldId id="405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b314394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45460"/>
    <a:srgbClr val="6E6D6E"/>
    <a:srgbClr val="090F19"/>
    <a:srgbClr val="FFFF9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8" autoAdjust="0"/>
    <p:restoredTop sz="92150" autoAdjust="0"/>
  </p:normalViewPr>
  <p:slideViewPr>
    <p:cSldViewPr>
      <p:cViewPr varScale="1">
        <p:scale>
          <a:sx n="101" d="100"/>
          <a:sy n="101" d="100"/>
        </p:scale>
        <p:origin x="-3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2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708"/>
    </p:cViewPr>
  </p:sorterViewPr>
  <p:notesViewPr>
    <p:cSldViewPr>
      <p:cViewPr varScale="1">
        <p:scale>
          <a:sx n="46" d="100"/>
          <a:sy n="46" d="100"/>
        </p:scale>
        <p:origin x="-912" y="-90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9FAE9-D304-4B2A-AC8E-1435E327538D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1ACD9-8AD5-4E37-BE09-8ADC2F170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8CAE9-8222-4CC9-A328-7227796EDA33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142984" y="4415790"/>
            <a:ext cx="4572032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C5BA4-74AE-4F71-9BC5-D1B8ADFDE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Explanation of slide: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Logos, to show while the audience arrive.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BA4-74AE-4F71-9BC5-D1B8ADFDEF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Day 3 - Technical Track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Session IV: Instrumental Variables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D111F-212A-4757-BE04-000B04AB06EF}" type="slidenum">
              <a:rPr lang="en-US"/>
              <a:pPr/>
              <a:t>15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BA4-74AE-4F71-9BC5-D1B8ADFDEF4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Day 3 - Technical Track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Session IV: Instrumental Variables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BD775-8599-4FA9-A35D-74A10D41D76D}" type="slidenum">
              <a:rPr lang="en-US"/>
              <a:pPr/>
              <a:t>22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Day 3 - Technical Track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Session VI: Matching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35CD3-AEA6-428E-B0F6-5A9F6277B841}" type="slidenum">
              <a:rPr lang="en-US"/>
              <a:pPr/>
              <a:t>25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Day 3 - Technical Track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Session IV: Instrumental Variables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DF67B-BBCA-43FF-A1C4-6507334C8CD4}" type="slidenum">
              <a:rPr lang="en-US"/>
              <a:pPr/>
              <a:t>3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6612" cy="348615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416099"/>
            <a:ext cx="5485805" cy="418399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Day 3 - Technical Track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Session IV: Instrumental Variables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DF67B-BBCA-43FF-A1C4-6507334C8CD4}" type="slidenum">
              <a:rPr lang="en-US"/>
              <a:pPr/>
              <a:t>4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6612" cy="348615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416099"/>
            <a:ext cx="5485805" cy="418399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Day 3 - Technical Track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Session IV: Instrumental Variables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23A0F-D79C-4D26-9B3C-56836C3CE18B}" type="slidenum">
              <a:rPr lang="en-US"/>
              <a:pPr/>
              <a:t>5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6612" cy="3486150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416099"/>
            <a:ext cx="5485805" cy="418399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Day 3 - Technical Track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Session IV: Instrumental Variables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B3B11-1F5C-4105-B547-7344030F950E}" type="slidenum">
              <a:rPr lang="en-US"/>
              <a:pPr/>
              <a:t>6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6612" cy="3486150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416099"/>
            <a:ext cx="5485805" cy="418399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Day 3 - Technical Track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Session IV: Instrumental Variables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D29C2-2DD3-4B0D-8ADF-2EB28F613AA7}" type="slidenum">
              <a:rPr lang="en-US"/>
              <a:pPr/>
              <a:t>8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6612" cy="348615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416099"/>
            <a:ext cx="5485805" cy="418399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Day 3 - Technical Track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Session IV: Instrumental Variables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D29C2-2DD3-4B0D-8ADF-2EB28F613AA7}" type="slidenum">
              <a:rPr lang="en-US"/>
              <a:pPr/>
              <a:t>9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6612" cy="348615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416099"/>
            <a:ext cx="5485805" cy="418399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Day 3 - Technical Track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Session IV: Instrumental Variables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E5EFA-7686-4E1C-9004-30A44B06761E}" type="slidenum">
              <a:rPr lang="en-US"/>
              <a:pPr/>
              <a:t>10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6612" cy="348615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416099"/>
            <a:ext cx="5485805" cy="418399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Day 3 - Technical Track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Session IV: Instrumental Variables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D7167-FDE4-4762-827A-6185F42271D5}" type="slidenum">
              <a:rPr lang="en-US"/>
              <a:pPr/>
              <a:t>14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6612" cy="348615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416099"/>
            <a:ext cx="5485805" cy="418399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hdchiefeconomist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41 Rectángulo"/>
          <p:cNvSpPr/>
          <p:nvPr/>
        </p:nvSpPr>
        <p:spPr>
          <a:xfrm>
            <a:off x="0" y="5715001"/>
            <a:ext cx="9144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16" y="6500834"/>
            <a:ext cx="2133600" cy="252000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2E42635-070C-4CD4-9F36-53373936D961}" type="datetime4">
              <a:rPr lang="en-US" smtClean="0"/>
              <a:pPr/>
              <a:t>January 19, 2011</a:t>
            </a:fld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564505" y="4214814"/>
            <a:ext cx="6043609" cy="571500"/>
          </a:xfrm>
        </p:spPr>
        <p:txBody>
          <a:bodyPr anchor="ctr" anchorCtr="0">
            <a:normAutofit/>
          </a:bodyPr>
          <a:lstStyle>
            <a:lvl1pPr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Author</a:t>
            </a:r>
            <a:endParaRPr lang="en-US" noProof="0"/>
          </a:p>
        </p:txBody>
      </p:sp>
      <p:sp>
        <p:nvSpPr>
          <p:cNvPr id="12" name="7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564505" y="4643442"/>
            <a:ext cx="6043609" cy="571500"/>
          </a:xfrm>
        </p:spPr>
        <p:txBody>
          <a:bodyPr anchor="ctr" anchorCtr="0">
            <a:normAutofit/>
          </a:bodyPr>
          <a:lstStyle>
            <a:lvl1pPr algn="ctr">
              <a:buNone/>
              <a:defRPr sz="2800" b="1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Organization</a:t>
            </a:r>
            <a:endParaRPr lang="en-US" noProof="0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42844" y="6215082"/>
            <a:ext cx="8858248" cy="57148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Notes if necessary</a:t>
            </a:r>
            <a:endParaRPr lang="en-US" noProof="0" dirty="0"/>
          </a:p>
        </p:txBody>
      </p:sp>
      <p:cxnSp>
        <p:nvCxnSpPr>
          <p:cNvPr id="26" name="25 Conector recto"/>
          <p:cNvCxnSpPr/>
          <p:nvPr/>
        </p:nvCxnSpPr>
        <p:spPr>
          <a:xfrm>
            <a:off x="500034" y="4143380"/>
            <a:ext cx="8072494" cy="0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7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00034" y="1857364"/>
            <a:ext cx="8072494" cy="1161574"/>
          </a:xfrm>
          <a:prstGeom prst="round2Same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0">
            <a:spAutoFit/>
          </a:bodyPr>
          <a:lstStyle>
            <a:lvl1pPr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28" name="7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00034" y="3143248"/>
            <a:ext cx="8072494" cy="720000"/>
          </a:xfrm>
          <a:solidFill>
            <a:schemeClr val="tx2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0">
            <a:normAutofit/>
          </a:bodyPr>
          <a:lstStyle>
            <a:lvl1pPr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pic>
        <p:nvPicPr>
          <p:cNvPr id="39" name="38 Imagen" descr="logos.png"/>
          <p:cNvPicPr>
            <a:picLocks noChangeAspect="1"/>
          </p:cNvPicPr>
          <p:nvPr/>
        </p:nvPicPr>
        <p:blipFill>
          <a:blip r:embed="rId3" cstate="print"/>
          <a:srcRect l="5401" t="5242" r="77315" b="10879"/>
          <a:stretch>
            <a:fillRect/>
          </a:stretch>
        </p:blipFill>
        <p:spPr>
          <a:xfrm>
            <a:off x="2469751" y="165436"/>
            <a:ext cx="903389" cy="903389"/>
          </a:xfrm>
          <a:prstGeom prst="rect">
            <a:avLst/>
          </a:prstGeom>
        </p:spPr>
      </p:pic>
      <p:cxnSp>
        <p:nvCxnSpPr>
          <p:cNvPr id="31" name="30 Conector recto"/>
          <p:cNvCxnSpPr/>
          <p:nvPr/>
        </p:nvCxnSpPr>
        <p:spPr>
          <a:xfrm rot="5400000">
            <a:off x="3113073" y="650004"/>
            <a:ext cx="900000" cy="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5130332" y="650004"/>
            <a:ext cx="900000" cy="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37 Imagen" descr="logos.png"/>
          <p:cNvPicPr>
            <a:picLocks noChangeAspect="1"/>
          </p:cNvPicPr>
          <p:nvPr/>
        </p:nvPicPr>
        <p:blipFill>
          <a:blip r:embed="rId3" cstate="print"/>
          <a:srcRect l="34567" t="10485" r="34106" b="10879"/>
          <a:stretch>
            <a:fillRect/>
          </a:stretch>
        </p:blipFill>
        <p:spPr>
          <a:xfrm>
            <a:off x="3753006" y="193667"/>
            <a:ext cx="1637393" cy="846927"/>
          </a:xfrm>
          <a:prstGeom prst="rect">
            <a:avLst/>
          </a:prstGeom>
        </p:spPr>
      </p:pic>
      <p:pic>
        <p:nvPicPr>
          <p:cNvPr id="36" name="35 Imagen" descr="logos.png"/>
          <p:cNvPicPr>
            <a:picLocks noChangeAspect="1"/>
          </p:cNvPicPr>
          <p:nvPr/>
        </p:nvPicPr>
        <p:blipFill>
          <a:blip r:embed="rId3" cstate="print"/>
          <a:srcRect l="75616" t="5242" r="4940" b="10879"/>
          <a:stretch>
            <a:fillRect/>
          </a:stretch>
        </p:blipFill>
        <p:spPr>
          <a:xfrm>
            <a:off x="5770265" y="165436"/>
            <a:ext cx="1016313" cy="903389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642918"/>
            <a:ext cx="5111750" cy="54832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140-A594-492A-8506-6C154CB971C6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7 Rectángulo"/>
          <p:cNvSpPr/>
          <p:nvPr/>
        </p:nvSpPr>
        <p:spPr>
          <a:xfrm>
            <a:off x="7786710" y="0"/>
            <a:ext cx="135729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4788598"/>
            <a:ext cx="8786874" cy="5406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4282" y="142852"/>
            <a:ext cx="8786874" cy="4584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5332276"/>
            <a:ext cx="8786874" cy="8828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1C09-4F92-46B4-9A60-CB4454BD5789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7132" y="1428736"/>
            <a:ext cx="8829706" cy="485778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6EA2-8050-459F-AB3D-675B96CE69FB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0892" y="200025"/>
            <a:ext cx="2057400" cy="614045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2844" y="214291"/>
            <a:ext cx="7715304" cy="614366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1886-EC37-433B-AC24-2BBFB5560363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1 Rectángulo"/>
          <p:cNvSpPr/>
          <p:nvPr/>
        </p:nvSpPr>
        <p:spPr>
          <a:xfrm>
            <a:off x="7786710" y="6072206"/>
            <a:ext cx="135729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2 Rectángulo"/>
          <p:cNvSpPr/>
          <p:nvPr/>
        </p:nvSpPr>
        <p:spPr>
          <a:xfrm>
            <a:off x="0" y="5829301"/>
            <a:ext cx="9144000" cy="1042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"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hlinkClick r:id="rId3"/>
          </p:cNvPr>
          <p:cNvSpPr txBox="1"/>
          <p:nvPr/>
        </p:nvSpPr>
        <p:spPr>
          <a:xfrm>
            <a:off x="1646558" y="4293879"/>
            <a:ext cx="58365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www.worldbank.org/hdchiefeconomist</a:t>
            </a:r>
          </a:p>
        </p:txBody>
      </p:sp>
      <p:grpSp>
        <p:nvGrpSpPr>
          <p:cNvPr id="2" name="20 Grupo"/>
          <p:cNvGrpSpPr/>
          <p:nvPr/>
        </p:nvGrpSpPr>
        <p:grpSpPr>
          <a:xfrm>
            <a:off x="1600180" y="2114542"/>
            <a:ext cx="5929354" cy="1819020"/>
            <a:chOff x="1571604" y="2185980"/>
            <a:chExt cx="5929354" cy="1819020"/>
          </a:xfrm>
        </p:grpSpPr>
        <p:grpSp>
          <p:nvGrpSpPr>
            <p:cNvPr id="4" name="16 Grupo"/>
            <p:cNvGrpSpPr/>
            <p:nvPr userDrawn="1"/>
          </p:nvGrpSpPr>
          <p:grpSpPr>
            <a:xfrm>
              <a:off x="1571604" y="2214554"/>
              <a:ext cx="1224000" cy="1790446"/>
              <a:chOff x="1940628" y="2714620"/>
              <a:chExt cx="1224000" cy="1790446"/>
            </a:xfrm>
          </p:grpSpPr>
          <p:pic>
            <p:nvPicPr>
              <p:cNvPr id="5" name="4 Imagen" descr="logos.png"/>
              <p:cNvPicPr>
                <a:picLocks noChangeAspect="1"/>
              </p:cNvPicPr>
              <p:nvPr userDrawn="1"/>
            </p:nvPicPr>
            <p:blipFill>
              <a:blip r:embed="rId4" cstate="print"/>
              <a:srcRect l="5401" t="5242" r="77315" b="10879"/>
              <a:stretch>
                <a:fillRect/>
              </a:stretch>
            </p:blipFill>
            <p:spPr>
              <a:xfrm>
                <a:off x="1981124" y="2714620"/>
                <a:ext cx="1143008" cy="1143008"/>
              </a:xfrm>
              <a:prstGeom prst="rect">
                <a:avLst/>
              </a:prstGeom>
            </p:spPr>
          </p:pic>
          <p:sp>
            <p:nvSpPr>
              <p:cNvPr id="6" name="5 CuadroTexto"/>
              <p:cNvSpPr txBox="1"/>
              <p:nvPr userDrawn="1"/>
            </p:nvSpPr>
            <p:spPr>
              <a:xfrm>
                <a:off x="1940628" y="3929066"/>
                <a:ext cx="1224000" cy="57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500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The </a:t>
                </a:r>
              </a:p>
              <a:p>
                <a:pPr algn="ctr"/>
                <a:r>
                  <a:rPr lang="en-US" sz="1500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World Bank</a:t>
                </a:r>
              </a:p>
            </p:txBody>
          </p:sp>
        </p:grpSp>
        <p:cxnSp>
          <p:nvCxnSpPr>
            <p:cNvPr id="10" name="9 Conector recto"/>
            <p:cNvCxnSpPr/>
            <p:nvPr userDrawn="1"/>
          </p:nvCxnSpPr>
          <p:spPr>
            <a:xfrm rot="5400000">
              <a:off x="2243240" y="3085980"/>
              <a:ext cx="1800000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 userDrawn="1"/>
          </p:nvCxnSpPr>
          <p:spPr>
            <a:xfrm rot="5400000">
              <a:off x="4815008" y="3085980"/>
              <a:ext cx="1800000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17 Grupo"/>
            <p:cNvGrpSpPr/>
            <p:nvPr userDrawn="1"/>
          </p:nvGrpSpPr>
          <p:grpSpPr>
            <a:xfrm>
              <a:off x="3351581" y="2250273"/>
              <a:ext cx="2071702" cy="1754727"/>
              <a:chOff x="3511124" y="2750339"/>
              <a:chExt cx="2071702" cy="1754727"/>
            </a:xfrm>
          </p:grpSpPr>
          <p:sp>
            <p:nvSpPr>
              <p:cNvPr id="7" name="6 CuadroTexto"/>
              <p:cNvSpPr txBox="1"/>
              <p:nvPr userDrawn="1"/>
            </p:nvSpPr>
            <p:spPr>
              <a:xfrm>
                <a:off x="3538975" y="3929066"/>
                <a:ext cx="2016000" cy="57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500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Human Development Network</a:t>
                </a:r>
              </a:p>
            </p:txBody>
          </p:sp>
          <p:pic>
            <p:nvPicPr>
              <p:cNvPr id="12" name="11 Imagen" descr="logos.png"/>
              <p:cNvPicPr>
                <a:picLocks noChangeAspect="1"/>
              </p:cNvPicPr>
              <p:nvPr userDrawn="1"/>
            </p:nvPicPr>
            <p:blipFill>
              <a:blip r:embed="rId4" cstate="print"/>
              <a:srcRect l="34567" t="10485" r="34106" b="10879"/>
              <a:stretch>
                <a:fillRect/>
              </a:stretch>
            </p:blipFill>
            <p:spPr>
              <a:xfrm>
                <a:off x="3511124" y="2750339"/>
                <a:ext cx="2071702" cy="1071570"/>
              </a:xfrm>
              <a:prstGeom prst="rect">
                <a:avLst/>
              </a:prstGeom>
            </p:spPr>
          </p:pic>
        </p:grpSp>
        <p:grpSp>
          <p:nvGrpSpPr>
            <p:cNvPr id="14" name="18 Grupo"/>
            <p:cNvGrpSpPr/>
            <p:nvPr userDrawn="1"/>
          </p:nvGrpSpPr>
          <p:grpSpPr>
            <a:xfrm>
              <a:off x="5916958" y="2214554"/>
              <a:ext cx="1584000" cy="1790446"/>
              <a:chOff x="5886458" y="2714620"/>
              <a:chExt cx="1584000" cy="1790446"/>
            </a:xfrm>
          </p:grpSpPr>
          <p:sp>
            <p:nvSpPr>
              <p:cNvPr id="8" name="7 CuadroTexto"/>
              <p:cNvSpPr txBox="1"/>
              <p:nvPr userDrawn="1"/>
            </p:nvSpPr>
            <p:spPr>
              <a:xfrm>
                <a:off x="5886458" y="3929066"/>
                <a:ext cx="1584000" cy="57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500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Spanish Impact Evaluation Fund</a:t>
                </a:r>
              </a:p>
            </p:txBody>
          </p:sp>
          <p:pic>
            <p:nvPicPr>
              <p:cNvPr id="13" name="12 Imagen" descr="logos.png"/>
              <p:cNvPicPr>
                <a:picLocks noChangeAspect="1"/>
              </p:cNvPicPr>
              <p:nvPr userDrawn="1"/>
            </p:nvPicPr>
            <p:blipFill>
              <a:blip r:embed="rId4" cstate="print"/>
              <a:srcRect l="75616" t="5242" r="4940" b="10879"/>
              <a:stretch>
                <a:fillRect/>
              </a:stretch>
            </p:blipFill>
            <p:spPr>
              <a:xfrm>
                <a:off x="6035516" y="2714620"/>
                <a:ext cx="1285884" cy="1143008"/>
              </a:xfrm>
              <a:prstGeom prst="rect">
                <a:avLst/>
              </a:prstGeom>
            </p:spPr>
          </p:pic>
        </p:grpSp>
      </p:grpSp>
      <p:sp useBgFill="1">
        <p:nvSpPr>
          <p:cNvPr id="22" name="21 Rectángulo"/>
          <p:cNvSpPr/>
          <p:nvPr/>
        </p:nvSpPr>
        <p:spPr>
          <a:xfrm>
            <a:off x="0" y="5786439"/>
            <a:ext cx="9144000" cy="1071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73077" y="2428868"/>
            <a:ext cx="77280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atin typeface="+mj-lt"/>
              </a:rPr>
              <a:t>Thank</a:t>
            </a:r>
            <a:r>
              <a:rPr lang="en-US" sz="12000" b="1" baseline="0" dirty="0" smtClean="0">
                <a:latin typeface="+mj-lt"/>
              </a:rPr>
              <a:t> You</a:t>
            </a:r>
            <a:endParaRPr lang="en-US" sz="12000" b="1" dirty="0">
              <a:latin typeface="+mj-lt"/>
            </a:endParaRPr>
          </a:p>
        </p:txBody>
      </p:sp>
      <p:sp useBgFill="1">
        <p:nvSpPr>
          <p:cNvPr id="7" name="6 Rectángulo"/>
          <p:cNvSpPr/>
          <p:nvPr/>
        </p:nvSpPr>
        <p:spPr>
          <a:xfrm>
            <a:off x="0" y="5643563"/>
            <a:ext cx="9144000" cy="1214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4 Imagen" descr="logos 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150" y="428604"/>
            <a:ext cx="5893808" cy="1214446"/>
          </a:xfrm>
          <a:prstGeom prst="rect">
            <a:avLst/>
          </a:prstGeom>
        </p:spPr>
      </p:pic>
      <p:sp>
        <p:nvSpPr>
          <p:cNvPr id="8" name="7 CuadroTexto"/>
          <p:cNvSpPr txBox="1"/>
          <p:nvPr userDrawn="1"/>
        </p:nvSpPr>
        <p:spPr>
          <a:xfrm>
            <a:off x="773077" y="2428868"/>
            <a:ext cx="77280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atin typeface="+mj-lt"/>
              </a:rPr>
              <a:t>Thank</a:t>
            </a:r>
            <a:r>
              <a:rPr lang="en-US" sz="12000" b="1" baseline="0" dirty="0" smtClean="0">
                <a:latin typeface="+mj-lt"/>
              </a:rPr>
              <a:t> You</a:t>
            </a:r>
            <a:endParaRPr lang="en-US" sz="12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cias"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57356" y="2418702"/>
            <a:ext cx="5402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atin typeface="+mj-lt"/>
              </a:rPr>
              <a:t>Gracias</a:t>
            </a:r>
            <a:endParaRPr lang="en-US" sz="12000" b="1" dirty="0">
              <a:latin typeface="+mj-lt"/>
            </a:endParaRPr>
          </a:p>
        </p:txBody>
      </p:sp>
      <p:sp useBgFill="1">
        <p:nvSpPr>
          <p:cNvPr id="5" name="4 Rectángulo"/>
          <p:cNvSpPr/>
          <p:nvPr/>
        </p:nvSpPr>
        <p:spPr>
          <a:xfrm>
            <a:off x="0" y="5657851"/>
            <a:ext cx="9144000" cy="1200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6 Imagen" descr="logos 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150" y="428604"/>
            <a:ext cx="5893808" cy="1214446"/>
          </a:xfrm>
          <a:prstGeom prst="rect">
            <a:avLst/>
          </a:prstGeom>
        </p:spPr>
      </p:pic>
      <p:sp>
        <p:nvSpPr>
          <p:cNvPr id="8" name="7 CuadroTexto"/>
          <p:cNvSpPr txBox="1"/>
          <p:nvPr userDrawn="1"/>
        </p:nvSpPr>
        <p:spPr>
          <a:xfrm>
            <a:off x="1857356" y="2418702"/>
            <a:ext cx="5402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atin typeface="+mj-lt"/>
              </a:rPr>
              <a:t>Gracias</a:t>
            </a:r>
            <a:endParaRPr lang="en-US" sz="12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 &amp; A"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57554" y="467284"/>
            <a:ext cx="246093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 smtClean="0">
                <a:solidFill>
                  <a:schemeClr val="bg2">
                    <a:lumMod val="85000"/>
                  </a:schemeClr>
                </a:solidFill>
                <a:latin typeface="+mj-lt"/>
              </a:rPr>
              <a:t>?</a:t>
            </a:r>
            <a:endParaRPr lang="en-US" sz="40000" b="1" dirty="0">
              <a:solidFill>
                <a:schemeClr val="bg2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14480" y="2000240"/>
            <a:ext cx="56925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latin typeface="+mj-lt"/>
              </a:rPr>
              <a:t>Q &amp; A</a:t>
            </a:r>
            <a:endParaRPr lang="en-US" sz="15000" b="1" dirty="0">
              <a:latin typeface="+mj-lt"/>
            </a:endParaRPr>
          </a:p>
        </p:txBody>
      </p:sp>
      <p:sp useBgFill="1">
        <p:nvSpPr>
          <p:cNvPr id="7" name="6 Rectángulo"/>
          <p:cNvSpPr/>
          <p:nvPr/>
        </p:nvSpPr>
        <p:spPr>
          <a:xfrm>
            <a:off x="0" y="5872163"/>
            <a:ext cx="9144000" cy="985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7 Imagen" descr="logos 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150" y="428604"/>
            <a:ext cx="5893808" cy="1214446"/>
          </a:xfrm>
          <a:prstGeom prst="rect">
            <a:avLst/>
          </a:prstGeom>
        </p:spPr>
      </p:pic>
      <p:sp>
        <p:nvSpPr>
          <p:cNvPr id="9" name="8 CuadroTexto"/>
          <p:cNvSpPr txBox="1"/>
          <p:nvPr userDrawn="1"/>
        </p:nvSpPr>
        <p:spPr>
          <a:xfrm>
            <a:off x="3357554" y="467284"/>
            <a:ext cx="246093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?</a:t>
            </a:r>
            <a:endParaRPr lang="en-US" sz="400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1714480" y="2000240"/>
            <a:ext cx="56925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latin typeface="+mj-lt"/>
              </a:rPr>
              <a:t>Q &amp; A</a:t>
            </a:r>
            <a:endParaRPr lang="en-US" sz="15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guntas"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57554" y="467284"/>
            <a:ext cx="246093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 smtClean="0">
                <a:solidFill>
                  <a:schemeClr val="bg2">
                    <a:lumMod val="85000"/>
                  </a:schemeClr>
                </a:solidFill>
                <a:latin typeface="+mj-lt"/>
              </a:rPr>
              <a:t>?</a:t>
            </a:r>
            <a:endParaRPr lang="en-US" sz="40000" b="1" dirty="0">
              <a:solidFill>
                <a:schemeClr val="bg2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5786" y="2418702"/>
            <a:ext cx="74883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latin typeface="+mj-lt"/>
              </a:rPr>
              <a:t>Preguntas</a:t>
            </a:r>
            <a:endParaRPr lang="en-US" sz="12000" b="1" dirty="0">
              <a:latin typeface="+mj-lt"/>
            </a:endParaRPr>
          </a:p>
        </p:txBody>
      </p:sp>
      <p:sp useBgFill="1">
        <p:nvSpPr>
          <p:cNvPr id="7" name="6 Rectángulo"/>
          <p:cNvSpPr/>
          <p:nvPr/>
        </p:nvSpPr>
        <p:spPr>
          <a:xfrm>
            <a:off x="0" y="5800725"/>
            <a:ext cx="9144000" cy="105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7 Imagen" descr="logos 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150" y="428604"/>
            <a:ext cx="5893808" cy="1214446"/>
          </a:xfrm>
          <a:prstGeom prst="rect">
            <a:avLst/>
          </a:prstGeom>
        </p:spPr>
      </p:pic>
      <p:sp>
        <p:nvSpPr>
          <p:cNvPr id="9" name="8 CuadroTexto"/>
          <p:cNvSpPr txBox="1"/>
          <p:nvPr userDrawn="1"/>
        </p:nvSpPr>
        <p:spPr>
          <a:xfrm>
            <a:off x="3357554" y="467284"/>
            <a:ext cx="246093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?</a:t>
            </a:r>
            <a:endParaRPr lang="en-US" sz="400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785786" y="2418702"/>
            <a:ext cx="74883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latin typeface="+mj-lt"/>
              </a:rPr>
              <a:t>Preguntas</a:t>
            </a:r>
            <a:endParaRPr lang="en-US" sz="12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Rectángulo"/>
          <p:cNvSpPr/>
          <p:nvPr/>
        </p:nvSpPr>
        <p:spPr>
          <a:xfrm>
            <a:off x="0" y="5715001"/>
            <a:ext cx="9144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033" y="5286388"/>
            <a:ext cx="8100000" cy="571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Author</a:t>
            </a:r>
            <a:endParaRPr lang="en-US" noProof="0" dirty="0"/>
          </a:p>
        </p:txBody>
      </p:sp>
      <p:sp>
        <p:nvSpPr>
          <p:cNvPr id="12" name="7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00033" y="5786458"/>
            <a:ext cx="8100000" cy="571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Organization</a:t>
            </a:r>
            <a:endParaRPr lang="en-US" noProof="0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52384" y="6500834"/>
            <a:ext cx="8848772" cy="288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Notes if necessary</a:t>
            </a:r>
            <a:endParaRPr lang="en-US" noProof="0" dirty="0"/>
          </a:p>
        </p:txBody>
      </p:sp>
      <p:sp>
        <p:nvSpPr>
          <p:cNvPr id="27" name="7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00033" y="1785926"/>
            <a:ext cx="8100000" cy="126000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28" name="7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00033" y="3143248"/>
            <a:ext cx="8100000" cy="900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  <a:tint val="66000"/>
                  <a:satMod val="160000"/>
                </a:schemeClr>
              </a:gs>
              <a:gs pos="50000">
                <a:schemeClr val="tx1">
                  <a:lumMod val="85000"/>
                  <a:lumOff val="15000"/>
                  <a:tint val="44500"/>
                  <a:satMod val="160000"/>
                </a:schemeClr>
              </a:gs>
              <a:gs pos="100000">
                <a:schemeClr val="tx1">
                  <a:lumMod val="85000"/>
                  <a:lumOff val="15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Rectángulo"/>
          <p:cNvSpPr/>
          <p:nvPr/>
        </p:nvSpPr>
        <p:spPr>
          <a:xfrm>
            <a:off x="0" y="5715001"/>
            <a:ext cx="9144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033" y="5286388"/>
            <a:ext cx="8100000" cy="571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Author</a:t>
            </a:r>
            <a:endParaRPr lang="en-US" noProof="0" dirty="0"/>
          </a:p>
        </p:txBody>
      </p:sp>
      <p:sp>
        <p:nvSpPr>
          <p:cNvPr id="12" name="7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00033" y="5786458"/>
            <a:ext cx="8100000" cy="571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Organization</a:t>
            </a:r>
            <a:endParaRPr lang="en-US" noProof="0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52384" y="6500834"/>
            <a:ext cx="8848772" cy="288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Notes if necessary</a:t>
            </a:r>
            <a:endParaRPr lang="en-US" noProof="0" dirty="0"/>
          </a:p>
        </p:txBody>
      </p:sp>
      <p:sp>
        <p:nvSpPr>
          <p:cNvPr id="27" name="7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00033" y="1883623"/>
            <a:ext cx="8100000" cy="1161574"/>
          </a:xfrm>
          <a:prstGeom prst="round2SameRect">
            <a:avLst/>
          </a:prstGeom>
          <a:noFill/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28" name="7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00033" y="3169507"/>
            <a:ext cx="8100000" cy="830997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anchor="ctr" anchorCtr="0">
            <a:spAutoFit/>
          </a:bodyPr>
          <a:lstStyle>
            <a:lvl1pPr marL="0" indent="0" algn="ctr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2" y="71414"/>
            <a:ext cx="8856000" cy="1585936"/>
          </a:xfrm>
        </p:spPr>
        <p:txBody>
          <a:bodyPr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B07C-A0D0-490E-BF20-B2D9F1BE56A2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685800" y="3671890"/>
            <a:ext cx="7772400" cy="1200329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685818" y="5029212"/>
            <a:ext cx="7758122" cy="90011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pic>
        <p:nvPicPr>
          <p:cNvPr id="9" name="8 Imagen" descr="logos 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150" y="428604"/>
            <a:ext cx="5893808" cy="1214446"/>
          </a:xfrm>
          <a:prstGeom prst="rect">
            <a:avLst/>
          </a:prstGeom>
        </p:spPr>
      </p:pic>
      <p:sp useBgFill="1">
        <p:nvSpPr>
          <p:cNvPr id="10" name="9 Rectángulo"/>
          <p:cNvSpPr/>
          <p:nvPr/>
        </p:nvSpPr>
        <p:spPr>
          <a:xfrm>
            <a:off x="7643834" y="6072207"/>
            <a:ext cx="1500166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315184" y="6421461"/>
            <a:ext cx="1757410" cy="365125"/>
          </a:xfrm>
        </p:spPr>
        <p:txBody>
          <a:bodyPr/>
          <a:lstStyle/>
          <a:p>
            <a:fld id="{76E7D81C-3CCC-4092-A575-E91B897B8AD5}" type="datetime4">
              <a:rPr lang="en-US" smtClean="0"/>
              <a:pPr/>
              <a:t>January 19, 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3" y="71414"/>
            <a:ext cx="8815419" cy="11858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43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43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23E3-D5FD-49D2-A6D3-5E28914EFBED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3" y="71414"/>
            <a:ext cx="8815419" cy="120017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068498"/>
            <a:ext cx="4040188" cy="4003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068498"/>
            <a:ext cx="4041775" cy="4003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9AE2-0C23-47FF-98C7-34B82B6525CC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2" y="71414"/>
            <a:ext cx="8856000" cy="857256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EB52-4F67-41B5-9D5A-C5EB91E88930}" type="datetime4">
              <a:rPr lang="en-US" smtClean="0"/>
              <a:pPr/>
              <a:t>January 19, 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0CE1-AB8A-4B02-A174-2F167B583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42842" y="71414"/>
            <a:ext cx="8856000" cy="15696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844" y="1071546"/>
            <a:ext cx="8858312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900728" y="6450037"/>
            <a:ext cx="175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82E42635-070C-4CD4-9F36-53373936D961}" type="datetime4">
              <a:rPr lang="en-US" smtClean="0"/>
              <a:pPr/>
              <a:t>January 19, 2011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57214" y="6450037"/>
            <a:ext cx="5343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289" y="6450037"/>
            <a:ext cx="485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E1C0CE1-AB8A-4B02-A174-2F167B583E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Redondear rectángulo de esquina del mismo lado"/>
          <p:cNvSpPr/>
          <p:nvPr/>
        </p:nvSpPr>
        <p:spPr>
          <a:xfrm>
            <a:off x="7786688" y="6196377"/>
            <a:ext cx="1211958" cy="663691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7 Imagen" descr="HDN logo.png"/>
          <p:cNvPicPr>
            <a:picLocks noChangeAspect="1"/>
          </p:cNvPicPr>
          <p:nvPr/>
        </p:nvPicPr>
        <p:blipFill>
          <a:blip r:embed="rId21" cstate="print"/>
          <a:srcRect b="19508"/>
          <a:stretch>
            <a:fillRect/>
          </a:stretch>
        </p:blipFill>
        <p:spPr>
          <a:xfrm>
            <a:off x="7842013" y="6184151"/>
            <a:ext cx="1122324" cy="6143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can we do to solve this problem?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2910" y="1888141"/>
            <a:ext cx="242889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We estimate:</a:t>
            </a:r>
          </a:p>
        </p:txBody>
      </p:sp>
      <p:sp>
        <p:nvSpPr>
          <p:cNvPr id="5" name="4 Lágrima"/>
          <p:cNvSpPr/>
          <p:nvPr/>
        </p:nvSpPr>
        <p:spPr>
          <a:xfrm>
            <a:off x="355472" y="2067285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5 Rectángulo"/>
          <p:cNvSpPr/>
          <p:nvPr/>
        </p:nvSpPr>
        <p:spPr>
          <a:xfrm>
            <a:off x="3000364" y="1857364"/>
            <a:ext cx="4860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i="1" dirty="0" smtClean="0"/>
              <a:t>y = β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+ β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x + β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P</a:t>
            </a:r>
            <a:r>
              <a:rPr lang="en-US" sz="3200" i="1" dirty="0" smtClean="0"/>
              <a:t> + </a:t>
            </a:r>
            <a:r>
              <a:rPr lang="en-US" sz="3200" b="1" i="1" dirty="0" smtClean="0"/>
              <a:t>ε</a:t>
            </a:r>
            <a:endParaRPr lang="en-US" sz="3200" b="1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642910" y="2936558"/>
            <a:ext cx="821537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So the problem is the </a:t>
            </a:r>
            <a:r>
              <a:rPr lang="en-US" sz="2800" dirty="0" smtClean="0"/>
              <a:t>correlation between  </a:t>
            </a:r>
            <a:r>
              <a:rPr lang="en-US" sz="2800" b="1" i="1" dirty="0" smtClean="0"/>
              <a:t>P</a:t>
            </a:r>
            <a:r>
              <a:rPr lang="en-US" sz="2800" dirty="0" smtClean="0"/>
              <a:t> and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ε</a:t>
            </a:r>
            <a:endParaRPr lang="en-US" sz="2800" b="1" dirty="0">
              <a:sym typeface="Wingdings" pitchFamily="2" charset="2"/>
            </a:endParaRPr>
          </a:p>
        </p:txBody>
      </p:sp>
      <p:sp>
        <p:nvSpPr>
          <p:cNvPr id="8" name="7 Lágrima"/>
          <p:cNvSpPr/>
          <p:nvPr/>
        </p:nvSpPr>
        <p:spPr>
          <a:xfrm>
            <a:off x="355472" y="3126993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8 Rectángulo"/>
          <p:cNvSpPr/>
          <p:nvPr/>
        </p:nvSpPr>
        <p:spPr>
          <a:xfrm>
            <a:off x="642910" y="3929066"/>
            <a:ext cx="785818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How about we replace </a:t>
            </a:r>
            <a:r>
              <a:rPr lang="en-US" sz="2800" b="1" i="1" dirty="0" smtClean="0">
                <a:sym typeface="Wingdings" pitchFamily="2" charset="2"/>
              </a:rPr>
              <a:t>P</a:t>
            </a:r>
            <a:r>
              <a:rPr lang="en-US" sz="2800" dirty="0" smtClean="0">
                <a:sym typeface="Wingdings" pitchFamily="2" charset="2"/>
              </a:rPr>
              <a:t> with “something else”, call it </a:t>
            </a:r>
            <a:r>
              <a:rPr lang="en-US" sz="2800" b="1" i="1" dirty="0" smtClean="0">
                <a:sym typeface="Wingdings" pitchFamily="2" charset="2"/>
              </a:rPr>
              <a:t>Z</a:t>
            </a:r>
            <a:r>
              <a:rPr lang="en-US" sz="2800" i="1" dirty="0" smtClean="0">
                <a:sym typeface="Wingdings" pitchFamily="2" charset="2"/>
              </a:rPr>
              <a:t>:</a:t>
            </a:r>
          </a:p>
        </p:txBody>
      </p:sp>
      <p:sp>
        <p:nvSpPr>
          <p:cNvPr id="10" name="9 Lágrima"/>
          <p:cNvSpPr/>
          <p:nvPr/>
        </p:nvSpPr>
        <p:spPr>
          <a:xfrm>
            <a:off x="355472" y="4099162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10 Rectángulo"/>
          <p:cNvSpPr/>
          <p:nvPr/>
        </p:nvSpPr>
        <p:spPr>
          <a:xfrm>
            <a:off x="714348" y="4911239"/>
            <a:ext cx="4572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457200">
              <a:buFont typeface="Courier New" pitchFamily="49" charset="0"/>
              <a:buChar char="o"/>
            </a:pPr>
            <a:r>
              <a:rPr lang="en-US" sz="2400" b="1" i="1" dirty="0" smtClean="0">
                <a:sym typeface="Wingdings" pitchFamily="2" charset="2"/>
              </a:rPr>
              <a:t>Z</a:t>
            </a:r>
            <a:r>
              <a:rPr lang="en-US" sz="2400" dirty="0" smtClean="0">
                <a:sym typeface="Wingdings" pitchFamily="2" charset="2"/>
              </a:rPr>
              <a:t> needs to be similar to </a:t>
            </a:r>
            <a:r>
              <a:rPr lang="en-US" sz="2400" b="1" i="1" dirty="0" smtClean="0">
                <a:sym typeface="Wingdings" pitchFamily="2" charset="2"/>
              </a:rPr>
              <a:t>P</a:t>
            </a:r>
          </a:p>
          <a:p>
            <a:pPr marL="465138" lvl="1" indent="-457200">
              <a:buFont typeface="Courier New" pitchFamily="49" charset="0"/>
              <a:buChar char="o"/>
            </a:pPr>
            <a:r>
              <a:rPr lang="en-US" sz="2400" dirty="0" smtClean="0">
                <a:sym typeface="Wingdings" pitchFamily="2" charset="2"/>
              </a:rPr>
              <a:t>But is not correlated with </a:t>
            </a:r>
            <a:r>
              <a:rPr lang="en-US" sz="2400" b="1" i="1" dirty="0" smtClean="0"/>
              <a:t>ε</a:t>
            </a:r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 uiExpand="1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Back to the job training program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714348" y="3786190"/>
            <a:ext cx="78581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I’m looking for a variable </a:t>
            </a:r>
            <a:r>
              <a:rPr lang="en-US" sz="2800" b="1" i="1" dirty="0" smtClean="0"/>
              <a:t>Z</a:t>
            </a:r>
            <a:r>
              <a:rPr lang="en-US" sz="2800" b="1" dirty="0" smtClean="0"/>
              <a:t> </a:t>
            </a:r>
            <a:r>
              <a:rPr lang="en-US" sz="2800" dirty="0" smtClean="0"/>
              <a:t>that is: </a:t>
            </a:r>
          </a:p>
        </p:txBody>
      </p:sp>
      <p:sp>
        <p:nvSpPr>
          <p:cNvPr id="5" name="4 Lágrima"/>
          <p:cNvSpPr/>
          <p:nvPr/>
        </p:nvSpPr>
        <p:spPr>
          <a:xfrm>
            <a:off x="428596" y="3998818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6 Rectángulo"/>
          <p:cNvSpPr/>
          <p:nvPr/>
        </p:nvSpPr>
        <p:spPr>
          <a:xfrm>
            <a:off x="785786" y="430941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457200">
              <a:buClr>
                <a:schemeClr val="accent1"/>
              </a:buClr>
              <a:buSzPct val="80000"/>
              <a:buAutoNum type="arabicParenBoth"/>
            </a:pPr>
            <a:r>
              <a:rPr lang="en-US" sz="2400" dirty="0" smtClean="0"/>
              <a:t>Closely related to participation </a:t>
            </a:r>
            <a:r>
              <a:rPr lang="en-US" sz="2400" i="1" dirty="0" smtClean="0"/>
              <a:t>P </a:t>
            </a:r>
          </a:p>
          <a:p>
            <a:pPr marL="465138" lvl="1" indent="-457200">
              <a:buClr>
                <a:schemeClr val="accent1"/>
              </a:buClr>
              <a:buSzPct val="80000"/>
              <a:buAutoNum type="arabicParenBoth"/>
            </a:pPr>
            <a:r>
              <a:rPr lang="en-US" sz="2400" dirty="0" smtClean="0"/>
              <a:t>but doesn’t directly affect people’s outcomes </a:t>
            </a:r>
            <a:r>
              <a:rPr lang="en-US" sz="2400" i="1" dirty="0" smtClean="0"/>
              <a:t>Y, other than through its effect on participation.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4348" y="1619896"/>
            <a:ext cx="292895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i="1" dirty="0" smtClean="0"/>
              <a:t>P</a:t>
            </a:r>
            <a:r>
              <a:rPr lang="en-US" sz="2800" dirty="0" smtClean="0"/>
              <a:t> = participation</a:t>
            </a:r>
          </a:p>
        </p:txBody>
      </p:sp>
      <p:sp>
        <p:nvSpPr>
          <p:cNvPr id="9" name="8 Lágrima"/>
          <p:cNvSpPr/>
          <p:nvPr/>
        </p:nvSpPr>
        <p:spPr>
          <a:xfrm>
            <a:off x="428596" y="1809370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9 Rectángulo"/>
          <p:cNvSpPr/>
          <p:nvPr/>
        </p:nvSpPr>
        <p:spPr>
          <a:xfrm>
            <a:off x="714348" y="2285992"/>
            <a:ext cx="7858180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i="1" baseline="-25000" dirty="0" smtClean="0"/>
              <a:t> </a:t>
            </a:r>
            <a:r>
              <a:rPr lang="el-GR" sz="2800" b="1" i="1" dirty="0" smtClean="0"/>
              <a:t>ε </a:t>
            </a:r>
            <a:r>
              <a:rPr lang="en-US" sz="2800" i="1" dirty="0" smtClean="0"/>
              <a:t>= </a:t>
            </a:r>
            <a:r>
              <a:rPr lang="en-US" sz="2800" dirty="0" smtClean="0"/>
              <a:t>that part of outcomes that is not explained by program participation or by observed characteristics</a:t>
            </a:r>
          </a:p>
        </p:txBody>
      </p:sp>
      <p:sp>
        <p:nvSpPr>
          <p:cNvPr id="11" name="10 Lágrima"/>
          <p:cNvSpPr/>
          <p:nvPr/>
        </p:nvSpPr>
        <p:spPr>
          <a:xfrm>
            <a:off x="428596" y="2546904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11 Rectángulo"/>
          <p:cNvSpPr/>
          <p:nvPr/>
        </p:nvSpPr>
        <p:spPr>
          <a:xfrm>
            <a:off x="714348" y="5666732"/>
            <a:ext cx="678661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So this variable must be coming from </a:t>
            </a:r>
            <a:r>
              <a:rPr lang="en-US" sz="2800" dirty="0" smtClean="0">
                <a:solidFill>
                  <a:schemeClr val="accent1"/>
                </a:solidFill>
              </a:rPr>
              <a:t>outside.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12 Lágrima"/>
          <p:cNvSpPr/>
          <p:nvPr/>
        </p:nvSpPr>
        <p:spPr>
          <a:xfrm>
            <a:off x="428596" y="5879360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uiExpand="1" build="p" bldLvl="3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2" y="71414"/>
            <a:ext cx="9001158" cy="857256"/>
          </a:xfrm>
        </p:spPr>
        <p:txBody>
          <a:bodyPr>
            <a:noAutofit/>
          </a:bodyPr>
          <a:lstStyle/>
          <a:p>
            <a:r>
              <a:rPr lang="en-US" dirty="0" smtClean="0"/>
              <a:t>Generating an outside variable for the job training program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714348" y="1714488"/>
            <a:ext cx="800105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Say that a social worker visits unemployed persons to encourage them to participate.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14348" y="2598003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457200">
              <a:buFont typeface="Courier New" pitchFamily="49" charset="0"/>
              <a:buChar char="o"/>
            </a:pPr>
            <a:r>
              <a:rPr lang="en-US" sz="2400" dirty="0" smtClean="0"/>
              <a:t>She only visits 50% of persons on her roster, and</a:t>
            </a:r>
          </a:p>
          <a:p>
            <a:pPr marL="465138" lvl="1" indent="-457200">
              <a:buFont typeface="Courier New" pitchFamily="49" charset="0"/>
              <a:buChar char="o"/>
            </a:pPr>
            <a:r>
              <a:rPr lang="en-US" sz="2400" dirty="0" smtClean="0"/>
              <a:t>She randomly chooses whom she will visit</a:t>
            </a:r>
          </a:p>
        </p:txBody>
      </p:sp>
      <p:sp>
        <p:nvSpPr>
          <p:cNvPr id="6" name="5 Lágrima"/>
          <p:cNvSpPr/>
          <p:nvPr/>
        </p:nvSpPr>
        <p:spPr>
          <a:xfrm>
            <a:off x="426910" y="1934881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6 Rectángulo"/>
          <p:cNvSpPr/>
          <p:nvPr/>
        </p:nvSpPr>
        <p:spPr>
          <a:xfrm>
            <a:off x="714348" y="3356992"/>
            <a:ext cx="842965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If she is effective, many people she visits will enroll.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4348" y="3835033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/>
            <a:r>
              <a:rPr lang="en-US" sz="2400" dirty="0" smtClean="0"/>
              <a:t>There will be a correlation between receiving a visit and enrolling</a:t>
            </a:r>
          </a:p>
        </p:txBody>
      </p:sp>
      <p:sp>
        <p:nvSpPr>
          <p:cNvPr id="9" name="8 Lágrima"/>
          <p:cNvSpPr/>
          <p:nvPr/>
        </p:nvSpPr>
        <p:spPr>
          <a:xfrm>
            <a:off x="428596" y="3529101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9 Rectángulo"/>
          <p:cNvSpPr/>
          <p:nvPr/>
        </p:nvSpPr>
        <p:spPr>
          <a:xfrm>
            <a:off x="714348" y="4614880"/>
            <a:ext cx="8001056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But visit does not have direct effect on outcomes </a:t>
            </a:r>
            <a:r>
              <a:rPr lang="en-US" sz="2400" dirty="0" smtClean="0">
                <a:solidFill>
                  <a:schemeClr val="accent1"/>
                </a:solidFill>
              </a:rPr>
              <a:t>(e.g. income) </a:t>
            </a:r>
            <a:r>
              <a:rPr lang="en-US" sz="2800" dirty="0" smtClean="0"/>
              <a:t>apart from its effect through enrollment in the training program.</a:t>
            </a:r>
          </a:p>
        </p:txBody>
      </p:sp>
      <p:sp>
        <p:nvSpPr>
          <p:cNvPr id="11" name="10 Lágrima"/>
          <p:cNvSpPr/>
          <p:nvPr/>
        </p:nvSpPr>
        <p:spPr>
          <a:xfrm>
            <a:off x="428596" y="4785429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9 Rectángulo"/>
          <p:cNvSpPr/>
          <p:nvPr/>
        </p:nvSpPr>
        <p:spPr>
          <a:xfrm>
            <a:off x="719268" y="5859269"/>
            <a:ext cx="800105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Randomized “encouragement” or “promotion” visits are an Instrumental Variable.</a:t>
            </a:r>
          </a:p>
        </p:txBody>
      </p:sp>
      <p:sp>
        <p:nvSpPr>
          <p:cNvPr id="13" name="10 Lágrima"/>
          <p:cNvSpPr/>
          <p:nvPr/>
        </p:nvSpPr>
        <p:spPr>
          <a:xfrm>
            <a:off x="433516" y="6029181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bldLvl="3"/>
      <p:bldP spid="6" grpId="0" animBg="1"/>
      <p:bldP spid="7" grpId="0"/>
      <p:bldP spid="8" grpId="0" build="p" bldLvl="3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Characteristics of an</a:t>
            </a:r>
            <a:br>
              <a:rPr lang="en-US" dirty="0" smtClean="0"/>
            </a:br>
            <a:r>
              <a:rPr lang="en-US" dirty="0" smtClean="0"/>
              <a:t>instrumental variable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4348" y="1571612"/>
            <a:ext cx="7429552" cy="613124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a new variable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57224" y="2440840"/>
            <a:ext cx="91203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i="1" dirty="0" smtClean="0"/>
              <a:t>Z</a:t>
            </a:r>
            <a:r>
              <a:rPr lang="en-US" sz="2800" dirty="0" smtClean="0"/>
              <a:t> =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840692" y="2041860"/>
            <a:ext cx="680327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/>
            <a:r>
              <a:rPr lang="en-US" sz="2000" dirty="0" smtClean="0"/>
              <a:t>1	If person was randomly chosen to receive the encouragement visit from the social worker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840692" y="2756240"/>
            <a:ext cx="701758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/>
            <a:r>
              <a:rPr lang="en-US" sz="2000" dirty="0" smtClean="0"/>
              <a:t>0	If person was randomly chosen not to receive the encouragement visit from the social worker</a:t>
            </a:r>
          </a:p>
        </p:txBody>
      </p:sp>
      <p:sp>
        <p:nvSpPr>
          <p:cNvPr id="10" name="9 Abrir llave"/>
          <p:cNvSpPr/>
          <p:nvPr/>
        </p:nvSpPr>
        <p:spPr>
          <a:xfrm>
            <a:off x="1554940" y="2064060"/>
            <a:ext cx="252000" cy="1332000"/>
          </a:xfrm>
          <a:prstGeom prst="leftBrace">
            <a:avLst>
              <a:gd name="adj1" fmla="val 39384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Lágrima"/>
          <p:cNvSpPr/>
          <p:nvPr/>
        </p:nvSpPr>
        <p:spPr>
          <a:xfrm>
            <a:off x="426910" y="1754422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16034" y="3613496"/>
            <a:ext cx="7429552" cy="6131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i="1" dirty="0" smtClean="0"/>
              <a:t>Corr ( Z , P ) &gt; 0</a:t>
            </a:r>
          </a:p>
        </p:txBody>
      </p:sp>
      <p:sp>
        <p:nvSpPr>
          <p:cNvPr id="14" name="13 Lágrima"/>
          <p:cNvSpPr/>
          <p:nvPr/>
        </p:nvSpPr>
        <p:spPr>
          <a:xfrm>
            <a:off x="428596" y="3796306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14 Rectángulo"/>
          <p:cNvSpPr/>
          <p:nvPr/>
        </p:nvSpPr>
        <p:spPr>
          <a:xfrm>
            <a:off x="785786" y="4042124"/>
            <a:ext cx="701758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7938" lvl="1"/>
            <a:r>
              <a:rPr lang="en-US" sz="2000" dirty="0" smtClean="0"/>
              <a:t>People who receive the encouragement visit are more likely to participate than those who don’t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16034" y="4827942"/>
            <a:ext cx="7429552" cy="6131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i="1" dirty="0" smtClean="0"/>
              <a:t>Corr ( Z , </a:t>
            </a:r>
            <a:r>
              <a:rPr lang="el-GR" sz="2800" i="1" dirty="0" smtClean="0"/>
              <a:t>ε</a:t>
            </a:r>
            <a:r>
              <a:rPr lang="en-US" sz="2800" i="1" dirty="0" smtClean="0"/>
              <a:t> ) = 0</a:t>
            </a:r>
          </a:p>
        </p:txBody>
      </p:sp>
      <p:sp>
        <p:nvSpPr>
          <p:cNvPr id="17" name="16 Lágrima"/>
          <p:cNvSpPr/>
          <p:nvPr/>
        </p:nvSpPr>
        <p:spPr>
          <a:xfrm>
            <a:off x="428596" y="5010752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17 Rectángulo"/>
          <p:cNvSpPr/>
          <p:nvPr/>
        </p:nvSpPr>
        <p:spPr>
          <a:xfrm>
            <a:off x="785786" y="5263064"/>
            <a:ext cx="807249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7938" lvl="1"/>
            <a:r>
              <a:rPr lang="en-US" sz="2000" dirty="0" smtClean="0"/>
              <a:t>No correlation between receiving a visit and benefit to the program apart from the effect of the visit on participation.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16034" y="6143644"/>
            <a:ext cx="7429552" cy="6131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i="1" dirty="0" smtClean="0"/>
              <a:t>Z</a:t>
            </a:r>
            <a:r>
              <a:rPr lang="en-US" sz="2800" dirty="0" smtClean="0"/>
              <a:t> is called an </a:t>
            </a:r>
            <a:r>
              <a:rPr lang="en-US" sz="2800" dirty="0" smtClean="0">
                <a:solidFill>
                  <a:schemeClr val="accent1"/>
                </a:solidFill>
              </a:rPr>
              <a:t>instrumental variable</a:t>
            </a:r>
          </a:p>
        </p:txBody>
      </p:sp>
      <p:sp>
        <p:nvSpPr>
          <p:cNvPr id="20" name="19 Lágrima"/>
          <p:cNvSpPr/>
          <p:nvPr/>
        </p:nvSpPr>
        <p:spPr>
          <a:xfrm>
            <a:off x="428596" y="6326454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700" dirty="0"/>
              <a:t>Two-stage least squares </a:t>
            </a:r>
            <a:r>
              <a:rPr lang="en-US" sz="4700" i="1" dirty="0"/>
              <a:t>(2SLS)</a:t>
            </a: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20" y="928670"/>
            <a:ext cx="8215370" cy="613124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 the original model with endogenous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14348" y="4533634"/>
            <a:ext cx="8072494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Calculate the predicted value of </a:t>
            </a:r>
            <a:r>
              <a:rPr lang="en-US" sz="2400" i="1" dirty="0" smtClean="0"/>
              <a:t>P</a:t>
            </a:r>
            <a:r>
              <a:rPr lang="en-US" sz="2400" dirty="0" smtClean="0"/>
              <a:t> for each observation: </a:t>
            </a:r>
            <a:r>
              <a:rPr lang="en-US" sz="2400" i="1" dirty="0" smtClean="0"/>
              <a:t>P</a:t>
            </a:r>
          </a:p>
        </p:txBody>
      </p:sp>
      <p:sp>
        <p:nvSpPr>
          <p:cNvPr id="17" name="16 Lágrima"/>
          <p:cNvSpPr/>
          <p:nvPr/>
        </p:nvSpPr>
        <p:spPr>
          <a:xfrm>
            <a:off x="426910" y="4654890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19 Rectángulo"/>
          <p:cNvSpPr/>
          <p:nvPr/>
        </p:nvSpPr>
        <p:spPr>
          <a:xfrm>
            <a:off x="2143108" y="1558341"/>
            <a:ext cx="4860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i="1" dirty="0" smtClean="0"/>
              <a:t>y = β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+ β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x + β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P + ε</a:t>
            </a:r>
            <a:endParaRPr lang="en-US" sz="3200" dirty="0" smtClean="0"/>
          </a:p>
        </p:txBody>
      </p:sp>
      <p:sp>
        <p:nvSpPr>
          <p:cNvPr id="21" name="20 Rectángulo"/>
          <p:cNvSpPr/>
          <p:nvPr/>
        </p:nvSpPr>
        <p:spPr>
          <a:xfrm>
            <a:off x="285720" y="2905949"/>
            <a:ext cx="8429684" cy="7571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 indent="0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Regress the endogenous variable </a:t>
            </a:r>
            <a:r>
              <a:rPr lang="en-US" sz="2400" i="1" dirty="0" smtClean="0">
                <a:solidFill>
                  <a:schemeClr val="tx2"/>
                </a:solidFill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 on the instrumental variable(s) </a:t>
            </a:r>
            <a:r>
              <a:rPr lang="en-US" sz="2400" i="1" dirty="0" smtClean="0">
                <a:solidFill>
                  <a:schemeClr val="tx2"/>
                </a:solidFill>
                <a:cs typeface="Times New Roman" pitchFamily="18" charset="0"/>
              </a:rPr>
              <a:t>Z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and other exogenous variables</a:t>
            </a:r>
            <a:endParaRPr lang="en-US" sz="2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285720" y="2889740"/>
            <a:ext cx="8532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285720" y="2304289"/>
            <a:ext cx="2714644" cy="7560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/>
              <a:t>Step 1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140892" y="3701481"/>
            <a:ext cx="4860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i="1" dirty="0" smtClean="0"/>
              <a:t>P = </a:t>
            </a:r>
            <a:r>
              <a:rPr lang="el-GR" sz="3200" i="1" dirty="0" smtClean="0"/>
              <a:t>δ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+ </a:t>
            </a:r>
            <a:r>
              <a:rPr lang="el-GR" sz="3200" i="1" dirty="0" smtClean="0"/>
              <a:t>δ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x + </a:t>
            </a:r>
            <a:r>
              <a:rPr lang="el-GR" sz="3200" i="1" dirty="0" smtClean="0"/>
              <a:t>δ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Z + </a:t>
            </a:r>
            <a:r>
              <a:rPr lang="el-GR" sz="3200" i="1" dirty="0" smtClean="0"/>
              <a:t>τ</a:t>
            </a:r>
            <a:endParaRPr lang="en-US" sz="3200" dirty="0" smtClean="0"/>
          </a:p>
        </p:txBody>
      </p:sp>
      <p:sp>
        <p:nvSpPr>
          <p:cNvPr id="25" name="24 Rectángulo"/>
          <p:cNvSpPr/>
          <p:nvPr/>
        </p:nvSpPr>
        <p:spPr>
          <a:xfrm>
            <a:off x="716034" y="5152773"/>
            <a:ext cx="8072494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Since </a:t>
            </a:r>
            <a:r>
              <a:rPr lang="en-US" sz="2400" i="1" dirty="0" smtClean="0"/>
              <a:t>Z</a:t>
            </a:r>
            <a:r>
              <a:rPr lang="en-US" sz="2400" dirty="0" smtClean="0"/>
              <a:t> and </a:t>
            </a:r>
            <a:r>
              <a:rPr lang="en-US" sz="2400" i="1" dirty="0" smtClean="0"/>
              <a:t>x</a:t>
            </a:r>
            <a:r>
              <a:rPr lang="en-US" sz="2400" dirty="0" smtClean="0"/>
              <a:t> are not correlated with </a:t>
            </a:r>
            <a:r>
              <a:rPr lang="el-GR" sz="2400" i="1" dirty="0" smtClean="0"/>
              <a:t>ε</a:t>
            </a:r>
            <a:r>
              <a:rPr lang="en-US" sz="2400" dirty="0" smtClean="0"/>
              <a:t>, neither will be </a:t>
            </a:r>
            <a:r>
              <a:rPr lang="en-US" sz="2400" i="1" dirty="0" smtClean="0"/>
              <a:t>P</a:t>
            </a:r>
            <a:r>
              <a:rPr lang="en-US" sz="2400" dirty="0" smtClean="0"/>
              <a:t>.</a:t>
            </a:r>
          </a:p>
        </p:txBody>
      </p:sp>
      <p:sp>
        <p:nvSpPr>
          <p:cNvPr id="26" name="25 Lágrima"/>
          <p:cNvSpPr/>
          <p:nvPr/>
        </p:nvSpPr>
        <p:spPr>
          <a:xfrm>
            <a:off x="428596" y="5274029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7" name="26 Rectángulo"/>
          <p:cNvSpPr/>
          <p:nvPr/>
        </p:nvSpPr>
        <p:spPr>
          <a:xfrm>
            <a:off x="716034" y="5743704"/>
            <a:ext cx="7785056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You will need one instrumental variable for each potentially endogenous regressor.</a:t>
            </a:r>
          </a:p>
        </p:txBody>
      </p:sp>
      <p:sp>
        <p:nvSpPr>
          <p:cNvPr id="28" name="27 Lágrima"/>
          <p:cNvSpPr/>
          <p:nvPr/>
        </p:nvSpPr>
        <p:spPr>
          <a:xfrm>
            <a:off x="428596" y="5884894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 animBg="1"/>
      <p:bldP spid="20" grpId="0" animBg="1"/>
      <p:bldP spid="21" grpId="0" build="p" bldLvl="3"/>
      <p:bldP spid="23" grpId="0"/>
      <p:bldP spid="24" grpId="0" animBg="1"/>
      <p:bldP spid="25" grpId="0"/>
      <p:bldP spid="26" grpId="0" animBg="1"/>
      <p:bldP spid="27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700" dirty="0"/>
              <a:t>Two-stage least squares </a:t>
            </a:r>
            <a:r>
              <a:rPr lang="en-US" sz="4700" i="1" dirty="0"/>
              <a:t>(2SLS)</a:t>
            </a: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714348" y="3100498"/>
            <a:ext cx="8072494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Note: </a:t>
            </a:r>
            <a:r>
              <a:rPr lang="en-US" sz="2400" dirty="0" smtClean="0"/>
              <a:t>The standard errors of the second stage </a:t>
            </a:r>
            <a:r>
              <a:rPr lang="en-US" sz="2400" i="1" dirty="0" smtClean="0"/>
              <a:t>OLS</a:t>
            </a:r>
            <a:r>
              <a:rPr lang="en-US" sz="2400" dirty="0" smtClean="0"/>
              <a:t> need to be corrected because </a:t>
            </a:r>
            <a:r>
              <a:rPr lang="en-US" sz="2400" i="1" dirty="0" smtClean="0"/>
              <a:t>P</a:t>
            </a:r>
            <a:r>
              <a:rPr lang="en-US" sz="2400" dirty="0" smtClean="0"/>
              <a:t> is not a fixed regressor.</a:t>
            </a:r>
            <a:endParaRPr lang="en-US" sz="2400" i="1" dirty="0" smtClean="0"/>
          </a:p>
        </p:txBody>
      </p:sp>
      <p:sp>
        <p:nvSpPr>
          <p:cNvPr id="6" name="5 Lágrima"/>
          <p:cNvSpPr/>
          <p:nvPr/>
        </p:nvSpPr>
        <p:spPr>
          <a:xfrm>
            <a:off x="428596" y="3249453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6 Rectángulo"/>
          <p:cNvSpPr/>
          <p:nvPr/>
        </p:nvSpPr>
        <p:spPr>
          <a:xfrm>
            <a:off x="357158" y="1530330"/>
            <a:ext cx="8429684" cy="7571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 indent="0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Regress </a:t>
            </a:r>
            <a:r>
              <a:rPr lang="en-US" sz="2400" i="1" dirty="0" smtClean="0">
                <a:solidFill>
                  <a:schemeClr val="tx2"/>
                </a:solidFill>
                <a:cs typeface="Times New Roman" pitchFamily="18" charset="0"/>
              </a:rPr>
              <a:t>y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 on the predicted variable </a:t>
            </a:r>
            <a:r>
              <a:rPr lang="en-US" sz="2400" i="1" dirty="0" smtClean="0">
                <a:solidFill>
                  <a:schemeClr val="tx2"/>
                </a:solidFill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 and the other exogenous variables</a:t>
            </a:r>
            <a:endParaRPr lang="en-US" sz="2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85720" y="1514121"/>
            <a:ext cx="8532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7158" y="928670"/>
            <a:ext cx="2714644" cy="7560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/>
              <a:t>Step 2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16034" y="3957754"/>
            <a:ext cx="8072494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In Practice: </a:t>
            </a:r>
            <a:r>
              <a:rPr lang="en-US" sz="2400" dirty="0" smtClean="0"/>
              <a:t>Use </a:t>
            </a:r>
            <a:r>
              <a:rPr lang="en-US" sz="2400" i="1" dirty="0" smtClean="0"/>
              <a:t>STATA</a:t>
            </a:r>
            <a:r>
              <a:rPr lang="en-US" sz="2400" dirty="0" smtClean="0"/>
              <a:t> ivreg command, which does the two steps at once and reports correct standard errors.</a:t>
            </a:r>
          </a:p>
        </p:txBody>
      </p:sp>
      <p:sp>
        <p:nvSpPr>
          <p:cNvPr id="12" name="11 Lágrima"/>
          <p:cNvSpPr/>
          <p:nvPr/>
        </p:nvSpPr>
        <p:spPr>
          <a:xfrm>
            <a:off x="428596" y="4089871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12 Rectángulo"/>
          <p:cNvSpPr/>
          <p:nvPr/>
        </p:nvSpPr>
        <p:spPr>
          <a:xfrm>
            <a:off x="716034" y="4815010"/>
            <a:ext cx="8213684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Intuition: </a:t>
            </a:r>
            <a:r>
              <a:rPr lang="en-US" sz="2400" dirty="0" smtClean="0"/>
              <a:t>By using </a:t>
            </a:r>
            <a:r>
              <a:rPr lang="en-US" sz="2400" i="1" dirty="0" smtClean="0"/>
              <a:t>Z</a:t>
            </a:r>
            <a:r>
              <a:rPr lang="en-US" sz="2400" dirty="0" smtClean="0"/>
              <a:t> for </a:t>
            </a:r>
            <a:r>
              <a:rPr lang="en-US" sz="2400" i="1" dirty="0" smtClean="0"/>
              <a:t>P</a:t>
            </a:r>
            <a:r>
              <a:rPr lang="en-US" sz="2400" dirty="0" smtClean="0"/>
              <a:t>, we cleaned </a:t>
            </a:r>
            <a:r>
              <a:rPr lang="en-US" sz="2400" i="1" dirty="0" smtClean="0"/>
              <a:t>P</a:t>
            </a:r>
            <a:r>
              <a:rPr lang="en-US" sz="2400" dirty="0" smtClean="0"/>
              <a:t> of its correlation with </a:t>
            </a:r>
            <a:r>
              <a:rPr lang="el-GR" sz="2400" i="1" dirty="0" smtClean="0"/>
              <a:t>η</a:t>
            </a:r>
            <a:endParaRPr lang="en-US" sz="2400" i="1" dirty="0" smtClean="0"/>
          </a:p>
        </p:txBody>
      </p:sp>
      <p:sp>
        <p:nvSpPr>
          <p:cNvPr id="14" name="13 Lágrima"/>
          <p:cNvSpPr/>
          <p:nvPr/>
        </p:nvSpPr>
        <p:spPr>
          <a:xfrm>
            <a:off x="428596" y="4930289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14 Rectángulo"/>
          <p:cNvSpPr/>
          <p:nvPr/>
        </p:nvSpPr>
        <p:spPr>
          <a:xfrm>
            <a:off x="2143108" y="2344159"/>
            <a:ext cx="4860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i="1" dirty="0" smtClean="0"/>
              <a:t>y = β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+ β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x + β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P + ε</a:t>
            </a:r>
            <a:endParaRPr lang="en-US" sz="3200" dirty="0" smtClean="0"/>
          </a:p>
        </p:txBody>
      </p:sp>
      <p:sp>
        <p:nvSpPr>
          <p:cNvPr id="16" name="15 Rectángulo"/>
          <p:cNvSpPr/>
          <p:nvPr/>
        </p:nvSpPr>
        <p:spPr>
          <a:xfrm>
            <a:off x="716034" y="5672266"/>
            <a:ext cx="8213684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It can be shown that (under certain conditions) </a:t>
            </a:r>
            <a:r>
              <a:rPr lang="en-US" sz="2400" i="1" dirty="0" smtClean="0"/>
              <a:t>β</a:t>
            </a:r>
            <a:r>
              <a:rPr lang="en-US" sz="2400" i="1" baseline="-25000" dirty="0" smtClean="0"/>
              <a:t>2,IV</a:t>
            </a:r>
            <a:r>
              <a:rPr lang="en-US" sz="2400" dirty="0" smtClean="0">
                <a:solidFill>
                  <a:schemeClr val="tx2"/>
                </a:solidFill>
              </a:rPr>
              <a:t> yields a consistent estimator of </a:t>
            </a:r>
            <a:r>
              <a:rPr lang="el-GR" sz="2400" dirty="0" smtClean="0">
                <a:solidFill>
                  <a:schemeClr val="tx2"/>
                </a:solidFill>
              </a:rPr>
              <a:t>γ</a:t>
            </a:r>
            <a:r>
              <a:rPr lang="en-US" sz="2400" baseline="-25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 (large sample theory)</a:t>
            </a:r>
            <a:endParaRPr lang="en-US" sz="2400" i="1" dirty="0" smtClean="0">
              <a:solidFill>
                <a:schemeClr val="tx2"/>
              </a:solidFill>
            </a:endParaRPr>
          </a:p>
        </p:txBody>
      </p:sp>
      <p:sp>
        <p:nvSpPr>
          <p:cNvPr id="17" name="16 Lágrima"/>
          <p:cNvSpPr/>
          <p:nvPr/>
        </p:nvSpPr>
        <p:spPr>
          <a:xfrm>
            <a:off x="428596" y="5813456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 bldLvl="3"/>
      <p:bldP spid="9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find instrumental variables?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4348" y="1722524"/>
            <a:ext cx="56578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 smtClean="0"/>
              <a:t>Searching for an IV </a:t>
            </a:r>
            <a:r>
              <a:rPr lang="en-US" sz="3200" i="1" dirty="0" smtClean="0"/>
              <a:t>ex post 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6" name="5 Lágrima"/>
          <p:cNvSpPr/>
          <p:nvPr/>
        </p:nvSpPr>
        <p:spPr>
          <a:xfrm>
            <a:off x="426910" y="1916131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6 Rectángulo"/>
          <p:cNvSpPr/>
          <p:nvPr/>
        </p:nvSpPr>
        <p:spPr>
          <a:xfrm>
            <a:off x="6192688" y="1772816"/>
            <a:ext cx="3347864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accent1"/>
                </a:solidFill>
              </a:rPr>
              <a:t>Hard and risky!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6034" y="2204864"/>
            <a:ext cx="735642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 smtClean="0"/>
              <a:t>Generating an IV with information campaign designed </a:t>
            </a:r>
            <a:r>
              <a:rPr lang="en-US" sz="3200" i="1" dirty="0" smtClean="0"/>
              <a:t>ex ante</a:t>
            </a:r>
            <a:endParaRPr lang="en-US" sz="3200" i="1" dirty="0"/>
          </a:p>
        </p:txBody>
      </p:sp>
      <p:sp>
        <p:nvSpPr>
          <p:cNvPr id="9" name="8 Rectángulo"/>
          <p:cNvSpPr/>
          <p:nvPr/>
        </p:nvSpPr>
        <p:spPr>
          <a:xfrm>
            <a:off x="716034" y="3177977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457200">
              <a:buFont typeface="Courier New" pitchFamily="49" charset="0"/>
              <a:buChar char="o"/>
            </a:pPr>
            <a:r>
              <a:rPr lang="en-US" sz="2800" dirty="0" smtClean="0"/>
              <a:t>If everyone is eligible to participate in treatment</a:t>
            </a:r>
          </a:p>
          <a:p>
            <a:pPr marL="465138" lvl="1" indent="-457200">
              <a:buFont typeface="Courier New" pitchFamily="49" charset="0"/>
              <a:buChar char="o"/>
            </a:pPr>
            <a:r>
              <a:rPr lang="en-US" sz="2800" dirty="0" smtClean="0"/>
              <a:t>But some have more information than others </a:t>
            </a:r>
          </a:p>
          <a:p>
            <a:pPr marL="465138" lvl="1" indent="-457200"/>
            <a:r>
              <a:rPr lang="en-US" sz="2800" dirty="0" smtClean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(Who has more information will be more likely to participate)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465138" lvl="1" indent="-457200">
              <a:buFont typeface="Courier New" pitchFamily="49" charset="0"/>
              <a:buChar char="o"/>
            </a:pPr>
            <a:r>
              <a:rPr lang="en-US" sz="2800" dirty="0" smtClean="0"/>
              <a:t>Provision of “additional information” on a random basis </a:t>
            </a:r>
            <a:endParaRPr lang="en-US" sz="2800" dirty="0"/>
          </a:p>
        </p:txBody>
      </p:sp>
      <p:sp>
        <p:nvSpPr>
          <p:cNvPr id="10" name="9 Lágrima"/>
          <p:cNvSpPr/>
          <p:nvPr/>
        </p:nvSpPr>
        <p:spPr>
          <a:xfrm>
            <a:off x="428596" y="2420912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 uiExpand="1" build="p" bldLvl="3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74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71406" y="71438"/>
            <a:ext cx="8856663" cy="642937"/>
          </a:xfrm>
          <a:noFill/>
          <a:ln/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Example 1: </a:t>
            </a:r>
            <a:r>
              <a:rPr lang="en-US" sz="3400" dirty="0"/>
              <a:t>voluntary job training program</a:t>
            </a:r>
          </a:p>
        </p:txBody>
      </p:sp>
      <p:sp>
        <p:nvSpPr>
          <p:cNvPr id="17" name="16 Redondear rectángulo de esquina diagonal"/>
          <p:cNvSpPr/>
          <p:nvPr/>
        </p:nvSpPr>
        <p:spPr>
          <a:xfrm>
            <a:off x="2933852" y="942466"/>
            <a:ext cx="3312000" cy="72000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90500">
            <a:bevelT w="12700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Population eligible for job training program</a:t>
            </a:r>
            <a:endParaRPr lang="en-US" sz="2000" b="1" dirty="0"/>
          </a:p>
        </p:txBody>
      </p:sp>
      <p:sp>
        <p:nvSpPr>
          <p:cNvPr id="18" name="17 Rectángulo"/>
          <p:cNvSpPr/>
          <p:nvPr/>
        </p:nvSpPr>
        <p:spPr>
          <a:xfrm>
            <a:off x="3773256" y="2924438"/>
            <a:ext cx="1656000" cy="684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Randomized assignment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19 Redondear rectángulo de esquina del mismo lado"/>
          <p:cNvSpPr/>
          <p:nvPr/>
        </p:nvSpPr>
        <p:spPr>
          <a:xfrm>
            <a:off x="500034" y="3710256"/>
            <a:ext cx="2880000" cy="7200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Standard Information Package only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20 Redondear rectángulo de esquina del mismo lado"/>
          <p:cNvSpPr/>
          <p:nvPr/>
        </p:nvSpPr>
        <p:spPr>
          <a:xfrm>
            <a:off x="5303834" y="3710256"/>
            <a:ext cx="3420000" cy="7200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Standard Information Package + Additional visit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2" name="21 Redondear rectángulo de esquina diagonal"/>
          <p:cNvSpPr/>
          <p:nvPr/>
        </p:nvSpPr>
        <p:spPr>
          <a:xfrm>
            <a:off x="3487934" y="2352934"/>
            <a:ext cx="2232000" cy="5400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Random Sample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3" name="22 Flecha abajo"/>
          <p:cNvSpPr/>
          <p:nvPr/>
        </p:nvSpPr>
        <p:spPr>
          <a:xfrm>
            <a:off x="4319852" y="1784240"/>
            <a:ext cx="540000" cy="4680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Flecha abajo"/>
          <p:cNvSpPr/>
          <p:nvPr/>
        </p:nvSpPr>
        <p:spPr>
          <a:xfrm rot="2400000">
            <a:off x="3007510" y="3035942"/>
            <a:ext cx="540000" cy="6480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Flecha abajo"/>
          <p:cNvSpPr/>
          <p:nvPr/>
        </p:nvSpPr>
        <p:spPr>
          <a:xfrm rot="-2400000">
            <a:off x="5672854" y="3035942"/>
            <a:ext cx="540000" cy="6480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Rectángulo"/>
          <p:cNvSpPr/>
          <p:nvPr/>
        </p:nvSpPr>
        <p:spPr>
          <a:xfrm>
            <a:off x="500034" y="4501694"/>
            <a:ext cx="28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Monthly income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1 year later = 700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303834" y="4501694"/>
            <a:ext cx="34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Monthly income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1 year later = 850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00034" y="5287512"/>
            <a:ext cx="288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30% take-up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303834" y="5287512"/>
            <a:ext cx="34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90% take-up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-32" y="6067710"/>
            <a:ext cx="9144000" cy="576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Question: what is the impact of the job training program?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dondear rectángulo de esquina del mismo lado"/>
          <p:cNvSpPr/>
          <p:nvPr/>
        </p:nvSpPr>
        <p:spPr>
          <a:xfrm>
            <a:off x="500034" y="142852"/>
            <a:ext cx="2880000" cy="7200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 Information Package only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12 Redondear rectángulo de esquina del mismo lado"/>
          <p:cNvSpPr/>
          <p:nvPr/>
        </p:nvSpPr>
        <p:spPr>
          <a:xfrm>
            <a:off x="5303834" y="142852"/>
            <a:ext cx="3420000" cy="7200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 + Additional Information Package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00034" y="934290"/>
            <a:ext cx="28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Monthly income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year later = 700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303834" y="934290"/>
            <a:ext cx="34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Monthly income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year later = 850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0034" y="1720108"/>
            <a:ext cx="288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30% take-up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03834" y="1720108"/>
            <a:ext cx="342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90% take-up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-32" y="2495810"/>
            <a:ext cx="9144000" cy="576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Question: what is the impact of the job training program?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14282" y="3143248"/>
            <a:ext cx="8172000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Difference between the “well informed” and “not well informed” group: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………………………………………………………………………………..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00528" y="4242950"/>
            <a:ext cx="8172000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Corrected for the differential take-up rate: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……………………………………………………………………………….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14842" y="5357826"/>
            <a:ext cx="8172000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Practically:       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Impact = </a:t>
            </a:r>
            <a:r>
              <a:rPr lang="en-US" sz="2000" b="1" dirty="0" smtClean="0">
                <a:solidFill>
                  <a:schemeClr val="tx2"/>
                </a:solidFill>
              </a:rPr>
              <a:t>……………………………………………………………………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Link back to the estimation formula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5720" y="2223478"/>
            <a:ext cx="8429684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522288" lvl="1" indent="-514350">
              <a:buFont typeface="Courier New" pitchFamily="49" charset="0"/>
              <a:buChar char="o"/>
            </a:pPr>
            <a:r>
              <a:rPr lang="en-US" sz="2800" dirty="0" smtClean="0"/>
              <a:t>Regress the participation on training on a dummy for whether person received additional visit </a:t>
            </a:r>
            <a:r>
              <a:rPr lang="en-US" sz="2400" dirty="0" smtClean="0"/>
              <a:t>(linear model)</a:t>
            </a:r>
            <a:endParaRPr lang="en-US" sz="2800" dirty="0" smtClean="0"/>
          </a:p>
          <a:p>
            <a:pPr marL="522288" lvl="1" indent="-514350">
              <a:buFont typeface="Courier New" pitchFamily="49" charset="0"/>
              <a:buChar char="o"/>
            </a:pPr>
            <a:r>
              <a:rPr lang="en-US" sz="2800" dirty="0" smtClean="0"/>
              <a:t>Compute predicted value of participation</a:t>
            </a:r>
            <a:endParaRPr lang="en-US" sz="28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85720" y="2237425"/>
            <a:ext cx="8532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5720" y="1651974"/>
            <a:ext cx="7429552" cy="7560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1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5720" y="5120358"/>
            <a:ext cx="867600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7938" lvl="1"/>
            <a:r>
              <a:rPr lang="en-US" sz="2800" dirty="0" smtClean="0"/>
              <a:t>Regress wages on the predicted value of participation</a:t>
            </a:r>
            <a:endParaRPr lang="en-US" sz="280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285720" y="5124763"/>
            <a:ext cx="8532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4534907"/>
            <a:ext cx="7429552" cy="7560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  <p:bldP spid="9" grpId="0"/>
      <p:bldP spid="10" grpId="0" build="p" bldLvl="3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 Marcador de texto"/>
          <p:cNvSpPr txBox="1">
            <a:spLocks/>
          </p:cNvSpPr>
          <p:nvPr/>
        </p:nvSpPr>
        <p:spPr>
          <a:xfrm>
            <a:off x="285720" y="1785926"/>
            <a:ext cx="8572560" cy="1161574"/>
          </a:xfrm>
          <a:prstGeom prst="round2Same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INSTRUMENTAL VARIABLES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9 Marcador de texto"/>
          <p:cNvSpPr txBox="1">
            <a:spLocks/>
          </p:cNvSpPr>
          <p:nvPr/>
        </p:nvSpPr>
        <p:spPr>
          <a:xfrm>
            <a:off x="522000" y="2945311"/>
            <a:ext cx="8100000" cy="769441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vert="horz" lIns="91440" tIns="45720" rIns="91440" bIns="4572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Track Session IV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477586" y="2928934"/>
            <a:ext cx="82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77586" y="1857364"/>
            <a:ext cx="82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517232"/>
            <a:ext cx="8753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This </a:t>
            </a:r>
            <a:r>
              <a:rPr lang="en-US" sz="1000" dirty="0" smtClean="0"/>
              <a:t>material constitutes supporting material for the "Impact Evaluation in Practice" book. This additional material is made freely but please acknowledge its use as follows:  </a:t>
            </a:r>
            <a:r>
              <a:rPr lang="en-US" sz="1000" dirty="0" err="1" smtClean="0"/>
              <a:t>Gertler</a:t>
            </a:r>
            <a:r>
              <a:rPr lang="en-US" sz="1000" dirty="0" smtClean="0"/>
              <a:t>, P. J.; Martinez, S., </a:t>
            </a:r>
            <a:r>
              <a:rPr lang="en-US" sz="1000" dirty="0" err="1" smtClean="0"/>
              <a:t>Premand</a:t>
            </a:r>
            <a:r>
              <a:rPr lang="en-US" sz="1000" dirty="0" smtClean="0"/>
              <a:t>, P., Rawlings, L. B. and </a:t>
            </a:r>
            <a:r>
              <a:rPr lang="en-US" sz="1000" dirty="0" err="1" smtClean="0"/>
              <a:t>Christel</a:t>
            </a:r>
            <a:r>
              <a:rPr lang="en-US" sz="1000" dirty="0" smtClean="0"/>
              <a:t> M. J. </a:t>
            </a:r>
            <a:r>
              <a:rPr lang="en-US" sz="1000" dirty="0" err="1" smtClean="0"/>
              <a:t>Vermeersch</a:t>
            </a:r>
            <a:r>
              <a:rPr lang="en-US" sz="1000" dirty="0" smtClean="0"/>
              <a:t>, 2010, Impact Evaluation in Practice: Ancillary Material, The World Bank, Washington DC (www.worldbank.org/ieinpractice). The content of this presentation reflects the views of the authors and not necessarily those of the World Bank</a:t>
            </a:r>
            <a:r>
              <a:rPr lang="en-US" sz="1050" dirty="0" smtClean="0"/>
              <a:t>. </a:t>
            </a:r>
          </a:p>
          <a:p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tx1"/>
                </a:solidFill>
              </a:rPr>
              <a:t>Example 2: </a:t>
            </a:r>
            <a:r>
              <a:rPr lang="en-US" sz="3800" dirty="0" smtClean="0"/>
              <a:t>School autonomy in Nepal</a:t>
            </a:r>
            <a:endParaRPr lang="en-US" sz="3800" dirty="0"/>
          </a:p>
        </p:txBody>
      </p:sp>
      <p:sp>
        <p:nvSpPr>
          <p:cNvPr id="4" name="3 Rectángulo"/>
          <p:cNvSpPr/>
          <p:nvPr/>
        </p:nvSpPr>
        <p:spPr>
          <a:xfrm>
            <a:off x="357158" y="1331885"/>
            <a:ext cx="8640000" cy="12988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522288" lvl="1" indent="-514350"/>
            <a:r>
              <a:rPr lang="en-US" sz="2800" dirty="0" smtClean="0"/>
              <a:t>To Evaluate:</a:t>
            </a:r>
          </a:p>
          <a:p>
            <a:pPr marL="522288" lvl="1" indent="-514350">
              <a:lnSpc>
                <a:spcPct val="90000"/>
              </a:lnSpc>
              <a:buClr>
                <a:schemeClr val="accent1"/>
              </a:buClr>
              <a:buSzPct val="90000"/>
              <a:buFont typeface="+mj-lt"/>
              <a:buAutoNum type="alphaUcPeriod"/>
            </a:pPr>
            <a:r>
              <a:rPr lang="en-US" sz="2800" dirty="0" smtClean="0"/>
              <a:t>Autonomous school management by communities</a:t>
            </a:r>
          </a:p>
          <a:p>
            <a:pPr marL="522288" lvl="1" indent="-514350">
              <a:lnSpc>
                <a:spcPct val="90000"/>
              </a:lnSpc>
              <a:buClr>
                <a:schemeClr val="accent1"/>
              </a:buClr>
              <a:buSzPct val="90000"/>
              <a:buFont typeface="+mj-lt"/>
              <a:buAutoNum type="alphaUcPeriod"/>
            </a:pPr>
            <a:r>
              <a:rPr lang="en-US" sz="2800" dirty="0" smtClean="0"/>
              <a:t>School report cards</a:t>
            </a:r>
            <a:endParaRPr lang="en-US" sz="28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85720" y="1345832"/>
            <a:ext cx="8532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760381"/>
            <a:ext cx="7429552" cy="7560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85720" y="3346096"/>
            <a:ext cx="8676000" cy="14219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You can include 1000 schools in the evaluation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Each community freely chooses to participate or not 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School report cards done by NGOs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Each community has exactly one school</a:t>
            </a:r>
            <a:endParaRPr lang="en-US" sz="24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285720" y="3350501"/>
            <a:ext cx="8532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5720" y="2760645"/>
            <a:ext cx="7429552" cy="7560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57158" y="5546727"/>
            <a:ext cx="8640000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 indent="7938"/>
            <a:r>
              <a:rPr lang="en-US" sz="2800" dirty="0" smtClean="0"/>
              <a:t>Design the implementation of the program so it can be evaluated –propose method of evaluation.</a:t>
            </a:r>
            <a:endParaRPr lang="en-US" sz="280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285720" y="5560674"/>
            <a:ext cx="8532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4975223"/>
            <a:ext cx="7429552" cy="7560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  <p:bldP spid="6" grpId="0"/>
      <p:bldP spid="7" grpId="0" uiExpand="1" build="p" bldLvl="3"/>
      <p:bldP spid="9" grpId="0"/>
      <p:bldP spid="10" grpId="0" build="p" bldLvl="3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autonomy in Nepal</a:t>
            </a:r>
            <a:endParaRPr lang="en-U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6" y="1571612"/>
          <a:ext cx="7500990" cy="3826647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3479841"/>
                <a:gridCol w="1005287"/>
                <a:gridCol w="1005287"/>
                <a:gridCol w="968771"/>
                <a:gridCol w="1041804"/>
              </a:tblGrid>
              <a:tr h="780375">
                <a:tc rowSpan="2" gridSpan="2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Intervention B: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School report card intervention by NGO.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819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9621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Instrumental variable for Intervention A: </a:t>
                      </a:r>
                    </a:p>
                    <a:p>
                      <a:pPr algn="l"/>
                      <a:r>
                        <a:rPr lang="en-US" sz="1800" dirty="0" smtClean="0"/>
                        <a:t>NGO visits community to inform on procedures for transfer of the school to community management.</a:t>
                      </a:r>
                      <a:endParaRPr lang="en-US" sz="2000" dirty="0"/>
                    </a:p>
                  </a:txBody>
                  <a:tcPr anchor="ctr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300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300</a:t>
                      </a:r>
                      <a:endParaRPr lang="en-US" sz="24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600</a:t>
                      </a:r>
                      <a:endParaRPr lang="en-US" sz="24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39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400</a:t>
                      </a:r>
                      <a:endParaRPr lang="en-US" sz="24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0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500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500</a:t>
                      </a:r>
                      <a:endParaRPr lang="en-US" sz="2400" b="1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1000</a:t>
                      </a:r>
                      <a:endParaRPr lang="en-US" sz="2400" b="1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Reminder and a word of </a:t>
            </a:r>
            <a:r>
              <a:rPr lang="en-US" dirty="0" smtClean="0"/>
              <a:t>caution…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6034" y="1693593"/>
            <a:ext cx="7429552" cy="6131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i="1" dirty="0" smtClean="0"/>
              <a:t>corr (Z,</a:t>
            </a:r>
            <a:r>
              <a:rPr lang="en-US" sz="2800" i="1" dirty="0" smtClean="0">
                <a:cs typeface="Times New Roman" pitchFamily="18" charset="0"/>
              </a:rPr>
              <a:t>ε) =0</a:t>
            </a:r>
          </a:p>
        </p:txBody>
      </p:sp>
      <p:sp>
        <p:nvSpPr>
          <p:cNvPr id="5" name="4 Lágrima"/>
          <p:cNvSpPr/>
          <p:nvPr/>
        </p:nvSpPr>
        <p:spPr>
          <a:xfrm>
            <a:off x="428596" y="1876403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5 Rectángulo"/>
          <p:cNvSpPr/>
          <p:nvPr/>
        </p:nvSpPr>
        <p:spPr>
          <a:xfrm>
            <a:off x="785786" y="2175870"/>
            <a:ext cx="8001056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65138" lvl="1" indent="-457200">
              <a:buFont typeface="Courier New" pitchFamily="49" charset="0"/>
              <a:buChar char="o"/>
            </a:pPr>
            <a:r>
              <a:rPr lang="en-US" sz="2400" dirty="0" smtClean="0"/>
              <a:t>If </a:t>
            </a:r>
            <a:r>
              <a:rPr lang="en-US" sz="2400" i="1" dirty="0" smtClean="0"/>
              <a:t>corr (Z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, </a:t>
            </a:r>
            <a:r>
              <a:rPr lang="en-US" sz="2400" i="1" dirty="0" smtClean="0">
                <a:sym typeface="Wingdings" pitchFamily="2" charset="2"/>
              </a:rPr>
              <a:t>ε</a:t>
            </a:r>
            <a:r>
              <a:rPr lang="en-US" sz="2400" i="1" dirty="0" smtClean="0"/>
              <a:t>) ≠ 0</a:t>
            </a:r>
            <a:r>
              <a:rPr lang="en-US" sz="2400" dirty="0" smtClean="0"/>
              <a:t>, “Bad instrument”</a:t>
            </a:r>
          </a:p>
          <a:p>
            <a:pPr marL="465138" lvl="1" indent="-457200">
              <a:buFont typeface="Courier New" pitchFamily="49" charset="0"/>
              <a:buChar char="o"/>
            </a:pPr>
            <a:r>
              <a:rPr lang="en-US" sz="2400" dirty="0" smtClean="0">
                <a:sym typeface="Wingdings" pitchFamily="2" charset="2"/>
              </a:rPr>
              <a:t>“Finding” a good instrument is 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hard! </a:t>
            </a:r>
          </a:p>
          <a:p>
            <a:pPr marL="465138" lvl="1" indent="-457200">
              <a:buFont typeface="Courier New" pitchFamily="49" charset="0"/>
              <a:buChar char="o"/>
            </a:pPr>
            <a:r>
              <a:rPr lang="en-US" sz="2400" dirty="0" smtClean="0">
                <a:sym typeface="Wingdings" pitchFamily="2" charset="2"/>
              </a:rPr>
              <a:t>But you can build one yourself with a 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randomized encouragement design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6034" y="3979609"/>
            <a:ext cx="7429552" cy="6131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i="1" dirty="0" smtClean="0"/>
              <a:t>corr (Z,P) ≠0</a:t>
            </a:r>
            <a:endParaRPr lang="en-US" sz="2800" i="1" dirty="0"/>
          </a:p>
        </p:txBody>
      </p:sp>
      <p:sp>
        <p:nvSpPr>
          <p:cNvPr id="8" name="7 Lágrima"/>
          <p:cNvSpPr/>
          <p:nvPr/>
        </p:nvSpPr>
        <p:spPr>
          <a:xfrm>
            <a:off x="428596" y="4162419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8 Rectángulo"/>
          <p:cNvSpPr/>
          <p:nvPr/>
        </p:nvSpPr>
        <p:spPr>
          <a:xfrm>
            <a:off x="785786" y="4443249"/>
            <a:ext cx="8072494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65138" lvl="1" indent="-457200">
              <a:buFont typeface="Courier New" pitchFamily="49" charset="0"/>
              <a:buChar char="o"/>
            </a:pPr>
            <a:r>
              <a:rPr lang="en-US" sz="2400" dirty="0" smtClean="0"/>
              <a:t>“Weak instruments”: the correlation between </a:t>
            </a:r>
            <a:r>
              <a:rPr lang="en-US" sz="2400" i="1" dirty="0" smtClean="0"/>
              <a:t>Z</a:t>
            </a:r>
            <a:r>
              <a:rPr lang="en-US" sz="2400" dirty="0" smtClean="0"/>
              <a:t> and </a:t>
            </a:r>
            <a:r>
              <a:rPr lang="en-US" sz="2400" i="1" dirty="0" smtClean="0"/>
              <a:t>P</a:t>
            </a:r>
            <a:r>
              <a:rPr lang="en-US" sz="2400" dirty="0" smtClean="0"/>
              <a:t> needs to be sufficiently strong. </a:t>
            </a:r>
          </a:p>
          <a:p>
            <a:pPr marL="465138" lvl="1" indent="-457200">
              <a:buFont typeface="Courier New" pitchFamily="49" charset="0"/>
              <a:buChar char="o"/>
            </a:pPr>
            <a:r>
              <a:rPr lang="en-US" sz="2400" dirty="0" smtClean="0"/>
              <a:t>If not, the bias stays large even for large sample sizes.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uiExpand="1" build="p" bldLvl="3"/>
      <p:bldP spid="7" grpId="0"/>
      <p:bldP spid="8" grpId="0" animBg="1"/>
      <p:bldP spid="9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Recovering TOT from ATE in case of non-compliance</a:t>
            </a:r>
            <a:endParaRPr lang="en-US" sz="4000" dirty="0"/>
          </a:p>
        </p:txBody>
      </p:sp>
      <p:sp>
        <p:nvSpPr>
          <p:cNvPr id="4" name="3 Rectángulo"/>
          <p:cNvSpPr/>
          <p:nvPr/>
        </p:nvSpPr>
        <p:spPr>
          <a:xfrm>
            <a:off x="769992" y="1507584"/>
            <a:ext cx="7841484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Sometimes eligible units are selected randomly into the treatment group, are offered treatment, but not all of them accept it.</a:t>
            </a:r>
          </a:p>
          <a:p>
            <a:r>
              <a:rPr lang="en-US" sz="2800" dirty="0" smtClean="0"/>
              <a:t>		</a:t>
            </a:r>
          </a:p>
        </p:txBody>
      </p:sp>
      <p:sp>
        <p:nvSpPr>
          <p:cNvPr id="5" name="4 Lágrima"/>
          <p:cNvSpPr/>
          <p:nvPr/>
        </p:nvSpPr>
        <p:spPr>
          <a:xfrm>
            <a:off x="467545" y="1667306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5 Rectángulo"/>
          <p:cNvSpPr/>
          <p:nvPr/>
        </p:nvSpPr>
        <p:spPr>
          <a:xfrm>
            <a:off x="769991" y="2996952"/>
            <a:ext cx="7841484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Computing the Average Treatment Effect (ATE)</a:t>
            </a:r>
          </a:p>
          <a:p>
            <a:r>
              <a:rPr lang="en-US" sz="2400" dirty="0" smtClean="0"/>
              <a:t>Straight difference in average outcomes between the group to whom you offered treatment, and the group to whom you did not offer treatment</a:t>
            </a:r>
          </a:p>
        </p:txBody>
      </p:sp>
      <p:sp>
        <p:nvSpPr>
          <p:cNvPr id="7" name="6 Lágrima"/>
          <p:cNvSpPr/>
          <p:nvPr/>
        </p:nvSpPr>
        <p:spPr>
          <a:xfrm>
            <a:off x="467544" y="3225678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7 Rectángulo"/>
          <p:cNvSpPr/>
          <p:nvPr/>
        </p:nvSpPr>
        <p:spPr>
          <a:xfrm>
            <a:off x="731043" y="4832573"/>
            <a:ext cx="7841484" cy="169277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Computing the Effect of Treatment on the Treated (TOT)</a:t>
            </a:r>
          </a:p>
          <a:p>
            <a:r>
              <a:rPr lang="en-US" sz="2400" dirty="0" smtClean="0"/>
              <a:t>Use the randomized offering as an instrumental variable </a:t>
            </a:r>
            <a:r>
              <a:rPr lang="en-US" sz="2400" i="1" dirty="0" smtClean="0"/>
              <a:t>(Z) </a:t>
            </a:r>
            <a:r>
              <a:rPr lang="en-US" sz="2400" dirty="0" smtClean="0"/>
              <a:t>for whether people accepted the treatment </a:t>
            </a:r>
            <a:r>
              <a:rPr lang="en-US" sz="2400" i="1" dirty="0" smtClean="0"/>
              <a:t>(P)</a:t>
            </a:r>
            <a:endParaRPr lang="en-US" sz="2400" i="1" dirty="0"/>
          </a:p>
        </p:txBody>
      </p:sp>
      <p:sp>
        <p:nvSpPr>
          <p:cNvPr id="9" name="8 Lágrima"/>
          <p:cNvSpPr/>
          <p:nvPr/>
        </p:nvSpPr>
        <p:spPr>
          <a:xfrm>
            <a:off x="467544" y="5046887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uiExpand="1" build="p" bldLvl="3"/>
      <p:bldP spid="7" grpId="0" animBg="1"/>
      <p:bldP spid="8" grpId="0" uiExpand="1" build="p" bldLvl="3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IV is a ‘local’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dirty="0" smtClean="0"/>
              <a:t>IV methods identify the average gains to persons induced to change their choice by a change of the instrument (referred to as compliers)</a:t>
            </a:r>
          </a:p>
          <a:p>
            <a:pPr lvl="1"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sz="3200" dirty="0" smtClean="0"/>
              <a:t> … however we cannot identify who these people are (“local average treatment effect” or LATE)</a:t>
            </a:r>
          </a:p>
          <a:p>
            <a:pPr lvl="1"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sz="3200" dirty="0" smtClean="0"/>
              <a:t>… different instruments will identify different parameters and answer different questions</a:t>
            </a:r>
          </a:p>
          <a:p>
            <a:pPr>
              <a:buClr>
                <a:schemeClr val="accent1"/>
              </a:buClr>
              <a:buSzPct val="70000"/>
              <a:buFont typeface="Monotype Sorts" charset="2"/>
              <a:buChar char="n"/>
            </a:pPr>
            <a:r>
              <a:rPr kumimoji="1" lang="en-US" dirty="0" smtClean="0"/>
              <a:t>  Caution in extrapolating to the whole population</a:t>
            </a:r>
          </a:p>
          <a:p>
            <a:pPr>
              <a:buClr>
                <a:schemeClr val="accent1"/>
              </a:buClr>
              <a:buSzPct val="70000"/>
              <a:buNone/>
            </a:pPr>
            <a:endParaRPr kumimoji="1" lang="en-US" sz="2500" dirty="0" smtClean="0">
              <a:latin typeface="Arial" pitchFamily="34" charset="0"/>
            </a:endParaRPr>
          </a:p>
          <a:p>
            <a:pPr>
              <a:buClr>
                <a:schemeClr val="accent1"/>
              </a:buClr>
              <a:buSzPct val="70000"/>
              <a:buNone/>
            </a:pPr>
            <a:endParaRPr kumimoji="1" lang="en-US" sz="2800" b="1" i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References</a:t>
            </a:r>
            <a:endParaRPr lang="es-ES_tradnl" dirty="0">
              <a:solidFill>
                <a:schemeClr val="tx1"/>
              </a:solidFill>
              <a:latin typeface="cmbx12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5292" y="921494"/>
            <a:ext cx="841298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>
              <a:lnSpc>
                <a:spcPct val="90000"/>
              </a:lnSpc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Angrist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, J. D. and A. Krueger (2001). “Instrumental Variables and the Search for Identification: From Supply and Demand to Natural Experiments”, </a:t>
            </a:r>
            <a:r>
              <a:rPr 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Journal of Economic Perspectives, 15(4)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000" dirty="0" smtClean="0"/>
          </a:p>
        </p:txBody>
      </p:sp>
      <p:sp>
        <p:nvSpPr>
          <p:cNvPr id="8" name="7 Lágrima"/>
          <p:cNvSpPr/>
          <p:nvPr/>
        </p:nvSpPr>
        <p:spPr>
          <a:xfrm>
            <a:off x="214282" y="994022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10 Rectángulo"/>
          <p:cNvSpPr/>
          <p:nvPr/>
        </p:nvSpPr>
        <p:spPr>
          <a:xfrm>
            <a:off x="489536" y="4034801"/>
            <a:ext cx="841298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>
              <a:lnSpc>
                <a:spcPct val="90000"/>
              </a:lnSpc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2000" dirty="0" err="1" smtClean="0">
                <a:cs typeface="Times New Roman" pitchFamily="18" charset="0"/>
              </a:rPr>
              <a:t>Imbens</a:t>
            </a:r>
            <a:r>
              <a:rPr lang="en-US" sz="2000" dirty="0" smtClean="0">
                <a:cs typeface="Times New Roman" pitchFamily="18" charset="0"/>
              </a:rPr>
              <a:t>, G. W. and J. D. </a:t>
            </a:r>
            <a:r>
              <a:rPr lang="en-US" sz="2000" dirty="0" err="1" smtClean="0">
                <a:cs typeface="Times New Roman" pitchFamily="18" charset="0"/>
              </a:rPr>
              <a:t>Angrist</a:t>
            </a:r>
            <a:r>
              <a:rPr lang="en-US" sz="2000" dirty="0" smtClean="0">
                <a:cs typeface="Times New Roman" pitchFamily="18" charset="0"/>
              </a:rPr>
              <a:t>, (1994). “Identification and Estimation of Local Average Treatment Effects.” </a:t>
            </a:r>
            <a:r>
              <a:rPr lang="en-US" sz="2000" i="1" dirty="0" err="1" smtClean="0">
                <a:cs typeface="Times New Roman" pitchFamily="18" charset="0"/>
              </a:rPr>
              <a:t>Econometrica</a:t>
            </a:r>
            <a:r>
              <a:rPr lang="en-US" sz="2000" i="1" dirty="0" smtClean="0">
                <a:cs typeface="Times New Roman" pitchFamily="18" charset="0"/>
              </a:rPr>
              <a:t>, </a:t>
            </a:r>
            <a:r>
              <a:rPr lang="en-US" sz="2000" dirty="0" smtClean="0">
                <a:cs typeface="Times New Roman" pitchFamily="18" charset="0"/>
              </a:rPr>
              <a:t>62(2). </a:t>
            </a:r>
          </a:p>
        </p:txBody>
      </p:sp>
      <p:sp>
        <p:nvSpPr>
          <p:cNvPr id="12" name="11 Lágrima"/>
          <p:cNvSpPr/>
          <p:nvPr/>
        </p:nvSpPr>
        <p:spPr>
          <a:xfrm>
            <a:off x="214282" y="2692096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12 Rectángulo"/>
          <p:cNvSpPr/>
          <p:nvPr/>
        </p:nvSpPr>
        <p:spPr>
          <a:xfrm>
            <a:off x="482292" y="2577678"/>
            <a:ext cx="841298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>
              <a:lnSpc>
                <a:spcPct val="90000"/>
              </a:lnSpc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2000" dirty="0" err="1" smtClean="0">
                <a:cs typeface="Times New Roman" pitchFamily="18" charset="0"/>
              </a:rPr>
              <a:t>Angrist</a:t>
            </a:r>
            <a:r>
              <a:rPr lang="en-US" sz="2000" dirty="0" smtClean="0">
                <a:cs typeface="Times New Roman" pitchFamily="18" charset="0"/>
              </a:rPr>
              <a:t>, J., </a:t>
            </a:r>
            <a:r>
              <a:rPr lang="en-US" sz="2000" dirty="0" err="1" smtClean="0">
                <a:cs typeface="Times New Roman" pitchFamily="18" charset="0"/>
              </a:rPr>
              <a:t>Bettinger</a:t>
            </a:r>
            <a:r>
              <a:rPr lang="en-US" sz="2000" dirty="0" smtClean="0">
                <a:cs typeface="Times New Roman" pitchFamily="18" charset="0"/>
              </a:rPr>
              <a:t>, E., Bloom, E., King, E. and M. Kremer (2002). “Vouchers for Private Schooling in Colombia: Evidence from a Randomized Natural Experiment”, </a:t>
            </a:r>
            <a:r>
              <a:rPr lang="en-US" sz="2000" i="1" dirty="0" smtClean="0">
                <a:cs typeface="Times New Roman" pitchFamily="18" charset="0"/>
              </a:rPr>
              <a:t>American Economic Review, 92, 5.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4" name="13 Lágrima"/>
          <p:cNvSpPr/>
          <p:nvPr/>
        </p:nvSpPr>
        <p:spPr>
          <a:xfrm>
            <a:off x="214282" y="4149080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6 Rectángulo"/>
          <p:cNvSpPr/>
          <p:nvPr/>
        </p:nvSpPr>
        <p:spPr>
          <a:xfrm>
            <a:off x="447792" y="1745052"/>
            <a:ext cx="841298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>
              <a:lnSpc>
                <a:spcPct val="90000"/>
              </a:lnSpc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Angrist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, J. D., G. W.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Imbens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and D. B. Rubin (1996). “Identification of Causal Effects Using Instrumental Variables”, </a:t>
            </a:r>
            <a:r>
              <a:rPr 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Journal of the American Statistical Association,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Vol. 91, 434.</a:t>
            </a:r>
            <a:endParaRPr lang="en-US" sz="2000" dirty="0" smtClean="0"/>
          </a:p>
        </p:txBody>
      </p:sp>
      <p:sp>
        <p:nvSpPr>
          <p:cNvPr id="16" name="7 Lágrima"/>
          <p:cNvSpPr/>
          <p:nvPr/>
        </p:nvSpPr>
        <p:spPr>
          <a:xfrm>
            <a:off x="216782" y="3565001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8 Rectángulo"/>
          <p:cNvSpPr/>
          <p:nvPr/>
        </p:nvSpPr>
        <p:spPr>
          <a:xfrm>
            <a:off x="447792" y="4674967"/>
            <a:ext cx="8412988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>
              <a:lnSpc>
                <a:spcPct val="90000"/>
              </a:lnSpc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2000" dirty="0" smtClean="0"/>
              <a:t>Newman, J., M. </a:t>
            </a:r>
            <a:r>
              <a:rPr lang="en-US" sz="2000" dirty="0" err="1" smtClean="0"/>
              <a:t>Pradhan</a:t>
            </a:r>
            <a:r>
              <a:rPr lang="en-US" sz="2000" dirty="0" smtClean="0"/>
              <a:t>, L. B. Rawlings, G. </a:t>
            </a:r>
            <a:r>
              <a:rPr lang="en-US" sz="2000" dirty="0" err="1" smtClean="0"/>
              <a:t>Ridder</a:t>
            </a:r>
            <a:r>
              <a:rPr lang="en-US" sz="2000" dirty="0" smtClean="0"/>
              <a:t>, R. </a:t>
            </a:r>
            <a:r>
              <a:rPr lang="en-US" sz="2000" dirty="0" err="1" smtClean="0"/>
              <a:t>Coa</a:t>
            </a:r>
            <a:r>
              <a:rPr lang="en-US" sz="2000" dirty="0" smtClean="0"/>
              <a:t>, J. L. </a:t>
            </a:r>
            <a:r>
              <a:rPr lang="en-US" sz="2000" dirty="0" err="1" smtClean="0"/>
              <a:t>Evia</a:t>
            </a:r>
            <a:r>
              <a:rPr lang="en-US" sz="2000" dirty="0" smtClean="0"/>
              <a:t>, (2002). “An Impact Evaluation of Education, Health, and Water Supply Investments by the Bolivian Social Investment Fund.”, </a:t>
            </a:r>
            <a:r>
              <a:rPr lang="en-US" sz="2000" i="1" dirty="0" smtClean="0"/>
              <a:t>World Bank Economic Review</a:t>
            </a:r>
            <a:r>
              <a:rPr lang="en-US" sz="2000" dirty="0" smtClean="0"/>
              <a:t>, vol. 16(2).</a:t>
            </a: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18" name="9 Lágrima"/>
          <p:cNvSpPr/>
          <p:nvPr/>
        </p:nvSpPr>
        <p:spPr>
          <a:xfrm>
            <a:off x="216782" y="4797176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9" name="6 Rectángulo"/>
          <p:cNvSpPr/>
          <p:nvPr/>
        </p:nvSpPr>
        <p:spPr>
          <a:xfrm>
            <a:off x="467544" y="3442016"/>
            <a:ext cx="841298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>
              <a:lnSpc>
                <a:spcPct val="90000"/>
              </a:lnSpc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Bradlow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, E., (1998). “Encouragement Designs: An Approach to Self-Selected Samples in an Experimental Design”, </a:t>
            </a:r>
            <a:r>
              <a:rPr 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Marketing Letters,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9(4)</a:t>
            </a:r>
            <a:endParaRPr lang="en-US" sz="2000" dirty="0" smtClean="0"/>
          </a:p>
        </p:txBody>
      </p:sp>
      <p:sp>
        <p:nvSpPr>
          <p:cNvPr id="20" name="7 Lágrima"/>
          <p:cNvSpPr/>
          <p:nvPr/>
        </p:nvSpPr>
        <p:spPr>
          <a:xfrm>
            <a:off x="224482" y="1895341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Instrumental Variables and IE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659606" y="1597325"/>
            <a:ext cx="7584802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IV can be generated </a:t>
            </a:r>
            <a:r>
              <a:rPr lang="en-US" sz="3200" i="1" dirty="0" smtClean="0"/>
              <a:t>ex ante</a:t>
            </a:r>
            <a:r>
              <a:rPr lang="en-US" sz="3200" dirty="0" smtClean="0"/>
              <a:t>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59606" y="2060848"/>
            <a:ext cx="806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Randomized promotion (or encouragement design)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“Randomized offering” of a program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6" name="5 Lágrima"/>
          <p:cNvSpPr/>
          <p:nvPr/>
        </p:nvSpPr>
        <p:spPr>
          <a:xfrm>
            <a:off x="323552" y="1758092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6 Rectángulo"/>
          <p:cNvSpPr/>
          <p:nvPr/>
        </p:nvSpPr>
        <p:spPr>
          <a:xfrm>
            <a:off x="659606" y="2780928"/>
            <a:ext cx="8160866" cy="9787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IV can be used ex post to correct for non-compliance or conduct retrospective IE: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59606" y="3645024"/>
            <a:ext cx="807249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Correction for non-compliance to recover TOT from ITT</a:t>
            </a:r>
          </a:p>
          <a:p>
            <a:pPr marL="922338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E.g. Randomized Assignment with non-compliers</a:t>
            </a:r>
          </a:p>
          <a:p>
            <a:pPr marL="922338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E.g. Fuzzy Regression Discontinuity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Look for exogenous variation to evaluate the impact of a program in absence of a prospective design.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endParaRPr lang="en-US" sz="2400" dirty="0" smtClean="0"/>
          </a:p>
        </p:txBody>
      </p:sp>
      <p:sp>
        <p:nvSpPr>
          <p:cNvPr id="9" name="8 Lágrima"/>
          <p:cNvSpPr/>
          <p:nvPr/>
        </p:nvSpPr>
        <p:spPr>
          <a:xfrm>
            <a:off x="357158" y="2947975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3 Rectángulo"/>
          <p:cNvSpPr/>
          <p:nvPr/>
        </p:nvSpPr>
        <p:spPr>
          <a:xfrm>
            <a:off x="683568" y="1087694"/>
            <a:ext cx="7584802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Instrumental variables have many uses</a:t>
            </a:r>
          </a:p>
        </p:txBody>
      </p:sp>
      <p:sp>
        <p:nvSpPr>
          <p:cNvPr id="14" name="5 Lágrima"/>
          <p:cNvSpPr/>
          <p:nvPr/>
        </p:nvSpPr>
        <p:spPr>
          <a:xfrm>
            <a:off x="323528" y="1268760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6 Rectángulo"/>
          <p:cNvSpPr/>
          <p:nvPr/>
        </p:nvSpPr>
        <p:spPr>
          <a:xfrm>
            <a:off x="625976" y="5269733"/>
            <a:ext cx="8160866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Here:</a:t>
            </a:r>
          </a:p>
        </p:txBody>
      </p:sp>
      <p:sp>
        <p:nvSpPr>
          <p:cNvPr id="17" name="8 Lágrima"/>
          <p:cNvSpPr/>
          <p:nvPr/>
        </p:nvSpPr>
        <p:spPr>
          <a:xfrm>
            <a:off x="323528" y="5425630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7 Rectángulo"/>
          <p:cNvSpPr/>
          <p:nvPr/>
        </p:nvSpPr>
        <p:spPr>
          <a:xfrm>
            <a:off x="611560" y="5661248"/>
            <a:ext cx="807249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General Principles behind IVs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Ex ante focus on randomized promotion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IV, non-compliance and randomized offering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3"/>
      <p:bldP spid="7" grpId="0"/>
      <p:bldP spid="8" grpId="0" build="p" bldLvl="3"/>
      <p:bldP spid="9" grpId="0" animBg="1"/>
      <p:bldP spid="11" grpId="0"/>
      <p:bldP spid="14" grpId="0" animBg="1"/>
      <p:bldP spid="16" grpId="0"/>
      <p:bldP spid="17" grpId="0" animBg="1"/>
      <p:bldP spid="18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to start off with…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659606" y="1000108"/>
            <a:ext cx="7269980" cy="9787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Say we wish to evaluate a voluntary job training program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59606" y="1911464"/>
            <a:ext cx="830488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Any unemployed person is eligible </a:t>
            </a:r>
            <a:r>
              <a:rPr lang="en-US" sz="2400" dirty="0" smtClean="0">
                <a:solidFill>
                  <a:schemeClr val="accent1"/>
                </a:solidFill>
              </a:rPr>
              <a:t>(Universal eligibility)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Some people choose to register </a:t>
            </a:r>
            <a:r>
              <a:rPr lang="en-US" sz="2400" dirty="0" smtClean="0">
                <a:solidFill>
                  <a:schemeClr val="accent1"/>
                </a:solidFill>
              </a:rPr>
              <a:t>(Participants) 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Other people choose not to register </a:t>
            </a:r>
            <a:r>
              <a:rPr lang="en-US" sz="2400" dirty="0" smtClean="0">
                <a:solidFill>
                  <a:schemeClr val="accent1"/>
                </a:solidFill>
              </a:rPr>
              <a:t>(Non-participants)</a:t>
            </a:r>
          </a:p>
        </p:txBody>
      </p:sp>
      <p:sp>
        <p:nvSpPr>
          <p:cNvPr id="6" name="5 Lágrima"/>
          <p:cNvSpPr/>
          <p:nvPr/>
        </p:nvSpPr>
        <p:spPr>
          <a:xfrm>
            <a:off x="357158" y="1197084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6 Rectángulo"/>
          <p:cNvSpPr/>
          <p:nvPr/>
        </p:nvSpPr>
        <p:spPr>
          <a:xfrm>
            <a:off x="659606" y="3268786"/>
            <a:ext cx="7269980" cy="9787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Some simple </a:t>
            </a:r>
            <a:r>
              <a:rPr lang="en-US" sz="2400" dirty="0" smtClean="0">
                <a:solidFill>
                  <a:schemeClr val="accent1"/>
                </a:solidFill>
              </a:rPr>
              <a:t>(but not-so-good) </a:t>
            </a:r>
            <a:r>
              <a:rPr lang="en-US" sz="3200" dirty="0" smtClean="0"/>
              <a:t>ways to evaluate the program: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59606" y="4182457"/>
            <a:ext cx="807249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Compare </a:t>
            </a:r>
            <a:r>
              <a:rPr lang="en-US" sz="2400" dirty="0" smtClean="0">
                <a:solidFill>
                  <a:schemeClr val="accent1"/>
                </a:solidFill>
              </a:rPr>
              <a:t>before and after </a:t>
            </a:r>
            <a:r>
              <a:rPr lang="en-US" sz="2400" dirty="0" smtClean="0"/>
              <a:t>situation in the </a:t>
            </a:r>
            <a:r>
              <a:rPr lang="en-US" sz="2400" dirty="0" smtClean="0">
                <a:solidFill>
                  <a:schemeClr val="accent1"/>
                </a:solidFill>
              </a:rPr>
              <a:t>participant</a:t>
            </a:r>
            <a:r>
              <a:rPr lang="en-US" sz="2400" dirty="0" smtClean="0"/>
              <a:t> group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Compare  situation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chemeClr val="accent1"/>
                </a:solidFill>
              </a:rPr>
              <a:t>participants and non-participants after</a:t>
            </a:r>
            <a:r>
              <a:rPr lang="en-US" sz="2400" dirty="0" smtClean="0"/>
              <a:t> the intervention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Compare situation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chemeClr val="accent1"/>
                </a:solidFill>
              </a:rPr>
              <a:t>participants and non-participants before and after</a:t>
            </a:r>
            <a:r>
              <a:rPr lang="en-US" sz="2400" dirty="0" smtClean="0"/>
              <a:t> (DD).</a:t>
            </a:r>
          </a:p>
        </p:txBody>
      </p:sp>
      <p:sp>
        <p:nvSpPr>
          <p:cNvPr id="9" name="8 Lágrima"/>
          <p:cNvSpPr/>
          <p:nvPr/>
        </p:nvSpPr>
        <p:spPr>
          <a:xfrm>
            <a:off x="357158" y="3481414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bldLvl="3"/>
      <p:bldP spid="6" grpId="0" animBg="1"/>
      <p:bldP spid="7" grpId="0"/>
      <p:bldP spid="8" grpId="0" uiExpand="1" build="p" bldLvl="3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/>
              <a:t>Voluntary job training program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4282" y="857232"/>
            <a:ext cx="8501122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/>
            <a:r>
              <a:rPr lang="en-US" sz="2400" dirty="0" smtClean="0"/>
              <a:t>Say we decide to compare outcomes for those who participate to the outcomes of those who do not participate: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14348" y="1718047"/>
            <a:ext cx="7429552" cy="613124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simple model to do this: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714480" y="2317603"/>
            <a:ext cx="4350576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tx2"/>
                </a:solidFill>
              </a:rPr>
              <a:t>y</a:t>
            </a:r>
            <a:r>
              <a:rPr lang="fr-FR" sz="3200" i="1" dirty="0" smtClean="0">
                <a:solidFill>
                  <a:schemeClr val="tx2"/>
                </a:solidFill>
              </a:rPr>
              <a:t> = </a:t>
            </a:r>
            <a:r>
              <a:rPr lang="el-GR" sz="3200" i="1" dirty="0" smtClean="0">
                <a:solidFill>
                  <a:schemeClr val="tx2"/>
                </a:solidFill>
              </a:rPr>
              <a:t>α</a:t>
            </a:r>
            <a:r>
              <a:rPr lang="en-US" sz="3200" i="1" dirty="0" smtClean="0">
                <a:solidFill>
                  <a:schemeClr val="tx2"/>
                </a:solidFill>
              </a:rPr>
              <a:t> + </a:t>
            </a:r>
            <a:r>
              <a:rPr lang="fr-FR" sz="3200" i="1" dirty="0" smtClean="0">
                <a:solidFill>
                  <a:schemeClr val="tx2"/>
                </a:solidFill>
              </a:rPr>
              <a:t>β</a:t>
            </a:r>
            <a:r>
              <a:rPr lang="fr-FR" sz="3200" i="1" baseline="-25000" dirty="0" smtClean="0">
                <a:solidFill>
                  <a:schemeClr val="tx2"/>
                </a:solidFill>
              </a:rPr>
              <a:t>1 </a:t>
            </a:r>
            <a:r>
              <a:rPr lang="fr-FR" sz="3200" i="1" dirty="0" smtClean="0">
                <a:solidFill>
                  <a:schemeClr val="tx2"/>
                </a:solidFill>
              </a:rPr>
              <a:t>P + β</a:t>
            </a:r>
            <a:r>
              <a:rPr lang="fr-FR" sz="3200" i="1" baseline="-25000" dirty="0" smtClean="0">
                <a:solidFill>
                  <a:schemeClr val="tx2"/>
                </a:solidFill>
              </a:rPr>
              <a:t>2 </a:t>
            </a:r>
            <a:r>
              <a:rPr lang="fr-FR" sz="3200" i="1" dirty="0" smtClean="0">
                <a:solidFill>
                  <a:schemeClr val="tx2"/>
                </a:solidFill>
              </a:rPr>
              <a:t>x + ε</a:t>
            </a:r>
            <a:endParaRPr lang="en-US" sz="3200" i="1" dirty="0" smtClean="0">
              <a:solidFill>
                <a:schemeClr val="tx2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1040776" y="3834008"/>
            <a:ext cx="1476000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795440" y="3287168"/>
            <a:ext cx="91203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i="1" dirty="0" smtClean="0"/>
              <a:t>P</a:t>
            </a:r>
            <a:r>
              <a:rPr lang="en-US" sz="2800" dirty="0" smtClean="0"/>
              <a:t> =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778908" y="3147680"/>
            <a:ext cx="560386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/>
            <a:r>
              <a:rPr lang="en-US" sz="2000" dirty="0" smtClean="0"/>
              <a:t>1	If person participates in training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778908" y="3524636"/>
            <a:ext cx="564360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/>
            <a:r>
              <a:rPr lang="en-US" sz="2000" dirty="0" smtClean="0"/>
              <a:t>0	If person does not participate in training</a:t>
            </a:r>
          </a:p>
        </p:txBody>
      </p:sp>
      <p:sp>
        <p:nvSpPr>
          <p:cNvPr id="18" name="17 Abrir llave"/>
          <p:cNvSpPr/>
          <p:nvPr/>
        </p:nvSpPr>
        <p:spPr>
          <a:xfrm>
            <a:off x="2493156" y="3096008"/>
            <a:ext cx="252000" cy="900000"/>
          </a:xfrm>
          <a:prstGeom prst="leftBrace">
            <a:avLst>
              <a:gd name="adj1" fmla="val 39384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Rectángulo"/>
          <p:cNvSpPr/>
          <p:nvPr/>
        </p:nvSpPr>
        <p:spPr>
          <a:xfrm>
            <a:off x="1795440" y="4024702"/>
            <a:ext cx="648419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i="1" dirty="0" smtClean="0"/>
              <a:t>x</a:t>
            </a:r>
            <a:r>
              <a:rPr lang="en-US" sz="2800" dirty="0" smtClean="0"/>
              <a:t> = </a:t>
            </a:r>
            <a:r>
              <a:rPr lang="en-US" sz="2000" dirty="0" smtClean="0"/>
              <a:t>Control variables (exogenous &amp; observed)  </a:t>
            </a:r>
            <a:endParaRPr lang="en-US" sz="2800" dirty="0" smtClean="0"/>
          </a:p>
        </p:txBody>
      </p:sp>
      <p:sp>
        <p:nvSpPr>
          <p:cNvPr id="20" name="19 Rectángulo"/>
          <p:cNvSpPr/>
          <p:nvPr/>
        </p:nvSpPr>
        <p:spPr>
          <a:xfrm>
            <a:off x="714348" y="4760063"/>
            <a:ext cx="4198146" cy="4801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Why is this not working?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14348" y="5313608"/>
            <a:ext cx="707236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Variables that we omit (for various reasons) but that are important</a:t>
            </a:r>
          </a:p>
          <a:p>
            <a:pPr marL="465138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/>
              <a:t>Decision to participate in training is endogenous.</a:t>
            </a:r>
          </a:p>
        </p:txBody>
      </p:sp>
      <p:sp>
        <p:nvSpPr>
          <p:cNvPr id="22" name="21 Lágrima"/>
          <p:cNvSpPr/>
          <p:nvPr/>
        </p:nvSpPr>
        <p:spPr>
          <a:xfrm>
            <a:off x="426910" y="4909018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3" name="22 Rectángulo"/>
          <p:cNvSpPr/>
          <p:nvPr/>
        </p:nvSpPr>
        <p:spPr>
          <a:xfrm>
            <a:off x="4714876" y="4760063"/>
            <a:ext cx="2071702" cy="4801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2 problems:</a:t>
            </a:r>
          </a:p>
        </p:txBody>
      </p:sp>
      <p:sp>
        <p:nvSpPr>
          <p:cNvPr id="24" name="23 Lágrima"/>
          <p:cNvSpPr/>
          <p:nvPr/>
        </p:nvSpPr>
        <p:spPr>
          <a:xfrm>
            <a:off x="426910" y="1900857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  <p:bldP spid="9" grpId="0"/>
      <p:bldP spid="11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 uiExpand="1" build="p" bldLvl="3"/>
      <p:bldP spid="22" grpId="0" animBg="1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7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Problem #1: </a:t>
            </a:r>
            <a:r>
              <a:rPr lang="en-US" sz="4700" dirty="0"/>
              <a:t>Omitted Variables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14348" y="1000108"/>
            <a:ext cx="821537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Even if we try to control for “everything”, we’ll miss: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4348" y="157519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938">
              <a:buClr>
                <a:schemeClr val="accent1"/>
              </a:buClr>
              <a:buAutoNum type="arabicParenBoth"/>
            </a:pPr>
            <a:r>
              <a:rPr lang="en-US" sz="2400" dirty="0" smtClean="0"/>
              <a:t> Characteristics that we didn’t know they mattered, and</a:t>
            </a:r>
          </a:p>
          <a:p>
            <a:pPr marL="0" lvl="1" indent="7938">
              <a:buClr>
                <a:schemeClr val="accent1"/>
              </a:buClr>
              <a:buAutoNum type="arabicParenBoth"/>
            </a:pPr>
            <a:r>
              <a:rPr lang="en-US" sz="2400" dirty="0" smtClean="0"/>
              <a:t> Characteristics that are too complicated to measure      (not observables or not observed):</a:t>
            </a:r>
          </a:p>
        </p:txBody>
      </p:sp>
      <p:sp>
        <p:nvSpPr>
          <p:cNvPr id="8" name="7 Lágrima"/>
          <p:cNvSpPr/>
          <p:nvPr/>
        </p:nvSpPr>
        <p:spPr>
          <a:xfrm>
            <a:off x="357158" y="1170608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10 Rectángulo"/>
          <p:cNvSpPr/>
          <p:nvPr/>
        </p:nvSpPr>
        <p:spPr>
          <a:xfrm>
            <a:off x="1142976" y="2629361"/>
            <a:ext cx="628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2" indent="7938">
              <a:buFont typeface="Courier New" pitchFamily="49" charset="0"/>
              <a:buChar char="o"/>
            </a:pPr>
            <a:r>
              <a:rPr lang="en-US" sz="2000" dirty="0" smtClean="0"/>
              <a:t> Talent, motivation</a:t>
            </a:r>
          </a:p>
          <a:p>
            <a:pPr marL="7938" lvl="2" indent="7938">
              <a:buFont typeface="Courier New" pitchFamily="49" charset="0"/>
              <a:buChar char="o"/>
            </a:pPr>
            <a:r>
              <a:rPr lang="en-US" sz="2000" dirty="0" smtClean="0"/>
              <a:t> Level of information and access to services</a:t>
            </a:r>
          </a:p>
          <a:p>
            <a:pPr marL="7938" lvl="2" indent="7938">
              <a:buFont typeface="Courier New" pitchFamily="49" charset="0"/>
              <a:buChar char="o"/>
            </a:pPr>
            <a:r>
              <a:rPr lang="en-US" sz="2000" dirty="0" smtClean="0"/>
              <a:t> Opportunity cost of participation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14348" y="3784581"/>
            <a:ext cx="385765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Full model would be:</a:t>
            </a:r>
          </a:p>
        </p:txBody>
      </p:sp>
      <p:sp>
        <p:nvSpPr>
          <p:cNvPr id="13" name="12 Lágrima"/>
          <p:cNvSpPr/>
          <p:nvPr/>
        </p:nvSpPr>
        <p:spPr>
          <a:xfrm>
            <a:off x="357158" y="3955081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1068728" y="5744085"/>
            <a:ext cx="720000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382082" y="4429132"/>
            <a:ext cx="6336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i="1" dirty="0" smtClean="0"/>
              <a:t>y = </a:t>
            </a:r>
            <a:r>
              <a:rPr lang="el-GR" sz="3200" i="1" dirty="0" smtClean="0"/>
              <a:t>γ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+ </a:t>
            </a:r>
            <a:r>
              <a:rPr lang="el-GR" sz="3200" i="1" dirty="0" smtClean="0"/>
              <a:t>γ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x + </a:t>
            </a:r>
            <a:r>
              <a:rPr lang="el-GR" sz="3200" i="1" dirty="0" smtClean="0"/>
              <a:t>γ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P + </a:t>
            </a:r>
            <a:r>
              <a:rPr lang="el-GR" sz="3200" i="1" dirty="0" smtClean="0"/>
              <a:t>γ</a:t>
            </a:r>
            <a:r>
              <a:rPr lang="en-US" sz="3200" i="1" baseline="-25000" dirty="0" smtClean="0"/>
              <a:t>3</a:t>
            </a:r>
            <a:r>
              <a:rPr lang="en-US" sz="3200" i="1" dirty="0" smtClean="0"/>
              <a:t> M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+ </a:t>
            </a:r>
            <a:r>
              <a:rPr lang="el-GR" sz="3200" i="1" dirty="0" smtClean="0"/>
              <a:t>η</a:t>
            </a:r>
            <a:endParaRPr lang="en-US" sz="3200" dirty="0" smtClean="0"/>
          </a:p>
        </p:txBody>
      </p:sp>
      <p:sp>
        <p:nvSpPr>
          <p:cNvPr id="16" name="15 Rectángulo"/>
          <p:cNvSpPr/>
          <p:nvPr/>
        </p:nvSpPr>
        <p:spPr>
          <a:xfrm>
            <a:off x="1428728" y="5312647"/>
            <a:ext cx="634131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US" sz="2400" dirty="0" smtClean="0"/>
              <a:t>But we cannot observe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, </a:t>
            </a:r>
            <a:r>
              <a:rPr lang="en-US" sz="2400" dirty="0" smtClean="0"/>
              <a:t>the “missing” and unobserved variables.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 bldLvl="3"/>
      <p:bldP spid="8" grpId="0" animBg="1"/>
      <p:bldP spid="11" grpId="0" uiExpand="1" build="p" bldLvl="3"/>
      <p:bldP spid="12" grpId="0"/>
      <p:bldP spid="13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Omitted variable bias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642910" y="1143381"/>
            <a:ext cx="385765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True model is:</a:t>
            </a:r>
          </a:p>
        </p:txBody>
      </p:sp>
      <p:sp>
        <p:nvSpPr>
          <p:cNvPr id="5" name="4 Lágrima"/>
          <p:cNvSpPr/>
          <p:nvPr/>
        </p:nvSpPr>
        <p:spPr>
          <a:xfrm>
            <a:off x="285720" y="1296991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6 Rectángulo"/>
          <p:cNvSpPr/>
          <p:nvPr/>
        </p:nvSpPr>
        <p:spPr>
          <a:xfrm>
            <a:off x="3097718" y="1071546"/>
            <a:ext cx="5832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i="1" dirty="0" smtClean="0"/>
              <a:t>y = </a:t>
            </a:r>
            <a:r>
              <a:rPr lang="el-GR" sz="3200" i="1" dirty="0" smtClean="0"/>
              <a:t>γ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+ </a:t>
            </a:r>
            <a:r>
              <a:rPr lang="el-GR" sz="3200" i="1" dirty="0" smtClean="0"/>
              <a:t>γ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x + </a:t>
            </a:r>
            <a:r>
              <a:rPr lang="el-GR" sz="3200" i="1" dirty="0" smtClean="0"/>
              <a:t>γ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P + </a:t>
            </a:r>
            <a:r>
              <a:rPr lang="el-GR" sz="3200" i="1" dirty="0" smtClean="0"/>
              <a:t>γ</a:t>
            </a:r>
            <a:r>
              <a:rPr lang="en-US" sz="3200" i="1" baseline="-25000" dirty="0" smtClean="0"/>
              <a:t>3</a:t>
            </a:r>
            <a:r>
              <a:rPr lang="en-US" sz="3200" i="1" dirty="0" smtClean="0"/>
              <a:t> M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+ </a:t>
            </a:r>
            <a:r>
              <a:rPr lang="el-GR" sz="3200" i="1" dirty="0" smtClean="0"/>
              <a:t>η</a:t>
            </a:r>
            <a:endParaRPr lang="en-US" sz="32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642910" y="2227542"/>
            <a:ext cx="385765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But we estimate:</a:t>
            </a:r>
          </a:p>
        </p:txBody>
      </p:sp>
      <p:sp>
        <p:nvSpPr>
          <p:cNvPr id="10" name="9 Lágrima"/>
          <p:cNvSpPr/>
          <p:nvPr/>
        </p:nvSpPr>
        <p:spPr>
          <a:xfrm>
            <a:off x="285720" y="2381152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10 Rectángulo"/>
          <p:cNvSpPr/>
          <p:nvPr/>
        </p:nvSpPr>
        <p:spPr>
          <a:xfrm>
            <a:off x="3529718" y="2173496"/>
            <a:ext cx="5400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i="1" dirty="0" smtClean="0"/>
              <a:t>y = </a:t>
            </a:r>
            <a:r>
              <a:rPr lang="el-GR" sz="3200" i="1" dirty="0" smtClean="0"/>
              <a:t>β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+ </a:t>
            </a:r>
            <a:r>
              <a:rPr lang="el-GR" sz="3200" i="1" dirty="0" smtClean="0"/>
              <a:t>β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x + </a:t>
            </a:r>
            <a:r>
              <a:rPr lang="el-GR" sz="3200" i="1" dirty="0" smtClean="0"/>
              <a:t>β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P + </a:t>
            </a:r>
            <a:r>
              <a:rPr lang="el-GR" sz="3200" i="1" dirty="0" smtClean="0"/>
              <a:t>ε</a:t>
            </a:r>
            <a:endParaRPr lang="en-US" sz="3200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642910" y="3367161"/>
            <a:ext cx="8143932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dirty="0" smtClean="0"/>
              <a:t>If there is a correlation between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dirty="0" smtClean="0"/>
              <a:t>and</a:t>
            </a:r>
            <a:r>
              <a:rPr lang="en-US" sz="2400" i="1" dirty="0" smtClean="0"/>
              <a:t> P, </a:t>
            </a:r>
            <a:r>
              <a:rPr lang="en-US" sz="2400" dirty="0" smtClean="0"/>
              <a:t>then the </a:t>
            </a:r>
            <a:r>
              <a:rPr lang="en-US" sz="2400" i="1" dirty="0" smtClean="0"/>
              <a:t>OLS</a:t>
            </a:r>
            <a:r>
              <a:rPr lang="en-US" sz="2400" dirty="0" smtClean="0"/>
              <a:t> estimator of </a:t>
            </a:r>
            <a:r>
              <a:rPr lang="el-GR" sz="2400" i="1" dirty="0" smtClean="0"/>
              <a:t>β</a:t>
            </a:r>
            <a:r>
              <a:rPr lang="en-US" sz="2400" i="1" baseline="-25000" dirty="0" smtClean="0"/>
              <a:t>2 </a:t>
            </a:r>
            <a:r>
              <a:rPr lang="en-US" sz="2400" dirty="0" smtClean="0"/>
              <a:t>will not be a consistent estimator of 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, the true impact of </a:t>
            </a:r>
            <a:r>
              <a:rPr lang="en-US" sz="2400" i="1" dirty="0" smtClean="0"/>
              <a:t>P.</a:t>
            </a:r>
          </a:p>
        </p:txBody>
      </p:sp>
      <p:sp>
        <p:nvSpPr>
          <p:cNvPr id="13" name="12 Lágrima"/>
          <p:cNvSpPr/>
          <p:nvPr/>
        </p:nvSpPr>
        <p:spPr>
          <a:xfrm>
            <a:off x="285720" y="3489142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14 Rectángulo"/>
          <p:cNvSpPr/>
          <p:nvPr/>
        </p:nvSpPr>
        <p:spPr>
          <a:xfrm>
            <a:off x="642910" y="5384085"/>
            <a:ext cx="814393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US" sz="2400" dirty="0" smtClean="0"/>
              <a:t>When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1 </a:t>
            </a:r>
            <a:r>
              <a:rPr lang="en-US" sz="2400" dirty="0" smtClean="0"/>
              <a:t>is missing from the regression, the coefficient of </a:t>
            </a:r>
            <a:r>
              <a:rPr lang="en-US" sz="2400" i="1" dirty="0" smtClean="0"/>
              <a:t>P </a:t>
            </a:r>
            <a:r>
              <a:rPr lang="en-US" sz="2400" dirty="0" smtClean="0"/>
              <a:t>will “pick up” some of the effect of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1</a:t>
            </a:r>
            <a:endParaRPr lang="en-US" sz="2400" i="1" dirty="0" smtClean="0"/>
          </a:p>
        </p:txBody>
      </p:sp>
      <p:sp>
        <p:nvSpPr>
          <p:cNvPr id="16" name="15 Lágrima"/>
          <p:cNvSpPr/>
          <p:nvPr/>
        </p:nvSpPr>
        <p:spPr>
          <a:xfrm>
            <a:off x="285720" y="5098333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16 Rectángulo"/>
          <p:cNvSpPr/>
          <p:nvPr/>
        </p:nvSpPr>
        <p:spPr>
          <a:xfrm>
            <a:off x="642910" y="4924680"/>
            <a:ext cx="814393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Why?</a:t>
            </a:r>
            <a:endParaRPr lang="en-US" sz="2800" i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/>
      <p:bldP spid="10" grpId="0" animBg="1"/>
      <p:bldP spid="11" grpId="0" animBg="1"/>
      <p:bldP spid="12" grpId="0"/>
      <p:bldP spid="13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Problem #2: </a:t>
            </a:r>
            <a:r>
              <a:rPr lang="en-US" sz="4400" dirty="0"/>
              <a:t>Endogenous Decision to Participate</a:t>
            </a: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0" y="345757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642910" y="1673827"/>
            <a:ext cx="385765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True model is:</a:t>
            </a:r>
          </a:p>
        </p:txBody>
      </p:sp>
      <p:sp>
        <p:nvSpPr>
          <p:cNvPr id="9" name="8 Lágrima"/>
          <p:cNvSpPr/>
          <p:nvPr/>
        </p:nvSpPr>
        <p:spPr>
          <a:xfrm>
            <a:off x="285720" y="1855678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9 Rectángulo"/>
          <p:cNvSpPr/>
          <p:nvPr/>
        </p:nvSpPr>
        <p:spPr>
          <a:xfrm>
            <a:off x="3097718" y="1617637"/>
            <a:ext cx="4968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i="1" dirty="0" smtClean="0"/>
              <a:t>y = γ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+ γ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x + γ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P + η</a:t>
            </a:r>
            <a:endParaRPr lang="en-US" sz="3200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714348" y="2500306"/>
            <a:ext cx="228601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2800" dirty="0" smtClean="0"/>
              <a:t>with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097718" y="2470397"/>
            <a:ext cx="4968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i="1" dirty="0" smtClean="0"/>
              <a:t>P = π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+ π 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x + π 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M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+ξ</a:t>
            </a:r>
            <a:endParaRPr lang="en-US" sz="3200" dirty="0" smtClean="0"/>
          </a:p>
        </p:txBody>
      </p:sp>
      <p:sp>
        <p:nvSpPr>
          <p:cNvPr id="13" name="12 Rectángulo"/>
          <p:cNvSpPr/>
          <p:nvPr/>
        </p:nvSpPr>
        <p:spPr>
          <a:xfrm>
            <a:off x="928662" y="3240945"/>
            <a:ext cx="728667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000066"/>
              </a:buClr>
              <a:buSzPct val="75000"/>
            </a:pPr>
            <a:r>
              <a:rPr lang="en-US" sz="2400" i="1" dirty="0" smtClean="0"/>
              <a:t>M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 = V</a:t>
            </a:r>
            <a:r>
              <a:rPr lang="en-US" sz="2400" dirty="0" smtClean="0">
                <a:sym typeface="Wingdings" pitchFamily="2" charset="2"/>
              </a:rPr>
              <a:t>ector of unobserved / missing characteristics </a:t>
            </a:r>
          </a:p>
          <a:p>
            <a:pPr>
              <a:spcBef>
                <a:spcPct val="20000"/>
              </a:spcBef>
              <a:buClr>
                <a:srgbClr val="000066"/>
              </a:buClr>
              <a:buSzPct val="75000"/>
            </a:pPr>
            <a:r>
              <a:rPr lang="en-US" sz="2000" dirty="0" smtClean="0">
                <a:solidFill>
                  <a:schemeClr val="accent1"/>
                </a:solidFill>
                <a:sym typeface="Wingdings" pitchFamily="2" charset="2"/>
              </a:rPr>
              <a:t>(i.e. we don’t fully know why people decide to participate)</a:t>
            </a:r>
            <a:endParaRPr lang="en-US" sz="2400" dirty="0" smtClean="0">
              <a:solidFill>
                <a:schemeClr val="accent1"/>
              </a:solidFill>
              <a:sym typeface="Wingdings" pitchFamily="2" charset="2"/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-66916" y="3172504"/>
            <a:ext cx="1800000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642910" y="4214818"/>
            <a:ext cx="821537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Since we don’t observe 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</a:t>
            </a:r>
            <a:r>
              <a:rPr lang="en-US" sz="2800" dirty="0" smtClean="0"/>
              <a:t>, we can only estimate a simplified model:</a:t>
            </a:r>
          </a:p>
        </p:txBody>
      </p:sp>
      <p:sp>
        <p:nvSpPr>
          <p:cNvPr id="16" name="15 Lágrima"/>
          <p:cNvSpPr/>
          <p:nvPr/>
        </p:nvSpPr>
        <p:spPr>
          <a:xfrm>
            <a:off x="285720" y="4427446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16 Rectángulo"/>
          <p:cNvSpPr/>
          <p:nvPr/>
        </p:nvSpPr>
        <p:spPr>
          <a:xfrm>
            <a:off x="2143108" y="5214950"/>
            <a:ext cx="4968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i="1" dirty="0" smtClean="0"/>
              <a:t>y = β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+ β 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x + β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P + ε</a:t>
            </a:r>
            <a:endParaRPr lang="en-US" sz="3200" dirty="0" smtClean="0"/>
          </a:p>
        </p:txBody>
      </p:sp>
      <p:sp>
        <p:nvSpPr>
          <p:cNvPr id="18" name="17 Rectángulo"/>
          <p:cNvSpPr/>
          <p:nvPr/>
        </p:nvSpPr>
        <p:spPr>
          <a:xfrm>
            <a:off x="642910" y="6120490"/>
            <a:ext cx="821537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Is </a:t>
            </a:r>
            <a:r>
              <a:rPr lang="en-US" sz="2800" i="1" dirty="0" smtClean="0">
                <a:solidFill>
                  <a:schemeClr val="accent1"/>
                </a:solidFill>
              </a:rPr>
              <a:t>β</a:t>
            </a:r>
            <a:r>
              <a:rPr lang="en-US" sz="2800" i="1" baseline="-25000" dirty="0" smtClean="0">
                <a:solidFill>
                  <a:schemeClr val="accent1"/>
                </a:solidFill>
              </a:rPr>
              <a:t>2, OLS</a:t>
            </a:r>
            <a:r>
              <a:rPr lang="en-US" sz="2800" dirty="0" smtClean="0">
                <a:solidFill>
                  <a:schemeClr val="accent1"/>
                </a:solidFill>
              </a:rPr>
              <a:t> an unbiased estimator of </a:t>
            </a:r>
            <a:r>
              <a:rPr lang="en-US" sz="2800" i="1" dirty="0" smtClean="0">
                <a:solidFill>
                  <a:schemeClr val="accent1"/>
                </a:solidFill>
              </a:rPr>
              <a:t>γ</a:t>
            </a:r>
            <a:r>
              <a:rPr lang="en-US" sz="2800" i="1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i="1" dirty="0" smtClean="0">
                <a:solidFill>
                  <a:schemeClr val="accent1"/>
                </a:solidFill>
              </a:rPr>
              <a:t>?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19" name="18 Lágrima"/>
          <p:cNvSpPr/>
          <p:nvPr/>
        </p:nvSpPr>
        <p:spPr>
          <a:xfrm>
            <a:off x="285720" y="6334804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 animBg="1"/>
      <p:bldP spid="13" grpId="0"/>
      <p:bldP spid="15" grpId="0"/>
      <p:bldP spid="16" grpId="0" animBg="1"/>
      <p:bldP spid="17" grpId="0" animBg="1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Problem #2: </a:t>
            </a:r>
            <a:r>
              <a:rPr lang="en-US" sz="4400" dirty="0"/>
              <a:t>Endogenous Decision to Participate</a:t>
            </a: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928662" y="1571612"/>
            <a:ext cx="2428892" cy="4462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300" dirty="0" smtClean="0"/>
              <a:t>We estimate:</a:t>
            </a:r>
          </a:p>
        </p:txBody>
      </p:sp>
      <p:sp>
        <p:nvSpPr>
          <p:cNvPr id="9" name="8 Lágrima"/>
          <p:cNvSpPr/>
          <p:nvPr/>
        </p:nvSpPr>
        <p:spPr>
          <a:xfrm>
            <a:off x="641224" y="1736737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9 Rectángulo"/>
          <p:cNvSpPr/>
          <p:nvPr/>
        </p:nvSpPr>
        <p:spPr>
          <a:xfrm>
            <a:off x="3437454" y="1592919"/>
            <a:ext cx="3492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2200" i="1" dirty="0" smtClean="0"/>
              <a:t>y = β</a:t>
            </a:r>
            <a:r>
              <a:rPr lang="en-US" sz="2200" i="1" baseline="-25000" dirty="0" smtClean="0"/>
              <a:t>0</a:t>
            </a:r>
            <a:r>
              <a:rPr lang="en-US" sz="2200" i="1" dirty="0" smtClean="0"/>
              <a:t> + β</a:t>
            </a:r>
            <a:r>
              <a:rPr lang="en-US" sz="2200" i="1" baseline="-25000" dirty="0" smtClean="0"/>
              <a:t>1</a:t>
            </a:r>
            <a:r>
              <a:rPr lang="en-US" sz="2200" i="1" dirty="0" smtClean="0"/>
              <a:t> x + β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 P + ε</a:t>
            </a:r>
            <a:endParaRPr lang="en-US" sz="2200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928662" y="2296854"/>
            <a:ext cx="3000396" cy="4462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300" dirty="0" smtClean="0"/>
              <a:t>But true model is:</a:t>
            </a:r>
          </a:p>
        </p:txBody>
      </p:sp>
      <p:sp>
        <p:nvSpPr>
          <p:cNvPr id="13" name="12 Lágrima"/>
          <p:cNvSpPr/>
          <p:nvPr/>
        </p:nvSpPr>
        <p:spPr>
          <a:xfrm>
            <a:off x="641224" y="2428868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13 Rectángulo"/>
          <p:cNvSpPr/>
          <p:nvPr/>
        </p:nvSpPr>
        <p:spPr>
          <a:xfrm>
            <a:off x="3437454" y="2285992"/>
            <a:ext cx="3492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2200" i="1" dirty="0" smtClean="0"/>
              <a:t>y = γ</a:t>
            </a:r>
            <a:r>
              <a:rPr lang="en-US" sz="2200" i="1" baseline="-25000" dirty="0" smtClean="0"/>
              <a:t>0</a:t>
            </a:r>
            <a:r>
              <a:rPr lang="en-US" sz="2200" i="1" dirty="0" smtClean="0"/>
              <a:t> + γ</a:t>
            </a:r>
            <a:r>
              <a:rPr lang="en-US" sz="2200" i="1" baseline="-25000" dirty="0" smtClean="0"/>
              <a:t>1</a:t>
            </a:r>
            <a:r>
              <a:rPr lang="en-US" sz="2200" i="1" dirty="0" smtClean="0"/>
              <a:t> x + γ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 P + η</a:t>
            </a:r>
            <a:endParaRPr lang="en-US" sz="2200" dirty="0" smtClean="0"/>
          </a:p>
        </p:txBody>
      </p:sp>
      <p:sp>
        <p:nvSpPr>
          <p:cNvPr id="15" name="14 Rectángulo"/>
          <p:cNvSpPr/>
          <p:nvPr/>
        </p:nvSpPr>
        <p:spPr>
          <a:xfrm>
            <a:off x="1082216" y="2874382"/>
            <a:ext cx="2286016" cy="4462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2300" dirty="0" smtClean="0"/>
              <a:t>with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437454" y="2863520"/>
            <a:ext cx="3492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2200" i="1" dirty="0" smtClean="0"/>
              <a:t>P = π</a:t>
            </a:r>
            <a:r>
              <a:rPr lang="en-US" sz="2200" i="1" baseline="-25000" dirty="0" smtClean="0"/>
              <a:t>0</a:t>
            </a:r>
            <a:r>
              <a:rPr lang="en-US" sz="2200" i="1" dirty="0" smtClean="0"/>
              <a:t> + π</a:t>
            </a:r>
            <a:r>
              <a:rPr lang="en-US" sz="2200" i="1" baseline="-25000" dirty="0" smtClean="0"/>
              <a:t>1</a:t>
            </a:r>
            <a:r>
              <a:rPr lang="en-US" sz="2200" i="1" dirty="0" smtClean="0"/>
              <a:t> x + π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 M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 +ξ</a:t>
            </a:r>
            <a:endParaRPr lang="en-US" sz="2200" dirty="0" smtClean="0"/>
          </a:p>
        </p:txBody>
      </p:sp>
      <p:sp>
        <p:nvSpPr>
          <p:cNvPr id="19" name="18 Rectángulo"/>
          <p:cNvSpPr/>
          <p:nvPr/>
        </p:nvSpPr>
        <p:spPr>
          <a:xfrm>
            <a:off x="928662" y="3500438"/>
            <a:ext cx="7143800" cy="4462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300" dirty="0" smtClean="0">
                <a:solidFill>
                  <a:schemeClr val="accent1"/>
                </a:solidFill>
                <a:sym typeface="Wingdings" pitchFamily="2" charset="2"/>
              </a:rPr>
              <a:t>Is </a:t>
            </a:r>
            <a:r>
              <a:rPr lang="en-US" sz="2300" i="1" dirty="0" smtClean="0">
                <a:solidFill>
                  <a:schemeClr val="accent1"/>
                </a:solidFill>
              </a:rPr>
              <a:t>β</a:t>
            </a:r>
            <a:r>
              <a:rPr lang="en-US" sz="2300" i="1" baseline="-25000" dirty="0" smtClean="0">
                <a:solidFill>
                  <a:schemeClr val="accent1"/>
                </a:solidFill>
              </a:rPr>
              <a:t>2, OLS</a:t>
            </a:r>
            <a:r>
              <a:rPr lang="en-US" sz="2300" dirty="0" smtClean="0">
                <a:solidFill>
                  <a:schemeClr val="accent1"/>
                </a:solidFill>
              </a:rPr>
              <a:t> an unbiased estimator of </a:t>
            </a:r>
            <a:r>
              <a:rPr lang="en-US" sz="2300" i="1" dirty="0" smtClean="0">
                <a:solidFill>
                  <a:schemeClr val="accent1"/>
                </a:solidFill>
              </a:rPr>
              <a:t>γ</a:t>
            </a:r>
            <a:r>
              <a:rPr lang="en-US" sz="2300" i="1" baseline="-25000" dirty="0" smtClean="0">
                <a:solidFill>
                  <a:schemeClr val="accent1"/>
                </a:solidFill>
              </a:rPr>
              <a:t>2</a:t>
            </a:r>
            <a:r>
              <a:rPr lang="en-US" sz="2300" i="1" dirty="0" smtClean="0">
                <a:solidFill>
                  <a:schemeClr val="accent1"/>
                </a:solidFill>
              </a:rPr>
              <a:t>?</a:t>
            </a:r>
            <a:endParaRPr lang="en-US" sz="2300" dirty="0" smtClean="0">
              <a:solidFill>
                <a:schemeClr val="accent1"/>
              </a:solidFill>
            </a:endParaRPr>
          </a:p>
        </p:txBody>
      </p:sp>
      <p:sp>
        <p:nvSpPr>
          <p:cNvPr id="20" name="19 Lágrima"/>
          <p:cNvSpPr/>
          <p:nvPr/>
        </p:nvSpPr>
        <p:spPr>
          <a:xfrm>
            <a:off x="641224" y="3693258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20 Rectángulo"/>
          <p:cNvSpPr/>
          <p:nvPr/>
        </p:nvSpPr>
        <p:spPr>
          <a:xfrm>
            <a:off x="928662" y="3962032"/>
            <a:ext cx="7143800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>
              <a:buClr>
                <a:srgbClr val="000066"/>
              </a:buClr>
              <a:buNone/>
            </a:pPr>
            <a:r>
              <a:rPr lang="en-US" sz="2200" i="1" dirty="0" smtClean="0">
                <a:sym typeface="Wingdings" pitchFamily="2" charset="2"/>
              </a:rPr>
              <a:t>Corr (</a:t>
            </a:r>
            <a:r>
              <a:rPr lang="en-US" sz="2200" i="1" dirty="0" smtClean="0"/>
              <a:t>ε, P) 	= corr (ε, π</a:t>
            </a:r>
            <a:r>
              <a:rPr lang="en-US" sz="2200" i="1" baseline="-25000" dirty="0" smtClean="0"/>
              <a:t>0</a:t>
            </a:r>
            <a:r>
              <a:rPr lang="en-US" sz="2200" i="1" dirty="0" smtClean="0"/>
              <a:t> + π </a:t>
            </a:r>
            <a:r>
              <a:rPr lang="en-US" sz="2200" i="1" baseline="-25000" dirty="0" smtClean="0"/>
              <a:t>1</a:t>
            </a:r>
            <a:r>
              <a:rPr lang="en-US" sz="2200" i="1" dirty="0" smtClean="0"/>
              <a:t> x + π 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 M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 +ξ)</a:t>
            </a:r>
          </a:p>
          <a:p>
            <a:pPr marL="0" lvl="1">
              <a:buNone/>
            </a:pPr>
            <a:r>
              <a:rPr lang="en-US" sz="2200" i="1" dirty="0" smtClean="0"/>
              <a:t>		= π </a:t>
            </a:r>
            <a:r>
              <a:rPr lang="en-US" sz="2200" i="1" baseline="-25000" dirty="0" smtClean="0"/>
              <a:t>1</a:t>
            </a:r>
            <a:r>
              <a:rPr lang="en-US" sz="2200" i="1" dirty="0" smtClean="0"/>
              <a:t> corr (ε, x)+ π 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 corr (ε, M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)</a:t>
            </a:r>
          </a:p>
          <a:p>
            <a:pPr marL="0" lvl="1">
              <a:buNone/>
            </a:pPr>
            <a:r>
              <a:rPr lang="en-US" sz="2200" i="1" dirty="0" smtClean="0"/>
              <a:t>		= π 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 corr (ε, M</a:t>
            </a:r>
            <a:r>
              <a:rPr lang="en-US" sz="2200" i="1" baseline="-25000" dirty="0" smtClean="0"/>
              <a:t>2</a:t>
            </a:r>
            <a:r>
              <a:rPr lang="en-US" sz="2200" i="1" dirty="0" smtClean="0"/>
              <a:t>)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928662" y="5197160"/>
            <a:ext cx="764386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000066"/>
              </a:buClr>
              <a:buSzPct val="75000"/>
            </a:pPr>
            <a:r>
              <a:rPr lang="en-US" sz="2200" dirty="0" smtClean="0">
                <a:sym typeface="Wingdings" pitchFamily="2" charset="2"/>
              </a:rPr>
              <a:t>If there is a correlation between the missing variables that determine participation (e.g. Talent) and outcomes not explained by observed characteristics, then the OLS estimator will be biased.</a:t>
            </a:r>
            <a:endParaRPr lang="en-US" sz="2200" dirty="0">
              <a:sym typeface="Wingdings" pitchFamily="2" charset="2"/>
            </a:endParaRPr>
          </a:p>
        </p:txBody>
      </p:sp>
      <p:sp>
        <p:nvSpPr>
          <p:cNvPr id="23" name="22 Lágrima"/>
          <p:cNvSpPr/>
          <p:nvPr/>
        </p:nvSpPr>
        <p:spPr>
          <a:xfrm>
            <a:off x="641224" y="5356140"/>
            <a:ext cx="216000" cy="216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/>
      <p:bldP spid="13" grpId="0" animBg="1"/>
      <p:bldP spid="14" grpId="0" animBg="1"/>
      <p:bldP spid="15" grpId="0"/>
      <p:bldP spid="16" grpId="0" animBg="1"/>
      <p:bldP spid="19" grpId="0"/>
      <p:bldP spid="20" grpId="0" animBg="1"/>
      <p:bldP spid="21" grpId="0" uiExpand="1" build="p" bldLvl="3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HumanDevelopmentNetwork">
  <a:themeElements>
    <a:clrScheme name="HD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82010"/>
      </a:accent1>
      <a:accent2>
        <a:srgbClr val="B8B8C0"/>
      </a:accent2>
      <a:accent3>
        <a:srgbClr val="B33826"/>
      </a:accent3>
      <a:accent4>
        <a:srgbClr val="E8842B"/>
      </a:accent4>
      <a:accent5>
        <a:srgbClr val="929292"/>
      </a:accent5>
      <a:accent6>
        <a:srgbClr val="AFAFB9"/>
      </a:accent6>
      <a:hlink>
        <a:srgbClr val="5F95D7"/>
      </a:hlink>
      <a:folHlink>
        <a:srgbClr val="CD7371"/>
      </a:folHlink>
    </a:clrScheme>
    <a:fontScheme name="WorldBank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HumanDevelopmentNetwork</Template>
  <TotalTime>2550</TotalTime>
  <Words>2227</Words>
  <Application>Microsoft Office PowerPoint</Application>
  <PresentationFormat>On-screen Show (4:3)</PresentationFormat>
  <Paragraphs>267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HumanDevelopmentNetwork</vt:lpstr>
      <vt:lpstr>Slide 1</vt:lpstr>
      <vt:lpstr>Slide 2</vt:lpstr>
      <vt:lpstr>Instrumental Variables and IE</vt:lpstr>
      <vt:lpstr>An example to start off with…</vt:lpstr>
      <vt:lpstr>Voluntary job training program</vt:lpstr>
      <vt:lpstr>Problem #1: Omitted Variables</vt:lpstr>
      <vt:lpstr>Omitted variable bias</vt:lpstr>
      <vt:lpstr>Problem #2: Endogenous Decision to Participate</vt:lpstr>
      <vt:lpstr>Problem #2: Endogenous Decision to Participate</vt:lpstr>
      <vt:lpstr>What can we do to solve this problem?</vt:lpstr>
      <vt:lpstr>Back to the job training program</vt:lpstr>
      <vt:lpstr>Generating an outside variable for the job training program</vt:lpstr>
      <vt:lpstr>Characteristics of an instrumental variable</vt:lpstr>
      <vt:lpstr>Two-stage least squares (2SLS)</vt:lpstr>
      <vt:lpstr>Two-stage least squares (2SLS)</vt:lpstr>
      <vt:lpstr>Where do we find instrumental variables?</vt:lpstr>
      <vt:lpstr>Example 1: voluntary job training program</vt:lpstr>
      <vt:lpstr>Slide 18</vt:lpstr>
      <vt:lpstr>Link back to the estimation formula</vt:lpstr>
      <vt:lpstr>Example 2: School autonomy in Nepal</vt:lpstr>
      <vt:lpstr>School autonomy in Nepal</vt:lpstr>
      <vt:lpstr>Reminder and a word of caution…</vt:lpstr>
      <vt:lpstr>Recovering TOT from ATE in case of non-compliance</vt:lpstr>
      <vt:lpstr>Note: IV is a ‘local’ effect</vt:lpstr>
      <vt:lpstr>References</vt:lpstr>
      <vt:lpstr>Slide 26</vt:lpstr>
      <vt:lpstr>Slide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Instrumental variables</dc:title>
  <dc:creator>Uma Young | Presentation Bureau</dc:creator>
  <cp:lastModifiedBy>wb335910</cp:lastModifiedBy>
  <cp:revision>364</cp:revision>
  <dcterms:created xsi:type="dcterms:W3CDTF">2010-03-20T16:10:13Z</dcterms:created>
  <dcterms:modified xsi:type="dcterms:W3CDTF">2011-01-19T19:21:23Z</dcterms:modified>
</cp:coreProperties>
</file>