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88" r:id="rId4"/>
  </p:sldMasterIdLst>
  <p:notesMasterIdLst>
    <p:notesMasterId r:id="rId72"/>
  </p:notesMasterIdLst>
  <p:handoutMasterIdLst>
    <p:handoutMasterId r:id="rId73"/>
  </p:handoutMasterIdLst>
  <p:sldIdLst>
    <p:sldId id="663" r:id="rId5"/>
    <p:sldId id="598" r:id="rId6"/>
    <p:sldId id="590" r:id="rId7"/>
    <p:sldId id="665" r:id="rId8"/>
    <p:sldId id="672" r:id="rId9"/>
    <p:sldId id="673" r:id="rId10"/>
    <p:sldId id="668" r:id="rId11"/>
    <p:sldId id="669" r:id="rId12"/>
    <p:sldId id="674" r:id="rId13"/>
    <p:sldId id="666" r:id="rId14"/>
    <p:sldId id="664" r:id="rId15"/>
    <p:sldId id="591" r:id="rId16"/>
    <p:sldId id="540" r:id="rId17"/>
    <p:sldId id="625" r:id="rId18"/>
    <p:sldId id="639" r:id="rId19"/>
    <p:sldId id="631" r:id="rId20"/>
    <p:sldId id="626" r:id="rId21"/>
    <p:sldId id="629" r:id="rId22"/>
    <p:sldId id="627" r:id="rId23"/>
    <p:sldId id="630" r:id="rId24"/>
    <p:sldId id="659" r:id="rId25"/>
    <p:sldId id="551" r:id="rId26"/>
    <p:sldId id="647" r:id="rId27"/>
    <p:sldId id="648" r:id="rId28"/>
    <p:sldId id="651" r:id="rId29"/>
    <p:sldId id="670" r:id="rId30"/>
    <p:sldId id="592" r:id="rId31"/>
    <p:sldId id="671" r:id="rId32"/>
    <p:sldId id="594" r:id="rId33"/>
    <p:sldId id="577" r:id="rId34"/>
    <p:sldId id="566" r:id="rId35"/>
    <p:sldId id="565" r:id="rId36"/>
    <p:sldId id="567" r:id="rId37"/>
    <p:sldId id="595" r:id="rId38"/>
    <p:sldId id="650" r:id="rId39"/>
    <p:sldId id="515" r:id="rId40"/>
    <p:sldId id="632" r:id="rId41"/>
    <p:sldId id="667" r:id="rId42"/>
    <p:sldId id="657" r:id="rId43"/>
    <p:sldId id="479" r:id="rId44"/>
    <p:sldId id="635" r:id="rId45"/>
    <p:sldId id="480" r:id="rId46"/>
    <p:sldId id="514" r:id="rId47"/>
    <p:sldId id="636" r:id="rId48"/>
    <p:sldId id="660" r:id="rId49"/>
    <p:sldId id="481" r:id="rId50"/>
    <p:sldId id="637" r:id="rId51"/>
    <p:sldId id="482" r:id="rId52"/>
    <p:sldId id="516" r:id="rId53"/>
    <p:sldId id="643" r:id="rId54"/>
    <p:sldId id="642" r:id="rId55"/>
    <p:sldId id="644" r:id="rId56"/>
    <p:sldId id="645" r:id="rId57"/>
    <p:sldId id="661" r:id="rId58"/>
    <p:sldId id="652" r:id="rId59"/>
    <p:sldId id="653" r:id="rId60"/>
    <p:sldId id="654" r:id="rId61"/>
    <p:sldId id="596" r:id="rId62"/>
    <p:sldId id="662" r:id="rId63"/>
    <p:sldId id="483" r:id="rId64"/>
    <p:sldId id="638" r:id="rId65"/>
    <p:sldId id="587" r:id="rId66"/>
    <p:sldId id="585" r:id="rId67"/>
    <p:sldId id="535" r:id="rId68"/>
    <p:sldId id="536" r:id="rId69"/>
    <p:sldId id="584" r:id="rId70"/>
    <p:sldId id="646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9494DC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0FC"/>
    <a:srgbClr val="03631D"/>
    <a:srgbClr val="44BF04"/>
    <a:srgbClr val="5C007F"/>
    <a:srgbClr val="AC00D8"/>
    <a:srgbClr val="024FAB"/>
    <a:srgbClr val="0000AB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0172" autoAdjust="0"/>
  </p:normalViewPr>
  <p:slideViewPr>
    <p:cSldViewPr>
      <p:cViewPr>
        <p:scale>
          <a:sx n="80" d="100"/>
          <a:sy n="80" d="100"/>
        </p:scale>
        <p:origin x="-1776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14" y="-7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t" anchorCtr="0" compatLnSpc="1">
            <a:prstTxWarp prst="textNoShape">
              <a:avLst/>
            </a:prstTxWarp>
          </a:bodyPr>
          <a:lstStyle>
            <a:lvl1pPr defTabSz="925513">
              <a:buFontTx/>
              <a:buNone/>
              <a:defRPr sz="13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t" anchorCtr="0" compatLnSpc="1">
            <a:prstTxWarp prst="textNoShape">
              <a:avLst/>
            </a:prstTxWarp>
          </a:bodyPr>
          <a:lstStyle>
            <a:lvl1pPr algn="r" defTabSz="925513">
              <a:buFontTx/>
              <a:buNone/>
              <a:defRPr sz="13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b" anchorCtr="0" compatLnSpc="1">
            <a:prstTxWarp prst="textNoShape">
              <a:avLst/>
            </a:prstTxWarp>
          </a:bodyPr>
          <a:lstStyle>
            <a:lvl1pPr defTabSz="925513">
              <a:buFontTx/>
              <a:buNone/>
              <a:defRPr sz="13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b" anchorCtr="0" compatLnSpc="1">
            <a:prstTxWarp prst="textNoShape">
              <a:avLst/>
            </a:prstTxWarp>
          </a:bodyPr>
          <a:lstStyle>
            <a:lvl1pPr algn="r" defTabSz="925513">
              <a:buFontTx/>
              <a:buNone/>
              <a:defRPr sz="13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4C4C7970-11C6-41CE-B330-E255E480D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5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t" anchorCtr="0" compatLnSpc="1">
            <a:prstTxWarp prst="textNoShape">
              <a:avLst/>
            </a:prstTxWarp>
          </a:bodyPr>
          <a:lstStyle>
            <a:lvl1pPr defTabSz="925513">
              <a:buFontTx/>
              <a:buNone/>
              <a:defRPr sz="13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t" anchorCtr="0" compatLnSpc="1">
            <a:prstTxWarp prst="textNoShape">
              <a:avLst/>
            </a:prstTxWarp>
          </a:bodyPr>
          <a:lstStyle>
            <a:lvl1pPr algn="r" defTabSz="925513">
              <a:buFontTx/>
              <a:buNone/>
              <a:defRPr sz="13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5475" y="0"/>
            <a:ext cx="5681663" cy="426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b" anchorCtr="0" compatLnSpc="1">
            <a:prstTxWarp prst="textNoShape">
              <a:avLst/>
            </a:prstTxWarp>
          </a:bodyPr>
          <a:lstStyle>
            <a:lvl1pPr defTabSz="925513">
              <a:buFontTx/>
              <a:buNone/>
              <a:defRPr sz="13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3126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4" rIns="92547" bIns="46274" numCol="1" anchor="b" anchorCtr="0" compatLnSpc="1">
            <a:prstTxWarp prst="textNoShape">
              <a:avLst/>
            </a:prstTxWarp>
          </a:bodyPr>
          <a:lstStyle>
            <a:lvl1pPr algn="r" defTabSz="925513">
              <a:buFontTx/>
              <a:buNone/>
              <a:defRPr sz="1800" b="0" i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2163B9E2-F04B-4516-B2CF-7B85F96B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81000" indent="-381000" algn="l" rtl="0" eaLnBrk="0" fontAlgn="base" hangingPunct="0">
      <a:spcBef>
        <a:spcPct val="30000"/>
      </a:spcBef>
      <a:spcAft>
        <a:spcPct val="0"/>
      </a:spcAft>
      <a:buAutoNum type="arabicPeriod"/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838200" indent="-381000" algn="l" rtl="0" eaLnBrk="0" fontAlgn="base" hangingPunct="0">
      <a:spcBef>
        <a:spcPct val="30000"/>
      </a:spcBef>
      <a:spcAft>
        <a:spcPct val="0"/>
      </a:spcAft>
      <a:buAutoNum type="alphaLcParenR"/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1257300" indent="-342900" algn="l" rtl="0" eaLnBrk="0" fontAlgn="base" hangingPunct="0">
      <a:spcBef>
        <a:spcPct val="30000"/>
      </a:spcBef>
      <a:spcAft>
        <a:spcPct val="0"/>
      </a:spcAft>
      <a:buChar char="•"/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 have spent most of the morning talking about evaluation, the difference between monitoring</a:t>
            </a:r>
            <a:r>
              <a:rPr lang="en-US" baseline="0" dirty="0" smtClean="0"/>
              <a:t> and evaluation, and why randomization can help to accurately measure the impact of a program.  In this session, we are going to talk about the different ways in which randomization can be conducted.  </a:t>
            </a: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BB76F-41E1-48E7-8472-8AD7BEE5DC0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mtClean="0"/>
              <a:t>Unit and method of randomization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What levers does the program pull?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Unit analysis 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Simple lottery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Real-world constraints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Revisiting unit and method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Variations on simple treatment-control</a:t>
            </a:r>
          </a:p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C3F65-4B26-4103-B79B-994F5E39214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http://www.povertyactionlab.org/</a:t>
            </a:r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5E596-199E-4DB8-BFEC-45353688C89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 smtClean="0"/>
              <a:t>This should be general, using pictures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>
              <a:buFont typeface="Calibri" pitchFamily="34" charset="0"/>
              <a:buAutoNum type="arabicPeriod"/>
            </a:pPr>
            <a:r>
              <a:rPr lang="en-US" dirty="0" smtClean="0"/>
              <a:t>Randomizing at the individual level (also plots across individuals)</a:t>
            </a:r>
          </a:p>
          <a:p>
            <a:pPr>
              <a:buFont typeface="Calibri" pitchFamily="34" charset="0"/>
              <a:buAutoNum type="arabicPeriod"/>
            </a:pPr>
            <a:r>
              <a:rPr lang="en-US" dirty="0" smtClean="0"/>
              <a:t>Randomizing at the group level </a:t>
            </a:r>
            <a:br>
              <a:rPr lang="en-US" dirty="0" smtClean="0"/>
            </a:br>
            <a:r>
              <a:rPr lang="en-US" dirty="0" smtClean="0"/>
              <a:t>“Cluster Randomized Trial”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Class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School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Community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Health center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School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District</a:t>
            </a:r>
          </a:p>
          <a:p>
            <a:pPr>
              <a:buFontTx/>
              <a:buChar char="•"/>
            </a:pPr>
            <a:r>
              <a:rPr lang="en-US" dirty="0" smtClean="0"/>
              <a:t>Which level to randomize?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9753F-92D8-4537-B27B-CFB11B45E38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4255C-5826-4417-8B46-4A367840DAA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87D7-859C-4620-B86C-E17C74A24B7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2E13B-D22C-49B5-AEDB-6F205D72783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0EDE6-949C-4EF0-83F7-ED0203720CB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99AF4-2F8A-4B28-A06F-721C7C26FE2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For agriculture, we could also envision randomizing at the farmers’ group level, the village (community) level,</a:t>
            </a:r>
            <a:r>
              <a:rPr lang="en-US" baseline="0" dirty="0" smtClean="0"/>
              <a:t> as well as randomizing across plots for one individual household. </a:t>
            </a: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8FD08-693B-416D-8EB0-F19E4CE85A1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22577-84BB-4365-8811-882DD2E8291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D24AE-F46D-443B-B7F0-F47D1A5F5D2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What might be the problem with distributing household-by-household</a:t>
            </a:r>
          </a:p>
          <a:p>
            <a:r>
              <a:rPr lang="en-US" dirty="0" smtClean="0"/>
              <a:t>What might be the problem with distributing to individual children within the school?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How is the intervention administered?</a:t>
            </a:r>
          </a:p>
          <a:p>
            <a:pPr lvl="1"/>
            <a:r>
              <a:rPr lang="en-US" dirty="0" smtClean="0"/>
              <a:t>By the NGO,</a:t>
            </a:r>
            <a:r>
              <a:rPr lang="en-US" baseline="0" dirty="0" smtClean="0"/>
              <a:t> the Ministry of Agriculture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What is the catchment area of each </a:t>
            </a:r>
            <a:br>
              <a:rPr lang="en-US" dirty="0" smtClean="0"/>
            </a:br>
            <a:r>
              <a:rPr lang="en-US" dirty="0" smtClean="0"/>
              <a:t>“unit of intervention”?</a:t>
            </a:r>
          </a:p>
          <a:p>
            <a:pPr>
              <a:buFontTx/>
              <a:buNone/>
            </a:pPr>
            <a:r>
              <a:rPr lang="en-US" dirty="0" smtClean="0"/>
              <a:t>	a)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, in health, it is often the health center; in agriculture, an NGO field worker or </a:t>
            </a:r>
            <a:r>
              <a:rPr lang="en-US" baseline="0" dirty="0" err="1" smtClean="0"/>
              <a:t>ag</a:t>
            </a:r>
            <a:r>
              <a:rPr lang="en-US" baseline="0" dirty="0" smtClean="0"/>
              <a:t> extension worker might have a certain catchment area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How wide is the potential impact?</a:t>
            </a:r>
          </a:p>
          <a:p>
            <a:pPr lvl="1"/>
            <a:r>
              <a:rPr lang="en-US" dirty="0" smtClean="0"/>
              <a:t>Individual households?</a:t>
            </a:r>
          </a:p>
          <a:p>
            <a:pPr lvl="1"/>
            <a:r>
              <a:rPr lang="en-US" dirty="0" smtClean="0"/>
              <a:t>Entire village?</a:t>
            </a:r>
          </a:p>
          <a:p>
            <a:pPr lvl="1"/>
            <a:r>
              <a:rPr lang="en-US" dirty="0" smtClean="0"/>
              <a:t>Entire group</a:t>
            </a:r>
            <a:r>
              <a:rPr lang="en-US" baseline="0" dirty="0" smtClean="0"/>
              <a:t> within a village</a:t>
            </a:r>
            <a:r>
              <a:rPr lang="en-US" dirty="0" smtClean="0"/>
              <a:t>?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7A86A-478C-4C4C-B882-BD267AD8A71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Unit and method of randomization</a:t>
            </a:r>
          </a:p>
          <a:p>
            <a:r>
              <a:rPr lang="en-US" smtClean="0"/>
              <a:t>Real-world constraints</a:t>
            </a:r>
          </a:p>
          <a:p>
            <a:pPr lvl="1"/>
            <a:r>
              <a:rPr lang="en-US" smtClean="0"/>
              <a:t>Program constraints</a:t>
            </a:r>
          </a:p>
          <a:p>
            <a:pPr lvl="1"/>
            <a:r>
              <a:rPr lang="en-US" smtClean="0"/>
              <a:t>Technical: Spillovers/crossovers</a:t>
            </a:r>
          </a:p>
          <a:p>
            <a:pPr lvl="1"/>
            <a:r>
              <a:rPr lang="en-US" smtClean="0"/>
              <a:t>Practical: Logistical, Political</a:t>
            </a:r>
          </a:p>
          <a:p>
            <a:pPr lvl="1"/>
            <a:r>
              <a:rPr lang="en-US" smtClean="0"/>
              <a:t>Statistical: Sample size</a:t>
            </a:r>
          </a:p>
          <a:p>
            <a:r>
              <a:rPr lang="en-US" smtClean="0">
                <a:solidFill>
                  <a:srgbClr val="7F7F7F"/>
                </a:solidFill>
              </a:rPr>
              <a:t>Revisiting unit and method</a:t>
            </a:r>
          </a:p>
          <a:p>
            <a:r>
              <a:rPr lang="en-US" smtClean="0">
                <a:solidFill>
                  <a:srgbClr val="7F7F7F"/>
                </a:solidFill>
              </a:rPr>
              <a:t>Variations on simple treatment-control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DAF4B-F747-4865-9C02-9A2C0AA4488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Unit and method of randomization</a:t>
            </a:r>
          </a:p>
          <a:p>
            <a:r>
              <a:rPr lang="en-US" smtClean="0"/>
              <a:t>Real-world constraints</a:t>
            </a:r>
          </a:p>
          <a:p>
            <a:pPr lvl="1"/>
            <a:r>
              <a:rPr lang="en-US" smtClean="0"/>
              <a:t>Program constraints</a:t>
            </a:r>
          </a:p>
          <a:p>
            <a:pPr lvl="1"/>
            <a:r>
              <a:rPr lang="en-US" smtClean="0"/>
              <a:t>Technical: Spillovers/crossovers</a:t>
            </a:r>
          </a:p>
          <a:p>
            <a:pPr lvl="1"/>
            <a:r>
              <a:rPr lang="en-US" smtClean="0"/>
              <a:t>Practical: Logistical, Political</a:t>
            </a:r>
          </a:p>
          <a:p>
            <a:pPr lvl="1"/>
            <a:r>
              <a:rPr lang="en-US" smtClean="0"/>
              <a:t>Statistical: Sample size</a:t>
            </a:r>
          </a:p>
          <a:p>
            <a:r>
              <a:rPr lang="en-US" smtClean="0">
                <a:solidFill>
                  <a:srgbClr val="7F7F7F"/>
                </a:solidFill>
              </a:rPr>
              <a:t>Revisiting unit and method</a:t>
            </a:r>
          </a:p>
          <a:p>
            <a:r>
              <a:rPr lang="en-US" smtClean="0">
                <a:solidFill>
                  <a:srgbClr val="7F7F7F"/>
                </a:solidFill>
              </a:rPr>
              <a:t>Variations on simple treatment-control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DAF4B-F747-4865-9C02-9A2C0AA4488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Randomizing at the household-level within the village</a:t>
            </a:r>
          </a:p>
          <a:p>
            <a:pPr lvl="1"/>
            <a:r>
              <a:rPr lang="en-US" dirty="0" smtClean="0"/>
              <a:t>Households and/or village chief might get angry</a:t>
            </a:r>
          </a:p>
          <a:p>
            <a:r>
              <a:rPr lang="en-US" dirty="0" smtClean="0"/>
              <a:t>Randomizing at the class-level within schools</a:t>
            </a:r>
          </a:p>
          <a:p>
            <a:pPr lvl="1"/>
            <a:r>
              <a:rPr lang="en-US" dirty="0" smtClean="0"/>
              <a:t>Teachers and parents get angry</a:t>
            </a:r>
          </a:p>
          <a:p>
            <a:r>
              <a:rPr lang="en-US" dirty="0" smtClean="0"/>
              <a:t>Randomizing at the community-level</a:t>
            </a:r>
          </a:p>
          <a:p>
            <a:pPr lvl="1"/>
            <a:r>
              <a:rPr lang="en-US" dirty="0" smtClean="0"/>
              <a:t>Households may not know</a:t>
            </a:r>
          </a:p>
          <a:p>
            <a:pPr lvl="1"/>
            <a:r>
              <a:rPr lang="en-US" dirty="0" smtClean="0"/>
              <a:t>But community leaders or Ministry of Agriculture may get angry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23E59-D1BF-4846-BF8D-30836AA3454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56B5-136B-4A7F-83F9-9C74D51C8F8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Niger example in villages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9A38C-7C29-4F38-ADE7-C2FF6C11343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you allocate these resources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Agriculture example?</a:t>
            </a:r>
          </a:p>
          <a:p>
            <a:pPr>
              <a:buFontTx/>
              <a:buNone/>
            </a:pPr>
            <a:r>
              <a:rPr lang="en-US" dirty="0" smtClean="0"/>
              <a:t>For this, use </a:t>
            </a:r>
            <a:r>
              <a:rPr lang="en-US" dirty="0" err="1" smtClean="0"/>
              <a:t>Balsakhi</a:t>
            </a:r>
            <a:r>
              <a:rPr lang="en-US" dirty="0" smtClean="0"/>
              <a:t> as the example</a:t>
            </a:r>
          </a:p>
          <a:p>
            <a:r>
              <a:rPr lang="en-US" dirty="0" smtClean="0"/>
              <a:t>Positive spillovers (treatment -&gt; control): because treatment kids are no longer in class, teacher can concentrate on the control kids</a:t>
            </a:r>
          </a:p>
          <a:p>
            <a:r>
              <a:rPr lang="en-US" dirty="0" smtClean="0"/>
              <a:t>Negative spillovers (treatment  control). Because treatment households are treated, yields</a:t>
            </a:r>
            <a:r>
              <a:rPr lang="en-US" baseline="0" dirty="0" smtClean="0"/>
              <a:t> are better in the village, so control households see less of a need to invest in agricultural techniques </a:t>
            </a:r>
            <a:endParaRPr lang="en-US" dirty="0" smtClean="0"/>
          </a:p>
          <a:p>
            <a:r>
              <a:rPr lang="en-US" dirty="0" smtClean="0"/>
              <a:t>Negative spillovers (control  treatment): if all households</a:t>
            </a:r>
            <a:r>
              <a:rPr lang="en-US" baseline="0" dirty="0" smtClean="0"/>
              <a:t> were </a:t>
            </a:r>
            <a:r>
              <a:rPr lang="en-US" dirty="0" smtClean="0"/>
              <a:t>treated, then improved variety seeds could be adopted by all in</a:t>
            </a:r>
            <a:r>
              <a:rPr lang="en-US" baseline="0" dirty="0" smtClean="0"/>
              <a:t> the community.  However, because only some are treated, there could be cross-pollination between traditional and improved varieties, thereby creating a “hybrid” and affecting the efficacy of the improved </a:t>
            </a:r>
            <a:r>
              <a:rPr lang="en-US" baseline="0" dirty="0" err="1" smtClean="0"/>
              <a:t>seeed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Spillovers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Positive (treatment </a:t>
            </a:r>
            <a:r>
              <a:rPr lang="en-US" dirty="0" smtClean="0">
                <a:sym typeface="Wingdings" pitchFamily="2" charset="2"/>
              </a:rPr>
              <a:t> control)</a:t>
            </a:r>
            <a:endParaRPr lang="en-US" dirty="0" smtClean="0"/>
          </a:p>
          <a:p>
            <a:pPr lvl="1">
              <a:buFont typeface="Arial" charset="0"/>
              <a:buChar char="–"/>
            </a:pPr>
            <a:r>
              <a:rPr lang="en-US" dirty="0" smtClean="0"/>
              <a:t>Negative (treatment </a:t>
            </a:r>
            <a:r>
              <a:rPr lang="en-US" dirty="0" smtClean="0">
                <a:sym typeface="Wingdings" pitchFamily="2" charset="2"/>
              </a:rPr>
              <a:t> control)</a:t>
            </a:r>
          </a:p>
          <a:p>
            <a:pPr lvl="1">
              <a:buFont typeface="Arial" charset="0"/>
              <a:buChar char="–"/>
            </a:pPr>
            <a:r>
              <a:rPr lang="en-US" dirty="0" smtClean="0">
                <a:sym typeface="Wingdings" pitchFamily="2" charset="2"/>
              </a:rPr>
              <a:t>Negative (control  treatment)</a:t>
            </a:r>
          </a:p>
          <a:p>
            <a:pPr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Crossovers</a:t>
            </a:r>
          </a:p>
          <a:p>
            <a:pPr lvl="1">
              <a:buFont typeface="Arial" charset="0"/>
              <a:buChar char="–"/>
            </a:pPr>
            <a:r>
              <a:rPr lang="en-US" dirty="0" smtClean="0">
                <a:sym typeface="Wingdings" pitchFamily="2" charset="2"/>
              </a:rPr>
              <a:t>Control households get treated (e.g. move to a treated village or</a:t>
            </a:r>
            <a:r>
              <a:rPr lang="en-US" baseline="0" dirty="0" smtClean="0">
                <a:sym typeface="Wingdings" pitchFamily="2" charset="2"/>
              </a:rPr>
              <a:t> attend an agricultural training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>
              <a:buFont typeface="Arial" charset="0"/>
              <a:buChar char="–"/>
            </a:pPr>
            <a:r>
              <a:rPr lang="en-US" dirty="0" smtClean="0">
                <a:sym typeface="Wingdings" pitchFamily="2" charset="2"/>
              </a:rPr>
              <a:t>Treatment kids don’t get treated (e.g. transfer to control villages)</a:t>
            </a:r>
          </a:p>
          <a:p>
            <a:pPr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Impartial or non-compliance: </a:t>
            </a:r>
          </a:p>
          <a:p>
            <a:pPr lvl="1">
              <a:buFont typeface="Arial" charset="0"/>
              <a:buChar char="–"/>
            </a:pPr>
            <a:r>
              <a:rPr lang="en-US" dirty="0" smtClean="0">
                <a:sym typeface="Wingdings" pitchFamily="2" charset="2"/>
              </a:rPr>
              <a:t>won’t bias the ITT, but could affect the magnitude</a:t>
            </a:r>
            <a:r>
              <a:rPr lang="en-US" baseline="0" dirty="0" smtClean="0">
                <a:sym typeface="Wingdings" pitchFamily="2" charset="2"/>
              </a:rPr>
              <a:t> of the treatment effect if low take-up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CFF1F-9635-4612-93CF-A0B89191E6F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E9E02-81B7-4F9E-AF98-62E462F7EFE5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program is only large enough to serve a handful of communities</a:t>
            </a:r>
          </a:p>
          <a:p>
            <a:pPr lvl="1"/>
            <a:r>
              <a:rPr lang="en-US" smtClean="0"/>
              <a:t>More discussion on this tomorrow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39743-759B-4DC0-BBB4-3BF933A987A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Unit and method of randomization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Real-world constraints</a:t>
            </a:r>
          </a:p>
          <a:p>
            <a:pPr>
              <a:buFontTx/>
              <a:buChar char="•"/>
            </a:pPr>
            <a:r>
              <a:rPr lang="en-US" smtClean="0"/>
              <a:t>Revisiting unit and method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Unit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Randomization within the bubble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Phase-in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Rotation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Encouragement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Variations on simple treatment-control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5DEFC-BA7A-4A29-98A7-2E5D7C7C944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D24AE-F46D-443B-B7F0-F47D1A5F5D2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Simple lottery </a:t>
            </a:r>
          </a:p>
          <a:p>
            <a:pPr>
              <a:buFontTx/>
              <a:buChar char="•"/>
            </a:pPr>
            <a:r>
              <a:rPr lang="en-US" smtClean="0"/>
              <a:t>Randomization in the “bubble”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Partial lottery with screening</a:t>
            </a:r>
          </a:p>
          <a:p>
            <a:pPr>
              <a:buFontTx/>
              <a:buChar char="•"/>
            </a:pPr>
            <a:r>
              <a:rPr lang="en-US" smtClean="0"/>
              <a:t>Randomized phase-in</a:t>
            </a:r>
          </a:p>
          <a:p>
            <a:pPr>
              <a:buFontTx/>
              <a:buChar char="•"/>
            </a:pPr>
            <a:r>
              <a:rPr lang="en-US" smtClean="0"/>
              <a:t>Rotation</a:t>
            </a:r>
          </a:p>
          <a:p>
            <a:pPr>
              <a:buFontTx/>
              <a:buChar char="•"/>
            </a:pPr>
            <a:r>
              <a:rPr lang="en-US" smtClean="0"/>
              <a:t>Encouragement design</a:t>
            </a:r>
          </a:p>
          <a:p>
            <a:pPr>
              <a:buFontTx/>
              <a:buChar char="•"/>
            </a:pPr>
            <a:endParaRPr lang="en-US" smtClean="0"/>
          </a:p>
          <a:p>
            <a:pPr lvl="1">
              <a:buFont typeface="Arial" charset="0"/>
              <a:buChar char="–"/>
            </a:pPr>
            <a:r>
              <a:rPr lang="en-US" smtClean="0"/>
              <a:t>Note: These are not mutually exclusive.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Simple lottery </a:t>
            </a:r>
          </a:p>
          <a:p>
            <a:pPr>
              <a:buFontTx/>
              <a:buChar char="•"/>
            </a:pPr>
            <a:r>
              <a:rPr lang="en-US" smtClean="0"/>
              <a:t>Randomization in the “bubble”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Partial lottery with screening</a:t>
            </a:r>
          </a:p>
          <a:p>
            <a:pPr>
              <a:buFontTx/>
              <a:buChar char="•"/>
            </a:pPr>
            <a:r>
              <a:rPr lang="en-US" smtClean="0"/>
              <a:t>Randomized phase-in</a:t>
            </a:r>
          </a:p>
          <a:p>
            <a:pPr>
              <a:buFontTx/>
              <a:buChar char="•"/>
            </a:pPr>
            <a:r>
              <a:rPr lang="en-US" smtClean="0"/>
              <a:t>Rotation</a:t>
            </a:r>
          </a:p>
          <a:p>
            <a:pPr>
              <a:buFontTx/>
              <a:buChar char="•"/>
            </a:pPr>
            <a:r>
              <a:rPr lang="en-US" smtClean="0"/>
              <a:t>Encouragement design</a:t>
            </a:r>
          </a:p>
          <a:p>
            <a:pPr>
              <a:buFontTx/>
              <a:buChar char="•"/>
            </a:pPr>
            <a:endParaRPr lang="en-US" smtClean="0"/>
          </a:p>
          <a:p>
            <a:pPr lvl="1">
              <a:buFont typeface="Arial" charset="0"/>
              <a:buChar char="–"/>
            </a:pPr>
            <a:r>
              <a:rPr lang="en-US" smtClean="0"/>
              <a:t>Note: These are not mutually exclusive.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86337-97C7-4100-9B94-58814338750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F6FF8-5EE8-484A-B6F1-52F1A902E477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1378A-5F4F-4881-A46B-CA04DD6A464C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instance, we could do a lottery among the eligible population to create</a:t>
            </a:r>
            <a:r>
              <a:rPr lang="en-US" baseline="0" dirty="0" smtClean="0"/>
              <a:t> a valid counterfactual. Some are not suitable, and ineligible for the program. Others may be in very high need and must receive the program-But we could randomly assign from within the eligible, who gets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E931-6D7C-44CC-A009-9FCA9C904EA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1E59A-DBCA-4E3F-82A0-C8D4E651109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Program officers can maintain discretion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“Worthy” individuals are selected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Others are allocated slots via lottery</a:t>
            </a:r>
          </a:p>
          <a:p>
            <a:pPr>
              <a:buFontTx/>
              <a:buChar char="•"/>
            </a:pPr>
            <a:r>
              <a:rPr lang="en-US" dirty="0" smtClean="0"/>
              <a:t>Example: Training program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2000 candidates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1000 meet key criteria: form</a:t>
            </a:r>
            <a:r>
              <a:rPr lang="en-US" baseline="0" dirty="0" smtClean="0"/>
              <a:t>al agricultural institutions and poor enough to qualify</a:t>
            </a:r>
            <a:endParaRPr lang="en-US" dirty="0" smtClean="0"/>
          </a:p>
          <a:p>
            <a:pPr lvl="1">
              <a:buFont typeface="Arial" charset="0"/>
              <a:buChar char="–"/>
            </a:pPr>
            <a:r>
              <a:rPr lang="en-US" dirty="0" smtClean="0"/>
              <a:t>250 out of 1000 chosen based on particular attributes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NGO allocates remaining 250 slots by lottery</a:t>
            </a:r>
          </a:p>
          <a:p>
            <a:pPr>
              <a:buFontTx/>
              <a:buChar char="•"/>
            </a:pPr>
            <a:r>
              <a:rPr lang="en-US" dirty="0" smtClean="0"/>
              <a:t>Example: Expansion of consumer credit in South Africa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Top applicants were all selected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Below a certain cutoff, all were rejected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Between the two, credit was randomly assigned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593C0-8FED-4C7F-A212-F7AF59B16CE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Everyone gets program eventually</a:t>
            </a:r>
          </a:p>
          <a:p>
            <a:r>
              <a:rPr lang="en-US" smtClean="0"/>
              <a:t>Natural approach when expanding program faces resource constraints</a:t>
            </a:r>
          </a:p>
          <a:p>
            <a:pPr lvl="1"/>
            <a:r>
              <a:rPr lang="en-US" smtClean="0"/>
              <a:t>“In five years, we will cover 500 schools”</a:t>
            </a:r>
          </a:p>
          <a:p>
            <a:r>
              <a:rPr lang="en-US" smtClean="0"/>
              <a:t>What determines which schools, branches, etc. will be covered in which year?</a:t>
            </a:r>
          </a:p>
          <a:p>
            <a:pPr lvl="1"/>
            <a:r>
              <a:rPr lang="en-US" smtClean="0"/>
              <a:t>Some choices based on need, geography, etc.</a:t>
            </a:r>
          </a:p>
          <a:p>
            <a:pPr lvl="1"/>
            <a:r>
              <a:rPr lang="en-US" smtClean="0"/>
              <a:t>Others largely arbitrary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E424B-D4FC-4AA4-9015-8D5549BE23A6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83CB2-CE71-4228-B5ED-6DE79C16628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Groups get treatment in turns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Group A gets treatment in first period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Group B gets treatment in second period</a:t>
            </a:r>
          </a:p>
          <a:p>
            <a:pPr>
              <a:buFontTx/>
              <a:buChar char="•"/>
            </a:pPr>
            <a:r>
              <a:rPr lang="en-US" smtClean="0"/>
              <a:t>Advantages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Perceived as fairer; easier to get accepted</a:t>
            </a:r>
          </a:p>
          <a:p>
            <a:pPr>
              <a:buFontTx/>
              <a:buChar char="•"/>
            </a:pPr>
            <a:r>
              <a:rPr lang="en-US" smtClean="0"/>
              <a:t>Concerns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If people in Group B anticipate they’ll receive the treatment the next period, they can have a different behavior in the first period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Impossible to measure long-term impact since no control group after first period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49B68-BCF9-4803-A51A-3E93B08FD94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706B6-6653-4BAB-ACEB-43B7ED989847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D24AE-F46D-443B-B7F0-F47D1A5F5D2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Groups get treatment in turns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Group A gets treatment in first period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Group B gets treatment in second period</a:t>
            </a:r>
          </a:p>
          <a:p>
            <a:pPr>
              <a:buFontTx/>
              <a:buChar char="•"/>
            </a:pPr>
            <a:r>
              <a:rPr lang="en-US" smtClean="0"/>
              <a:t>Advantages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Perceived as fairer; easier to get accepted</a:t>
            </a:r>
          </a:p>
          <a:p>
            <a:pPr>
              <a:buFontTx/>
              <a:buChar char="•"/>
            </a:pPr>
            <a:r>
              <a:rPr lang="en-US" smtClean="0"/>
              <a:t>Concerns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If people in Group B anticipate they’ll receive the treatment the next period, they can have a different behavior in the first period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Impossible to measure long-term impact since no control group after first period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49B68-BCF9-4803-A51A-3E93B08FD947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B63DD-FE61-49C5-A410-DD8F212455A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Sometimes it’s practically or ethically impossible to randomize program access</a:t>
            </a:r>
          </a:p>
          <a:p>
            <a:pPr lvl="1"/>
            <a:r>
              <a:rPr lang="en-US" smtClean="0"/>
              <a:t>Flu vaccines.  </a:t>
            </a:r>
          </a:p>
          <a:p>
            <a:pPr lvl="1"/>
            <a:r>
              <a:rPr lang="en-US" smtClean="0"/>
              <a:t>Employee savings programs.</a:t>
            </a:r>
          </a:p>
          <a:p>
            <a:r>
              <a:rPr lang="en-US" smtClean="0"/>
              <a:t>But most programs have less than 100% take-up</a:t>
            </a:r>
          </a:p>
          <a:p>
            <a:r>
              <a:rPr lang="en-US" smtClean="0"/>
              <a:t>Randomize encouragement to receive treatment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109F0-45D8-4E13-B987-8713F5B515A5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72755-DA4C-42B2-BA50-1B803AF8E79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Something that makes some folks more likely to use program than others</a:t>
            </a:r>
          </a:p>
          <a:p>
            <a:pPr>
              <a:buFontTx/>
              <a:buChar char="•"/>
            </a:pPr>
            <a:r>
              <a:rPr lang="en-US" smtClean="0"/>
              <a:t>Not itself a “treatment”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Bad idea: Training as encouragement for credit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Good idea: Marketing efforts</a:t>
            </a:r>
          </a:p>
          <a:p>
            <a:pPr>
              <a:buFontTx/>
              <a:buChar char="•"/>
            </a:pPr>
            <a:r>
              <a:rPr lang="en-US" smtClean="0"/>
              <a:t>For whom are we estimating the treatment effect?</a:t>
            </a:r>
          </a:p>
          <a:p>
            <a:pPr>
              <a:buFontTx/>
              <a:buChar char="•"/>
            </a:pPr>
            <a:r>
              <a:rPr lang="en-US" smtClean="0"/>
              <a:t>Think about who responds to encouragement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Are they different from whole population?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Simple lottery </a:t>
            </a:r>
          </a:p>
          <a:p>
            <a:pPr>
              <a:buFontTx/>
              <a:buChar char="•"/>
            </a:pPr>
            <a:r>
              <a:rPr lang="en-US" smtClean="0"/>
              <a:t>Randomization in the “bubble”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Partial lottery with screening</a:t>
            </a:r>
          </a:p>
          <a:p>
            <a:pPr>
              <a:buFontTx/>
              <a:buChar char="•"/>
            </a:pPr>
            <a:r>
              <a:rPr lang="en-US" smtClean="0"/>
              <a:t>Randomized phase-in</a:t>
            </a:r>
          </a:p>
          <a:p>
            <a:pPr>
              <a:buFontTx/>
              <a:buChar char="•"/>
            </a:pPr>
            <a:r>
              <a:rPr lang="en-US" smtClean="0"/>
              <a:t>Rotation</a:t>
            </a:r>
          </a:p>
          <a:p>
            <a:pPr>
              <a:buFontTx/>
              <a:buChar char="•"/>
            </a:pPr>
            <a:r>
              <a:rPr lang="en-US" smtClean="0"/>
              <a:t>Encouragement design</a:t>
            </a:r>
          </a:p>
          <a:p>
            <a:pPr>
              <a:buFontTx/>
              <a:buChar char="•"/>
            </a:pPr>
            <a:endParaRPr lang="en-US" smtClean="0"/>
          </a:p>
          <a:p>
            <a:pPr lvl="1">
              <a:buFont typeface="Arial" charset="0"/>
              <a:buChar char="–"/>
            </a:pPr>
            <a:r>
              <a:rPr lang="en-US" smtClean="0"/>
              <a:t>Note: These are not mutually exclusive.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Simple lottery </a:t>
            </a:r>
          </a:p>
          <a:p>
            <a:pPr>
              <a:buFontTx/>
              <a:buChar char="•"/>
            </a:pPr>
            <a:r>
              <a:rPr lang="en-US" smtClean="0"/>
              <a:t>Randomization in the “bubble”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Partial lottery with screening</a:t>
            </a:r>
          </a:p>
          <a:p>
            <a:pPr>
              <a:buFontTx/>
              <a:buChar char="•"/>
            </a:pPr>
            <a:r>
              <a:rPr lang="en-US" smtClean="0"/>
              <a:t>Randomized phase-in</a:t>
            </a:r>
          </a:p>
          <a:p>
            <a:pPr>
              <a:buFontTx/>
              <a:buChar char="•"/>
            </a:pPr>
            <a:r>
              <a:rPr lang="en-US" smtClean="0"/>
              <a:t>Rotation</a:t>
            </a:r>
          </a:p>
          <a:p>
            <a:pPr>
              <a:buFontTx/>
              <a:buChar char="•"/>
            </a:pPr>
            <a:r>
              <a:rPr lang="en-US" smtClean="0"/>
              <a:t>Encouragement design</a:t>
            </a:r>
          </a:p>
          <a:p>
            <a:pPr>
              <a:buFontTx/>
              <a:buChar char="•"/>
            </a:pPr>
            <a:endParaRPr lang="en-US" smtClean="0"/>
          </a:p>
          <a:p>
            <a:pPr lvl="1">
              <a:buFont typeface="Arial" charset="0"/>
              <a:buChar char="–"/>
            </a:pPr>
            <a:r>
              <a:rPr lang="en-US" smtClean="0"/>
              <a:t>Note: These are not mutually exclusive.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86337-97C7-4100-9B94-588143387501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C2371-6A90-4847-9A2D-D7029837D28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A3898-9739-4F5C-A48C-CAA0FE8AF97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D2D64-80DD-4A72-94B9-74081FD0085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A6A12-9AD6-4AB5-A204-9142024EB30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30B7-95F5-4C89-8A7D-F66B8F72E59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Consider non-standard lottery designs</a:t>
            </a:r>
          </a:p>
          <a:p>
            <a:r>
              <a:rPr lang="en-US" smtClean="0"/>
              <a:t>Could increase outreach activities</a:t>
            </a:r>
          </a:p>
          <a:p>
            <a:r>
              <a:rPr lang="en-US" smtClean="0"/>
              <a:t>Is this ethical?</a:t>
            </a:r>
          </a:p>
          <a:p>
            <a:pPr lvl="1"/>
            <a:r>
              <a:rPr lang="en-US" smtClean="0"/>
              <a:t>Consider carefully what you are trying to evaluate</a:t>
            </a:r>
          </a:p>
          <a:p>
            <a:pPr lvl="2"/>
            <a:r>
              <a:rPr lang="en-US" smtClean="0"/>
              <a:t>Would you evaluate the program if it never grew beyond these original 500 applicants?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But what if we need to change X in real people's lives? (call these people the treatment group)</a:t>
            </a:r>
          </a:p>
          <a:p>
            <a:r>
              <a:rPr lang="en-US" dirty="0" smtClean="0"/>
              <a:t>To make the comparison we need someone else whose X didn't change but who was otherwise identical to the treatment</a:t>
            </a:r>
          </a:p>
          <a:p>
            <a:r>
              <a:rPr lang="en-US" dirty="0" smtClean="0"/>
              <a:t>group. (call these people the control group)</a:t>
            </a:r>
          </a:p>
          <a:p>
            <a:r>
              <a:rPr lang="en-US" dirty="0" smtClean="0"/>
              <a:t>But…we can’t observe the same person with and without the program.</a:t>
            </a:r>
          </a:p>
          <a:p>
            <a:r>
              <a:rPr lang="en-US" dirty="0" smtClean="0"/>
              <a:t>Also known as treated and untreated, treatment and control, comparison, etc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62420-2303-4975-A461-607661003D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70D12-926C-4DAE-B762-2C44D5B0632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B1FA9-413E-4725-A34A-BD89D41549E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Unit and method of randomization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Real-world constraints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Revisiting unit and method</a:t>
            </a:r>
          </a:p>
          <a:p>
            <a:pPr>
              <a:buFontTx/>
              <a:buChar char="•"/>
            </a:pPr>
            <a:r>
              <a:rPr lang="en-US" smtClean="0"/>
              <a:t>Variations on simple treatment-control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Multiple treatments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Crossing or “interacting” treatments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Stratified randomization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Varying levels of treatment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Multiple-stage randomization</a:t>
            </a:r>
          </a:p>
          <a:p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721FA-F523-4157-978B-11B03185E1B4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Unit and method of randomization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Real-world constraints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7F7F7F"/>
                </a:solidFill>
              </a:rPr>
              <a:t>Revisiting unit and method</a:t>
            </a:r>
          </a:p>
          <a:p>
            <a:pPr>
              <a:buFontTx/>
              <a:buChar char="•"/>
            </a:pPr>
            <a:r>
              <a:rPr lang="en-US" smtClean="0"/>
              <a:t>Variations on simple treatment-control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Multiple treatments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Crossing or “interacting” treatments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Stratified randomization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Varying levels of treatment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Multiple-stage randomization</a:t>
            </a:r>
          </a:p>
          <a:p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721FA-F523-4157-978B-11B03185E1B4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A2B2F-CE46-47E2-A105-54D6B466E7A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44180-58C1-461F-91F9-5B5F6A8E3103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Test different components of treatment in different combinations</a:t>
            </a:r>
          </a:p>
          <a:p>
            <a:pPr>
              <a:buFontTx/>
              <a:buChar char="•"/>
            </a:pPr>
            <a:r>
              <a:rPr lang="en-US" smtClean="0"/>
              <a:t>Test whether components serve as substitutes or compliments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Is the whole (the interaction): 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Greater than, less than, or equal to the sum of its parts</a:t>
            </a:r>
          </a:p>
          <a:p>
            <a:pPr>
              <a:buFontTx/>
              <a:buChar char="•"/>
            </a:pPr>
            <a:r>
              <a:rPr lang="en-US" smtClean="0"/>
              <a:t>What is most cost-effective combination </a:t>
            </a:r>
          </a:p>
          <a:p>
            <a:pPr>
              <a:buFontTx/>
              <a:buChar char="•"/>
            </a:pPr>
            <a:r>
              <a:rPr lang="en-US" smtClean="0"/>
              <a:t>Advantage: win-win for operations, can help answer questions for them, beyond simple “impact”!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34167-2080-4691-AD8B-6E6F033A0EF6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95EAD-5C14-4656-BDC3-81AABF5D4E2F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http://www.povertyactionlab.org/</a:t>
            </a:r>
          </a:p>
        </p:txBody>
      </p:sp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BFBCE-4B73-4845-B4F5-66AC7FCCC9EA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http://www.povertyactionlab.org/</a:t>
            </a:r>
          </a:p>
        </p:txBody>
      </p:sp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C9EF2-523F-4E74-9E9A-C41F428EF07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ChangeArrowheads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1" tIns="46846" rIns="93691" bIns="4684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CB442C2-6F7D-044C-9559-F76533A45CD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 eaLnBrk="1" hangingPunct="1"/>
              <a:t>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7826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 Unicode MS" charset="0"/>
              </a:defRPr>
            </a:lvl9pPr>
          </a:lstStyle>
          <a:p>
            <a:pPr eaLnBrk="1" hangingPunct="1"/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http://www.povertyactionlab.org/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BCD0B-C036-45AC-A374-D4BE83B0894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Need sample frame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Most methods need a pre-existing list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Pull out of a hat/bucket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Transparent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Time consuming, complex if large group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Hard to stratify on many dimensions</a:t>
            </a:r>
          </a:p>
          <a:p>
            <a:pPr lvl="1">
              <a:buFont typeface="Arial" charset="0"/>
              <a:buChar char="–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Use random number generator in spreadsheet program to order observations randomly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err="1" smtClean="0"/>
              <a:t>Stata</a:t>
            </a:r>
            <a:r>
              <a:rPr lang="en-US" dirty="0" smtClean="0"/>
              <a:t> program code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Circulate some examples</a:t>
            </a:r>
          </a:p>
          <a:p>
            <a:pPr lvl="1">
              <a:buFont typeface="Arial" charset="0"/>
              <a:buChar char="–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What if no existing list?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Walk ins, randomize on the spot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But what if we need to change X in real people's lives? (call these people the treatment group)</a:t>
            </a:r>
          </a:p>
          <a:p>
            <a:r>
              <a:rPr lang="en-US" dirty="0" smtClean="0"/>
              <a:t>To make the comparison we need someone else whose X didn't change but who was otherwise identical to the treatment</a:t>
            </a:r>
          </a:p>
          <a:p>
            <a:r>
              <a:rPr lang="en-US" dirty="0" smtClean="0"/>
              <a:t>group. (call these people the control group)</a:t>
            </a:r>
          </a:p>
          <a:p>
            <a:r>
              <a:rPr lang="en-US" dirty="0" smtClean="0"/>
              <a:t>But…we can’t observe the same person with and without the program.</a:t>
            </a:r>
          </a:p>
          <a:p>
            <a:r>
              <a:rPr lang="en-US" dirty="0" smtClean="0"/>
              <a:t>Also known as treated and untreated, treatment and control, comparison, etc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62420-2303-4975-A461-607661003D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Simple lottery </a:t>
            </a:r>
          </a:p>
          <a:p>
            <a:pPr>
              <a:buFontTx/>
              <a:buChar char="•"/>
            </a:pPr>
            <a:r>
              <a:rPr lang="en-US" smtClean="0"/>
              <a:t>Randomization in the “bubble”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Partial lottery with screening</a:t>
            </a:r>
          </a:p>
          <a:p>
            <a:pPr>
              <a:buFontTx/>
              <a:buChar char="•"/>
            </a:pPr>
            <a:r>
              <a:rPr lang="en-US" smtClean="0"/>
              <a:t>Randomized phase-in</a:t>
            </a:r>
          </a:p>
          <a:p>
            <a:pPr>
              <a:buFontTx/>
              <a:buChar char="•"/>
            </a:pPr>
            <a:r>
              <a:rPr lang="en-US" smtClean="0"/>
              <a:t>Rotation</a:t>
            </a:r>
          </a:p>
          <a:p>
            <a:pPr>
              <a:buFontTx/>
              <a:buChar char="•"/>
            </a:pPr>
            <a:r>
              <a:rPr lang="en-US" smtClean="0"/>
              <a:t>Encouragement design</a:t>
            </a:r>
          </a:p>
          <a:p>
            <a:pPr>
              <a:buFontTx/>
              <a:buChar char="•"/>
            </a:pPr>
            <a:endParaRPr lang="en-US" smtClean="0"/>
          </a:p>
          <a:p>
            <a:pPr lvl="1">
              <a:buFont typeface="Arial" charset="0"/>
              <a:buChar char="–"/>
            </a:pPr>
            <a:r>
              <a:rPr lang="en-US" smtClean="0"/>
              <a:t>Note: These are not mutually exclusive.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Simple lottery </a:t>
            </a:r>
          </a:p>
          <a:p>
            <a:pPr>
              <a:buFontTx/>
              <a:buChar char="•"/>
            </a:pPr>
            <a:r>
              <a:rPr lang="en-US" smtClean="0"/>
              <a:t>Randomization in the “bubble”</a:t>
            </a:r>
          </a:p>
          <a:p>
            <a:pPr lvl="1">
              <a:buFont typeface="Arial" charset="0"/>
              <a:buChar char="–"/>
            </a:pPr>
            <a:r>
              <a:rPr lang="en-US" smtClean="0"/>
              <a:t>Partial lottery with screening</a:t>
            </a:r>
          </a:p>
          <a:p>
            <a:pPr>
              <a:buFontTx/>
              <a:buChar char="•"/>
            </a:pPr>
            <a:r>
              <a:rPr lang="en-US" smtClean="0"/>
              <a:t>Randomized phase-in</a:t>
            </a:r>
          </a:p>
          <a:p>
            <a:pPr>
              <a:buFontTx/>
              <a:buChar char="•"/>
            </a:pPr>
            <a:r>
              <a:rPr lang="en-US" smtClean="0"/>
              <a:t>Rotation</a:t>
            </a:r>
          </a:p>
          <a:p>
            <a:pPr>
              <a:buFontTx/>
              <a:buChar char="•"/>
            </a:pPr>
            <a:r>
              <a:rPr lang="en-US" smtClean="0"/>
              <a:t>Encouragement design</a:t>
            </a:r>
          </a:p>
          <a:p>
            <a:pPr>
              <a:buFontTx/>
              <a:buChar char="•"/>
            </a:pPr>
            <a:endParaRPr lang="en-US" smtClean="0"/>
          </a:p>
          <a:p>
            <a:pPr lvl="1">
              <a:buFont typeface="Arial" charset="0"/>
              <a:buChar char="–"/>
            </a:pPr>
            <a:r>
              <a:rPr lang="en-US" smtClean="0"/>
              <a:t>Note: These are not mutually exclusive.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86337-97C7-4100-9B94-58814338750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thi</a:t>
            </a:r>
            <a:r>
              <a:rPr lang="en-US" baseline="0" dirty="0" smtClean="0"/>
              <a:t>s section, we’re going to cover the elements of randomization – namely, the units and methods, real-world constraints and some real-life examples. </a:t>
            </a: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D24AE-F46D-443B-B7F0-F47D1A5F5D2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3FF5732-F006-4F8E-8714-DF6CA227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04006EB-93AA-4D2F-9041-B671929303E7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47C5C41-2E00-42D9-9CAD-4B24E0D38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4833-3986-4521-BCC4-E28946F94D67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FBA6-C1DE-403E-84FF-8B2BC076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3F02-E01D-4FA5-B24A-81C0641A4E52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422-1A82-419B-8910-9996E3092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AF2E-93DD-4B2C-99AD-22F1FFE60BD0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36F4-FB77-4CE8-9E66-9CB9B2366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50D040-A159-48E3-ACAF-0F2DC6E17C13}" type="datetime1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C4A0-9E38-46EB-B83B-BDC3C47F8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title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2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marL="432000" indent="-324000">
              <a:spcBef>
                <a:spcPts val="0"/>
              </a:spcBef>
              <a:spcAft>
                <a:spcPts val="1417"/>
              </a:spcAft>
              <a:defRPr lang="fr-FR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endParaRPr lang="fr-FR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 vert="horz" numCol="1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558ED5"/>
                </a:solidFill>
                <a:latin typeface="Arial" charset="0"/>
                <a:ea typeface="Arial Unicode MS" charset="0"/>
                <a:cs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D783908-5831-2744-B984-77E93C8D3C6F}" type="datetime1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558ED5"/>
                </a:solidFill>
                <a:latin typeface="Arial" charset="0"/>
                <a:ea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185B85C-F7B8-0E4A-87FF-E4B2E7EA4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6949"/>
      </p:ext>
    </p:extLst>
  </p:cSld>
  <p:clrMapOvr>
    <a:masterClrMapping/>
  </p:clrMapOvr>
  <p:transition xmlns:p14="http://schemas.microsoft.com/office/powerpoint/2010/main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6A7C981-1383-4206-9CDC-4DF17FF65F43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0D39512-C1CC-4E8C-BA6E-C2CFB0DC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AD8E775-40B8-439F-9CC8-5CFFC413F536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3856F5D-4DD4-4134-8A39-D69E7736E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05800" cy="44497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5CCE0B0-C775-4C15-90FC-C6C3151C8BA8}" type="datetimeFigureOut">
              <a:rPr lang="en-US"/>
              <a:pPr>
                <a:defRPr/>
              </a:pPr>
              <a:t>1/9/12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C810366-A436-49B8-BA70-0A6D672BA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A43B12D-7409-4FD0-B28B-F165C175A4DB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D7E5E43-1B00-4A4F-89AD-B7BAFE9AB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3F44DF0-32F8-4B0D-8CA4-C2128D7C0CCC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18AFC5D-C213-491F-9026-6171CBC8F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4570298-3505-4A79-964A-D03EC22DD729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996D5E5-3928-4F2D-9841-A3B5837D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DEFDE0-B3B9-4235-8267-C639B6208595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17C6A51-8D95-4C88-A114-F76DD4A3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319A7D1-B026-4CCC-9F8E-43CA49B3731A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D142A033-2CD2-48B3-AD11-5C751B3E3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A2EFCC-3D44-4E8D-A9DE-3826BD9D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7999"/>
            <a:ext cx="8229600" cy="2590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How do we Randomize?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    Jenny C. Aker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	      Tufts 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711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Simple lottery</a:t>
            </a:r>
            <a:endParaRPr lang="en-US" dirty="0" smtClean="0"/>
          </a:p>
          <a:p>
            <a:pPr eaLnBrk="1" hangingPunct="1"/>
            <a:r>
              <a:rPr lang="en-US" dirty="0" smtClean="0"/>
              <a:t>Randomization in the “bubble”</a:t>
            </a:r>
          </a:p>
          <a:p>
            <a:pPr eaLnBrk="1" hangingPunct="1"/>
            <a:r>
              <a:rPr lang="en-US" dirty="0" smtClean="0"/>
              <a:t>Randomized phase-in</a:t>
            </a:r>
          </a:p>
          <a:p>
            <a:pPr eaLnBrk="1" hangingPunct="1"/>
            <a:r>
              <a:rPr lang="en-US" dirty="0" smtClean="0"/>
              <a:t>Rotation</a:t>
            </a:r>
          </a:p>
          <a:p>
            <a:pPr eaLnBrk="1" hangingPunct="1"/>
            <a:r>
              <a:rPr lang="en-US" dirty="0" smtClean="0"/>
              <a:t>Encouragement design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algn="ctr" eaLnBrk="1" hangingPunct="1">
              <a:buNone/>
            </a:pPr>
            <a:r>
              <a:rPr lang="en-US" dirty="0" smtClean="0"/>
              <a:t>These are not mutually exclusive.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Possible Randomization Designs</a:t>
            </a:r>
          </a:p>
        </p:txBody>
      </p:sp>
    </p:spTree>
    <p:extLst>
      <p:ext uri="{BB962C8B-B14F-4D97-AF65-F5344CB8AC3E}">
        <p14:creationId xmlns:p14="http://schemas.microsoft.com/office/powerpoint/2010/main" val="9381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Unit and method of randomization</a:t>
            </a:r>
          </a:p>
          <a:p>
            <a:pPr eaLnBrk="1" hangingPunct="1"/>
            <a:r>
              <a:rPr lang="en-US" dirty="0" smtClean="0"/>
              <a:t>Real-world constraints</a:t>
            </a:r>
          </a:p>
          <a:p>
            <a:pPr eaLnBrk="1" hangingPunct="1"/>
            <a:r>
              <a:rPr lang="en-US" dirty="0" smtClean="0"/>
              <a:t>Revisiting unit and method</a:t>
            </a:r>
          </a:p>
          <a:p>
            <a:pPr eaLnBrk="1" hangingPunct="1"/>
            <a:r>
              <a:rPr lang="en-US" dirty="0" smtClean="0"/>
              <a:t>Variations on simple treatment-control</a:t>
            </a:r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</p:spTree>
    <p:extLst>
      <p:ext uri="{BB962C8B-B14F-4D97-AF65-F5344CB8AC3E}">
        <p14:creationId xmlns:p14="http://schemas.microsoft.com/office/powerpoint/2010/main" val="314727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Unit and method of randomization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Real-world constraints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Revisiting unit and method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Variations on simple treatment-control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Randomizing at the individual level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Randomizing at the group level </a:t>
            </a:r>
            <a:br>
              <a:rPr lang="en-US" dirty="0" smtClean="0"/>
            </a:br>
            <a:r>
              <a:rPr lang="en-US" dirty="0" smtClean="0"/>
              <a:t>“Cluster Randomized Trial”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which level should we randomize?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A97C4-907C-40EF-BBF3-C8900ED8C1B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of Randomization: Options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of Randomization: Individual?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2268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2268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2228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90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2571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2590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2325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2325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2647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2628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2647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2649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49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609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971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52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2706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706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67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28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009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28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1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2420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2420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2381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743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2724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743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2478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2478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2800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2781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00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52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2663" y="2801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801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2762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124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105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124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463" y="2859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859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10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2819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181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162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181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53927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53927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53530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71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5695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571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5449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5449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5772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5753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5772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363" y="55451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55451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75" y="55054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86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848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56022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56022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5562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59245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59055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59245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8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of Randomization: Individual?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190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7569" y="2267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2267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3654" y="2228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25908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2571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2590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57400" y="190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4369" y="2324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2324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90454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38350" y="26479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2628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66950" y="2647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36619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42704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4267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3360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0569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09750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2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66654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14550" y="4248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0975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431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286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4019" y="2648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648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104" y="2609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9718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952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2971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3850" y="2286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19" y="2705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2705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24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6904" y="2667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30289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3009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43400" y="3028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670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13069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5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19154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67050" y="4648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56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100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7019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86200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8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3104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91000" y="4629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862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196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91100" y="205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7119" y="2420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2420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97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43204" y="2381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91100" y="2743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2724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9700" y="2743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76950" y="205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3919" y="2477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53100" y="2477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21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55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0004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57900" y="2800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53100" y="2781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00" y="2800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015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6169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8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62254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0150" y="4267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875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15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0119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21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1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86204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4100" y="4248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627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86600" y="2438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2619" y="2801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801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152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38704" y="2762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86600" y="3124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3105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15200" y="3124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72450" y="2438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99419" y="2858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2858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676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010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05504" y="2819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3181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3162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0" y="3181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056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51669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4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57754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05650" y="4648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42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486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5619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67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7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1704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29600" y="4629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582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5029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7569" y="53920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53920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3654" y="53530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571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5695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571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57400" y="5029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4369" y="5449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5449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90454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38350" y="5772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5753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66950" y="5772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4019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104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6172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385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19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24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6904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6229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434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67300" y="51816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13319" y="55444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5444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59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9404" y="55054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67300" y="586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848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5900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150" y="51816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0119" y="56015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56015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483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17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86204" y="5562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4100" y="59245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59055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62700" y="59245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408819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914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14904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6172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914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4865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5619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438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72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1704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29600" y="6229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582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Unit of Randomization: Clusters</a:t>
            </a:r>
            <a:r>
              <a:rPr lang="en-US" sz="3800" dirty="0" smtClean="0"/>
              <a:t>?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2268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2268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2228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90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2571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2590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2325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2325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2647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2628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2647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2649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49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609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971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52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2706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706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67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28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009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28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1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2420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2420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2381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743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2724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743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2478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2478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2800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2781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00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52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2663" y="2801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801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2762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124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105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124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463" y="2859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859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10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2819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181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162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181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53927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53927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53530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71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5695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571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5449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5449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5772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5753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5772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363" y="55451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55451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75" y="55054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86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848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56022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56022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5562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59245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59055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59245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8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Text Placeholder 218"/>
          <p:cNvSpPr>
            <a:spLocks noGrp="1"/>
          </p:cNvSpPr>
          <p:nvPr>
            <p:ph type="body" idx="4294967295"/>
          </p:nvPr>
        </p:nvSpPr>
        <p:spPr>
          <a:xfrm>
            <a:off x="0" y="6218238"/>
            <a:ext cx="9144000" cy="6397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“</a:t>
            </a:r>
            <a:r>
              <a:rPr lang="en-US" sz="2400" dirty="0" smtClean="0"/>
              <a:t>Groups of individuals”: Cluster Randomized Trial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of Randomization: </a:t>
            </a:r>
            <a:br>
              <a:rPr lang="en-US" sz="4000" dirty="0" smtClean="0"/>
            </a:br>
            <a:r>
              <a:rPr lang="en-US" sz="4000" dirty="0" smtClean="0"/>
              <a:t>Farmers’ Group?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2325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2325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2647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2628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2647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2649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49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609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971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52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2706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706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67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28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009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28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1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2420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2420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2381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743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2724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743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2478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2478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2800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2781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00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52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2663" y="2801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801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2762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124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105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124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463" y="2859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859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10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2819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181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162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181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53927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53927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53530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71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5695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571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5449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5449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5772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5753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5772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363" y="55451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55451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75" y="55054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86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848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56022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56022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5562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59245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59055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59245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8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2268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2268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2228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90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2571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2590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Rectangle 219"/>
          <p:cNvSpPr/>
          <p:nvPr/>
        </p:nvSpPr>
        <p:spPr>
          <a:xfrm>
            <a:off x="533400" y="1524000"/>
            <a:ext cx="11430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752600" y="1524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819400" y="18288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733800" y="1905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724400" y="1676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791200" y="1676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781800" y="2057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7772400" y="2057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" y="3200400"/>
            <a:ext cx="11430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752600" y="3200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819400" y="35052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733800" y="3581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4724400" y="3200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5791200" y="3200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6781800" y="3581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7772400" y="3581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533400" y="4800600"/>
            <a:ext cx="11430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752600" y="48006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819400" y="5105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3733800" y="51816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4724400" y="4953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791200" y="4953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6781800" y="5334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7772400" y="5334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of Randomization: </a:t>
            </a:r>
            <a:br>
              <a:rPr lang="en-US" sz="4000" dirty="0" smtClean="0"/>
            </a:br>
            <a:r>
              <a:rPr lang="en-US" sz="4000" dirty="0" smtClean="0"/>
              <a:t>Farmers’ Group?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57400" y="190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4369" y="2324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2324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90454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38350" y="26479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2628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66950" y="2647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36619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42704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4267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3360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0569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09750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2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66654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14550" y="4248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0975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431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286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4019" y="2648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648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104" y="2609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9718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952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2971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3850" y="2286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19" y="2705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2705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24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6904" y="2667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30289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3009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43400" y="3028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670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13069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5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19154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67050" y="4648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56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100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7019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86200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8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3104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91000" y="4629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862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196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91100" y="205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7119" y="2420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2420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97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43204" y="2381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91100" y="2743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2724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9700" y="2743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76950" y="205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3919" y="2477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53100" y="2477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21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55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0004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57900" y="2800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53100" y="2781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00" y="2800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015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6169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8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62254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0150" y="4267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875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15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0119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21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1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86204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4100" y="4248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627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86600" y="2438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2619" y="2801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801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152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38704" y="2762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86600" y="3124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3105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15200" y="3124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72450" y="2438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99419" y="2858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2858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676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010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05504" y="2819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3181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3162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0" y="3181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056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51669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4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57754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05650" y="4648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42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486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5619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67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7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1704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29600" y="4629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582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5029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7569" y="53920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53920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3654" y="53530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571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5695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571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57400" y="5029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4369" y="5449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5449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90454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38350" y="5772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5753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66950" y="5772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4019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104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6172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385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19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24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6904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6229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434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67300" y="51816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13319" y="55444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5444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59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9404" y="55054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67300" y="586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848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5900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150" y="51816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0119" y="56015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56015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483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17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86204" y="5562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4100" y="59245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59055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62700" y="59245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408819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914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14904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6172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914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4865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5619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438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72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1704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29600" y="6229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582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190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7569" y="2267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2267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3654" y="2228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25908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2571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2590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Rectangle 219"/>
          <p:cNvSpPr/>
          <p:nvPr/>
        </p:nvSpPr>
        <p:spPr>
          <a:xfrm>
            <a:off x="533400" y="1524000"/>
            <a:ext cx="11430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752600" y="15240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819400" y="18288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733800" y="1905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724400" y="1676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791200" y="16764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781800" y="20574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7772400" y="20574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" y="3200400"/>
            <a:ext cx="11430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752600" y="3200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819400" y="35052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733800" y="3581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4724400" y="3200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5791200" y="3200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6781800" y="35814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7772400" y="3581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533400" y="4800600"/>
            <a:ext cx="1143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752600" y="48006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819400" y="51054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3733800" y="51816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4724400" y="4953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791200" y="49530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6781800" y="53340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7772400" y="5334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of Randomization: Village?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2268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2268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2228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590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2571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2590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0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2325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2325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2647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2628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2647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26495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495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609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9718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52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2286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27066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7066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67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289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009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28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1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163" y="2420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2420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2381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743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2724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743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205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2478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2478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2800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2781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00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3944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3944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525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4267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3505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3925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3925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48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2663" y="2801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801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2762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124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105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124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438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463" y="2859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859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10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2819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181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162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181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4325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4325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4648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3886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4306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306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629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53927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53927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53530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7150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5695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571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029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54498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54498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57721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5753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5772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4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363" y="55451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55451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75" y="55054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867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5848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51816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56022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56022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5562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59245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59055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59245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584993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84993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0" y="548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5663" y="5907088"/>
            <a:ext cx="341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907088"/>
            <a:ext cx="341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8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2935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Rectangle 219"/>
          <p:cNvSpPr/>
          <p:nvPr/>
        </p:nvSpPr>
        <p:spPr>
          <a:xfrm>
            <a:off x="533400" y="1524000"/>
            <a:ext cx="11430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752600" y="1524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819400" y="18288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733800" y="1905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724400" y="1676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791200" y="1676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781800" y="2057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7772400" y="2057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" y="3200400"/>
            <a:ext cx="11430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752600" y="3200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819400" y="35052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733800" y="3581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4724400" y="3200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5791200" y="3200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6781800" y="3581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7772400" y="3581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533400" y="4800600"/>
            <a:ext cx="11430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752600" y="48006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819400" y="51054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3733800" y="51816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4724400" y="4953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791200" y="4953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6781800" y="5334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7772400" y="5334000"/>
            <a:ext cx="9906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grpSp>
        <p:nvGrpSpPr>
          <p:cNvPr id="45298" name="Group 300"/>
          <p:cNvGrpSpPr>
            <a:grpSpLocks/>
          </p:cNvGrpSpPr>
          <p:nvPr/>
        </p:nvGrpSpPr>
        <p:grpSpPr bwMode="auto">
          <a:xfrm>
            <a:off x="0" y="1066800"/>
            <a:ext cx="3048000" cy="762000"/>
            <a:chOff x="0" y="1066800"/>
            <a:chExt cx="3048000" cy="762000"/>
          </a:xfrm>
        </p:grpSpPr>
        <p:cxnSp>
          <p:nvCxnSpPr>
            <p:cNvPr id="299" name="Straight Connector 298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99" name="Group 301"/>
          <p:cNvGrpSpPr>
            <a:grpSpLocks/>
          </p:cNvGrpSpPr>
          <p:nvPr/>
        </p:nvGrpSpPr>
        <p:grpSpPr bwMode="auto">
          <a:xfrm>
            <a:off x="2133600" y="1371600"/>
            <a:ext cx="3048000" cy="762000"/>
            <a:chOff x="0" y="1066800"/>
            <a:chExt cx="3048000" cy="762000"/>
          </a:xfrm>
        </p:grpSpPr>
        <p:cxnSp>
          <p:nvCxnSpPr>
            <p:cNvPr id="303" name="Straight Connector 302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00" name="Group 304"/>
          <p:cNvGrpSpPr>
            <a:grpSpLocks/>
          </p:cNvGrpSpPr>
          <p:nvPr/>
        </p:nvGrpSpPr>
        <p:grpSpPr bwMode="auto">
          <a:xfrm>
            <a:off x="76200" y="2667000"/>
            <a:ext cx="3048000" cy="762000"/>
            <a:chOff x="0" y="1066800"/>
            <a:chExt cx="3048000" cy="762000"/>
          </a:xfrm>
        </p:grpSpPr>
        <p:cxnSp>
          <p:nvCxnSpPr>
            <p:cNvPr id="306" name="Straight Connector 305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01" name="Group 307"/>
          <p:cNvGrpSpPr>
            <a:grpSpLocks/>
          </p:cNvGrpSpPr>
          <p:nvPr/>
        </p:nvGrpSpPr>
        <p:grpSpPr bwMode="auto">
          <a:xfrm>
            <a:off x="4191000" y="4419600"/>
            <a:ext cx="3048000" cy="762000"/>
            <a:chOff x="0" y="1066800"/>
            <a:chExt cx="3048000" cy="762000"/>
          </a:xfrm>
        </p:grpSpPr>
        <p:cxnSp>
          <p:nvCxnSpPr>
            <p:cNvPr id="309" name="Straight Connector 308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02" name="Group 310"/>
          <p:cNvGrpSpPr>
            <a:grpSpLocks/>
          </p:cNvGrpSpPr>
          <p:nvPr/>
        </p:nvGrpSpPr>
        <p:grpSpPr bwMode="auto">
          <a:xfrm>
            <a:off x="4191000" y="1143000"/>
            <a:ext cx="3048000" cy="762000"/>
            <a:chOff x="0" y="1066800"/>
            <a:chExt cx="3048000" cy="762000"/>
          </a:xfrm>
        </p:grpSpPr>
        <p:cxnSp>
          <p:nvCxnSpPr>
            <p:cNvPr id="312" name="Straight Connector 311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03" name="Group 313"/>
          <p:cNvGrpSpPr>
            <a:grpSpLocks/>
          </p:cNvGrpSpPr>
          <p:nvPr/>
        </p:nvGrpSpPr>
        <p:grpSpPr bwMode="auto">
          <a:xfrm>
            <a:off x="6248400" y="1524000"/>
            <a:ext cx="3048000" cy="762000"/>
            <a:chOff x="0" y="1066800"/>
            <a:chExt cx="3048000" cy="762000"/>
          </a:xfrm>
        </p:grpSpPr>
        <p:cxnSp>
          <p:nvCxnSpPr>
            <p:cNvPr id="315" name="Straight Connector 314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04" name="Group 316"/>
          <p:cNvGrpSpPr>
            <a:grpSpLocks/>
          </p:cNvGrpSpPr>
          <p:nvPr/>
        </p:nvGrpSpPr>
        <p:grpSpPr bwMode="auto">
          <a:xfrm>
            <a:off x="6248400" y="4800600"/>
            <a:ext cx="3048000" cy="762000"/>
            <a:chOff x="0" y="1066800"/>
            <a:chExt cx="3048000" cy="762000"/>
          </a:xfrm>
        </p:grpSpPr>
        <p:cxnSp>
          <p:nvCxnSpPr>
            <p:cNvPr id="318" name="Straight Connector 317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305" name="Group 322"/>
          <p:cNvGrpSpPr>
            <a:grpSpLocks/>
          </p:cNvGrpSpPr>
          <p:nvPr/>
        </p:nvGrpSpPr>
        <p:grpSpPr bwMode="auto">
          <a:xfrm>
            <a:off x="2286000" y="3124200"/>
            <a:ext cx="3048000" cy="762000"/>
            <a:chOff x="0" y="1066800"/>
            <a:chExt cx="3048000" cy="762000"/>
          </a:xfrm>
        </p:grpSpPr>
        <p:cxnSp>
          <p:nvCxnSpPr>
            <p:cNvPr id="324" name="Straight Connector 323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ATAI and J-PAL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randomized evaluations to test adoption constraints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adoption to impact</a:t>
            </a:r>
          </a:p>
          <a:p>
            <a:r>
              <a:rPr lang="en-US" b="1" dirty="0"/>
              <a:t>Alternative strategies for randomizing programs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Power and sample size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Managing and minimizing threats to analysis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Common pitfalls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Randomized evaluation: Start-to-finish</a:t>
            </a: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Unit of Randomization: Village?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190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7569" y="2267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2267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1828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3654" y="2228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25908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2571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2590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57400" y="190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4369" y="2324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2324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190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90454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38350" y="26479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2628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66950" y="2647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36619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42704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4267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3360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0569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09750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220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66654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14550" y="4248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0975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431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286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4019" y="2648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6488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2209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104" y="26098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9718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952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2971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3850" y="2286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19" y="2705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27059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2450" y="2286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6904" y="2667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30289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30099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43400" y="3028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670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13069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5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19154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67050" y="4648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622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56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100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7019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86200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8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3104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91000" y="4629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862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196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91100" y="205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7119" y="2420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2420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9700" y="1981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43204" y="2381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91100" y="2743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86300" y="2724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9700" y="2743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76950" y="205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3919" y="2477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53100" y="2477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21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5550" y="205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0004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57900" y="2800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53100" y="2781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00" y="2800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015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56169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3944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8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62254" y="3905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0150" y="4267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0535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38750" y="4191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150" y="3505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0119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3925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21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1750" y="3505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86204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4100" y="4248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4229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62700" y="4248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86600" y="2438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2619" y="2801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801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15200" y="236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38704" y="2762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86600" y="3124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3105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15200" y="3124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72450" y="2438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99419" y="2858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2858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676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01050" y="2438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05504" y="2819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3181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48600" y="3162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0" y="3181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056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51669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4325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4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57754" y="4286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05650" y="4648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0085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34250" y="4572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48650" y="3886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5619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4306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8676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7250" y="3886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1704" y="4267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29600" y="4629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4610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58200" y="4629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5029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7569" y="53920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53920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4953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23654" y="53530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550" y="57150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750" y="56959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00150" y="57150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57400" y="5029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4369" y="5449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54491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526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0" y="5029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90454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38350" y="57721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33550" y="57531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66950" y="5772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4019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104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6172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66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385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19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290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24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6904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6229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434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67300" y="51816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13319" y="55444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5444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59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9404" y="55054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67300" y="5867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2500" y="5848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5900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3150" y="51816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0119" y="56015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56015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483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1750" y="5181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86204" y="5562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4100" y="59245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29300" y="59055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62700" y="59245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408819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584920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91400" y="5410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14904" y="58102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61722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0" y="61531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91400" y="61722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48650" y="548640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5619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5906353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438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77250" y="5486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1704" y="5867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29600" y="6229350"/>
            <a:ext cx="342047" cy="3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4800" y="62103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58200" y="62293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Rectangle 219"/>
          <p:cNvSpPr/>
          <p:nvPr/>
        </p:nvSpPr>
        <p:spPr>
          <a:xfrm>
            <a:off x="533400" y="1524000"/>
            <a:ext cx="1143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752600" y="15240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819400" y="18288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3733800" y="1905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724400" y="1676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791200" y="1676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781800" y="2057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7772400" y="2057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33400" y="3200400"/>
            <a:ext cx="1143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752600" y="3200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819400" y="35052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733800" y="35814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4724400" y="3200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5791200" y="3200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6781800" y="3581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7772400" y="35814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533400" y="4800600"/>
            <a:ext cx="1143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752600" y="48006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819400" y="51054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3733800" y="51816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4724400" y="4953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791200" y="4953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6781800" y="5334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7772400" y="5334000"/>
            <a:ext cx="990600" cy="1524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grpSp>
        <p:nvGrpSpPr>
          <p:cNvPr id="47346" name="Group 300"/>
          <p:cNvGrpSpPr>
            <a:grpSpLocks/>
          </p:cNvGrpSpPr>
          <p:nvPr/>
        </p:nvGrpSpPr>
        <p:grpSpPr bwMode="auto">
          <a:xfrm>
            <a:off x="0" y="1066800"/>
            <a:ext cx="3048000" cy="762000"/>
            <a:chOff x="0" y="1066800"/>
            <a:chExt cx="3048000" cy="762000"/>
          </a:xfrm>
        </p:grpSpPr>
        <p:cxnSp>
          <p:nvCxnSpPr>
            <p:cNvPr id="299" name="Straight Connector 298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47" name="Group 301"/>
          <p:cNvGrpSpPr>
            <a:grpSpLocks/>
          </p:cNvGrpSpPr>
          <p:nvPr/>
        </p:nvGrpSpPr>
        <p:grpSpPr bwMode="auto">
          <a:xfrm>
            <a:off x="2133600" y="1371600"/>
            <a:ext cx="3048000" cy="762000"/>
            <a:chOff x="0" y="1066800"/>
            <a:chExt cx="3048000" cy="762000"/>
          </a:xfrm>
        </p:grpSpPr>
        <p:cxnSp>
          <p:nvCxnSpPr>
            <p:cNvPr id="303" name="Straight Connector 302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48" name="Group 304"/>
          <p:cNvGrpSpPr>
            <a:grpSpLocks/>
          </p:cNvGrpSpPr>
          <p:nvPr/>
        </p:nvGrpSpPr>
        <p:grpSpPr bwMode="auto">
          <a:xfrm>
            <a:off x="76200" y="2667000"/>
            <a:ext cx="3048000" cy="762000"/>
            <a:chOff x="0" y="1066800"/>
            <a:chExt cx="3048000" cy="762000"/>
          </a:xfrm>
        </p:grpSpPr>
        <p:cxnSp>
          <p:nvCxnSpPr>
            <p:cNvPr id="306" name="Straight Connector 305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49" name="Group 307"/>
          <p:cNvGrpSpPr>
            <a:grpSpLocks/>
          </p:cNvGrpSpPr>
          <p:nvPr/>
        </p:nvGrpSpPr>
        <p:grpSpPr bwMode="auto">
          <a:xfrm>
            <a:off x="4191000" y="4419600"/>
            <a:ext cx="3048000" cy="762000"/>
            <a:chOff x="0" y="1066800"/>
            <a:chExt cx="3048000" cy="762000"/>
          </a:xfrm>
        </p:grpSpPr>
        <p:cxnSp>
          <p:nvCxnSpPr>
            <p:cNvPr id="309" name="Straight Connector 308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50" name="Group 310"/>
          <p:cNvGrpSpPr>
            <a:grpSpLocks/>
          </p:cNvGrpSpPr>
          <p:nvPr/>
        </p:nvGrpSpPr>
        <p:grpSpPr bwMode="auto">
          <a:xfrm>
            <a:off x="4191000" y="1143000"/>
            <a:ext cx="3048000" cy="762000"/>
            <a:chOff x="0" y="1066800"/>
            <a:chExt cx="3048000" cy="762000"/>
          </a:xfrm>
        </p:grpSpPr>
        <p:cxnSp>
          <p:nvCxnSpPr>
            <p:cNvPr id="312" name="Straight Connector 311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51" name="Group 313"/>
          <p:cNvGrpSpPr>
            <a:grpSpLocks/>
          </p:cNvGrpSpPr>
          <p:nvPr/>
        </p:nvGrpSpPr>
        <p:grpSpPr bwMode="auto">
          <a:xfrm>
            <a:off x="6248400" y="1524000"/>
            <a:ext cx="3048000" cy="762000"/>
            <a:chOff x="0" y="1066800"/>
            <a:chExt cx="3048000" cy="762000"/>
          </a:xfrm>
        </p:grpSpPr>
        <p:cxnSp>
          <p:nvCxnSpPr>
            <p:cNvPr id="315" name="Straight Connector 314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52" name="Group 316"/>
          <p:cNvGrpSpPr>
            <a:grpSpLocks/>
          </p:cNvGrpSpPr>
          <p:nvPr/>
        </p:nvGrpSpPr>
        <p:grpSpPr bwMode="auto">
          <a:xfrm>
            <a:off x="6248400" y="4800600"/>
            <a:ext cx="3048000" cy="762000"/>
            <a:chOff x="0" y="1066800"/>
            <a:chExt cx="3048000" cy="762000"/>
          </a:xfrm>
        </p:grpSpPr>
        <p:cxnSp>
          <p:nvCxnSpPr>
            <p:cNvPr id="318" name="Straight Connector 317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53" name="Group 322"/>
          <p:cNvGrpSpPr>
            <a:grpSpLocks/>
          </p:cNvGrpSpPr>
          <p:nvPr/>
        </p:nvGrpSpPr>
        <p:grpSpPr bwMode="auto">
          <a:xfrm>
            <a:off x="2286000" y="3124200"/>
            <a:ext cx="3048000" cy="762000"/>
            <a:chOff x="0" y="1066800"/>
            <a:chExt cx="3048000" cy="762000"/>
          </a:xfrm>
        </p:grpSpPr>
        <p:cxnSp>
          <p:nvCxnSpPr>
            <p:cNvPr id="324" name="Straight Connector 323"/>
            <p:cNvCxnSpPr/>
            <p:nvPr/>
          </p:nvCxnSpPr>
          <p:spPr>
            <a:xfrm flipV="1">
              <a:off x="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 flipV="1">
              <a:off x="1524000" y="1066800"/>
              <a:ext cx="1524000" cy="762000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we choose the level?</a:t>
            </a:r>
            <a:endParaRPr lang="en-US" dirty="0"/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unit does the program target for treatment?</a:t>
            </a:r>
          </a:p>
          <a:p>
            <a:pPr eaLnBrk="1" hangingPunct="1"/>
            <a:r>
              <a:rPr lang="en-US" dirty="0" smtClean="0"/>
              <a:t>What is the unit of analysis?</a:t>
            </a:r>
          </a:p>
        </p:txBody>
      </p:sp>
    </p:spTree>
    <p:extLst>
      <p:ext uri="{BB962C8B-B14F-4D97-AF65-F5344CB8AC3E}">
        <p14:creationId xmlns:p14="http://schemas.microsoft.com/office/powerpoint/2010/main" val="385483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Nature of the Treatment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How is the intervention administered?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What is the catchment area of each </a:t>
            </a:r>
            <a:br>
              <a:rPr lang="en-US" dirty="0" smtClean="0"/>
            </a:br>
            <a:r>
              <a:rPr lang="en-US" dirty="0" smtClean="0"/>
              <a:t>“unit of intervention”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How wide is the potential impact?</a:t>
            </a:r>
          </a:p>
          <a:p>
            <a:pPr eaLnBrk="1" hangingPunct="1"/>
            <a:r>
              <a:rPr lang="en-US" dirty="0" smtClean="0"/>
              <a:t>Aggregation level of available data</a:t>
            </a:r>
          </a:p>
          <a:p>
            <a:pPr eaLnBrk="1" hangingPunct="1"/>
            <a:r>
              <a:rPr lang="en-US" dirty="0" smtClean="0"/>
              <a:t>Power requirements</a:t>
            </a:r>
          </a:p>
          <a:p>
            <a:pPr eaLnBrk="1" hangingPunct="1"/>
            <a:r>
              <a:rPr lang="en-US" dirty="0" smtClean="0"/>
              <a:t>Generally, it is best to randomize at the level at which the treatment is administered.</a:t>
            </a:r>
            <a:endParaRPr lang="en-US" dirty="0"/>
          </a:p>
        </p:txBody>
      </p:sp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 we choose the level?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Intervention:  Tree-planting contract for </a:t>
            </a:r>
            <a:r>
              <a:rPr lang="en-US" dirty="0" smtClean="0"/>
              <a:t>farmers (same subsidy, different payment schemes)</a:t>
            </a:r>
            <a:endParaRPr lang="en-US" dirty="0" smtClean="0"/>
          </a:p>
          <a:p>
            <a:r>
              <a:rPr lang="en-US" dirty="0" smtClean="0"/>
              <a:t>Treatment Level: Farmers (or farm households) </a:t>
            </a:r>
          </a:p>
          <a:p>
            <a:r>
              <a:rPr lang="en-US" dirty="0" smtClean="0"/>
              <a:t>Catchment level:  Agricultural extension agent</a:t>
            </a:r>
          </a:p>
          <a:p>
            <a:r>
              <a:rPr lang="en-US" dirty="0" smtClean="0"/>
              <a:t>Randomization level: Individual (500 farmers across 23 villages)</a:t>
            </a:r>
          </a:p>
          <a:p>
            <a:r>
              <a:rPr lang="en-US" dirty="0" smtClean="0"/>
              <a:t>Oversubscription, so additional public lottery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r>
              <a:rPr lang="en-US" sz="4000" dirty="0" smtClean="0"/>
              <a:t>Example: Tree-Planting in </a:t>
            </a:r>
            <a:r>
              <a:rPr lang="en-US" sz="4000" dirty="0" smtClean="0"/>
              <a:t>Malawi (Jack 2011)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7882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Intervention: Promotion of fertilizer “trees”</a:t>
            </a:r>
          </a:p>
          <a:p>
            <a:r>
              <a:rPr lang="en-US" dirty="0" smtClean="0"/>
              <a:t>Treatment level:  Farmers’ group and individual farmers</a:t>
            </a:r>
          </a:p>
          <a:p>
            <a:r>
              <a:rPr lang="en-US" dirty="0" smtClean="0"/>
              <a:t>Randomization level:  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Farmer group (each group randomly offered different price for </a:t>
            </a:r>
            <a:r>
              <a:rPr lang="en-US" dirty="0" smtClean="0"/>
              <a:t>tree</a:t>
            </a:r>
            <a:r>
              <a:rPr lang="en-US" dirty="0" smtClean="0"/>
              <a:t>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Individual: Reward cards for maintaining trees randomized across farmers within the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143000"/>
          </a:xfrm>
        </p:spPr>
        <p:txBody>
          <a:bodyPr/>
          <a:lstStyle/>
          <a:p>
            <a:r>
              <a:rPr lang="en-US" sz="4000" dirty="0" smtClean="0"/>
              <a:t>Example: Fertilizer Tree Adoption in Zambia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21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Intervention:  SMS-based price information in India</a:t>
            </a:r>
          </a:p>
          <a:p>
            <a:r>
              <a:rPr lang="en-US" dirty="0" smtClean="0"/>
              <a:t>Treatment level:  Farmers within the village</a:t>
            </a:r>
          </a:p>
          <a:p>
            <a:r>
              <a:rPr lang="en-US" dirty="0" smtClean="0"/>
              <a:t>Randomization level:  Village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Ten farmers selected in each village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Farmers received subscription to a SMS-based price information service (Reuters Market Light)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Intensity of treatment varied across villages (</a:t>
            </a:r>
            <a:r>
              <a:rPr lang="en-US" dirty="0" err="1" smtClean="0"/>
              <a:t>ie</a:t>
            </a:r>
            <a:r>
              <a:rPr lang="en-US" dirty="0" smtClean="0"/>
              <a:t>, number of farmers)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/>
          <a:lstStyle/>
          <a:p>
            <a:r>
              <a:rPr lang="en-US" sz="3800" dirty="0" smtClean="0"/>
              <a:t>Example: SMS-Based Price Information in India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61883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7F7F7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Unit and method of randomization</a:t>
            </a:r>
          </a:p>
          <a:p>
            <a:pPr eaLnBrk="1" hangingPunct="1"/>
            <a:r>
              <a:rPr lang="en-US" dirty="0" smtClean="0"/>
              <a:t>Real-world constraints</a:t>
            </a:r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Revisiting unit and method</a:t>
            </a:r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Variations on simple treatment-control</a:t>
            </a:r>
          </a:p>
        </p:txBody>
      </p:sp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</p:spTree>
    <p:extLst>
      <p:ext uri="{BB962C8B-B14F-4D97-AF65-F5344CB8AC3E}">
        <p14:creationId xmlns:p14="http://schemas.microsoft.com/office/powerpoint/2010/main" val="8625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Fairness and ethical issues</a:t>
            </a:r>
          </a:p>
          <a:p>
            <a:pPr eaLnBrk="1" hangingPunct="1"/>
            <a:r>
              <a:rPr lang="en-US" dirty="0" smtClean="0"/>
              <a:t>Political Concerns</a:t>
            </a:r>
          </a:p>
          <a:p>
            <a:pPr eaLnBrk="1" hangingPunct="1"/>
            <a:r>
              <a:rPr lang="en-US" dirty="0" smtClean="0"/>
              <a:t>Resources</a:t>
            </a:r>
          </a:p>
          <a:p>
            <a:pPr eaLnBrk="1" hangingPunct="1"/>
            <a:r>
              <a:rPr lang="en-US" dirty="0" smtClean="0"/>
              <a:t>Crossovers/spillovers</a:t>
            </a:r>
          </a:p>
          <a:p>
            <a:pPr eaLnBrk="1" hangingPunct="1"/>
            <a:r>
              <a:rPr lang="en-US" dirty="0" smtClean="0"/>
              <a:t>Logistics</a:t>
            </a:r>
          </a:p>
          <a:p>
            <a:pPr eaLnBrk="1" hangingPunct="1"/>
            <a:r>
              <a:rPr lang="en-US" dirty="0" smtClean="0"/>
              <a:t>Sample size</a:t>
            </a:r>
          </a:p>
          <a:p>
            <a:pPr eaLnBrk="1" hangingPunct="1"/>
            <a:endParaRPr lang="en-US" dirty="0" smtClean="0">
              <a:solidFill>
                <a:srgbClr val="7F7F7F"/>
              </a:solidFill>
            </a:endParaRPr>
          </a:p>
          <a:p>
            <a:pPr eaLnBrk="1" hangingPunct="1"/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Real-World Constraints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Randomizing at the individual level within a farmers’ association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Non-treated farmers might be unhappy</a:t>
            </a:r>
          </a:p>
          <a:p>
            <a:pPr eaLnBrk="1" hangingPunct="1"/>
            <a:r>
              <a:rPr lang="en-US" dirty="0" smtClean="0"/>
              <a:t>Randomizing at the household-level within the village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Non-recipient households or the village chief might be unhappy</a:t>
            </a:r>
          </a:p>
          <a:p>
            <a:pPr eaLnBrk="1" hangingPunct="1"/>
            <a:r>
              <a:rPr lang="en-US" dirty="0" smtClean="0"/>
              <a:t>Randomizing at the village or farmers’ association level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Ministry of Agriculture might be unhappy</a:t>
            </a:r>
          </a:p>
        </p:txBody>
      </p:sp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Fairness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03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Lotteries are simple and common</a:t>
            </a:r>
          </a:p>
          <a:p>
            <a:pPr eaLnBrk="1" hangingPunct="1"/>
            <a:r>
              <a:rPr lang="en-US" dirty="0" smtClean="0"/>
              <a:t>Randomly chosen from applicant pool</a:t>
            </a:r>
          </a:p>
          <a:p>
            <a:pPr eaLnBrk="1" hangingPunct="1"/>
            <a:r>
              <a:rPr lang="en-US" dirty="0" smtClean="0"/>
              <a:t>Participants know the “winners” and “losers”</a:t>
            </a:r>
          </a:p>
          <a:p>
            <a:pPr eaLnBrk="1" hangingPunct="1"/>
            <a:r>
              <a:rPr lang="en-US" dirty="0" smtClean="0"/>
              <a:t>Simple lottery is useful when there is no a priori reason to discriminate</a:t>
            </a:r>
          </a:p>
          <a:p>
            <a:pPr eaLnBrk="1" hangingPunct="1"/>
            <a:r>
              <a:rPr lang="en-US" dirty="0" smtClean="0"/>
              <a:t>Can be perceived as fair</a:t>
            </a:r>
          </a:p>
          <a:p>
            <a:pPr eaLnBrk="1" hangingPunct="1"/>
            <a:r>
              <a:rPr lang="en-US" dirty="0" smtClean="0"/>
              <a:t>Transparent</a:t>
            </a: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B3C8AA96-FCBA-4DF0-89DB-0B430CD5F3E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Political </a:t>
            </a:r>
            <a:r>
              <a:rPr lang="en-US" sz="4000" dirty="0" smtClean="0"/>
              <a:t>Concerns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impact of the intervention?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What is the impact of NERICA on rice yields?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What is the impact of improved bags on cowpea losses?</a:t>
            </a:r>
            <a:endParaRPr lang="en-US" dirty="0" smtClean="0"/>
          </a:p>
          <a:p>
            <a:pPr eaLnBrk="1" hangingPunct="1"/>
            <a:r>
              <a:rPr lang="en-US" dirty="0" smtClean="0"/>
              <a:t>Was this (observed) impac</a:t>
            </a:r>
            <a:r>
              <a:rPr lang="en-US" dirty="0" smtClean="0"/>
              <a:t>t due to the program or something else?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Unbiased treatment or program effect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Attribution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Why are we here?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programs have limited resources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Vouchers, Subsidies, Training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More eligible recipients than resources</a:t>
            </a:r>
          </a:p>
          <a:p>
            <a:pPr eaLnBrk="1" hangingPunct="1"/>
            <a:r>
              <a:rPr lang="en-US" dirty="0" smtClean="0"/>
              <a:t> How will program recipients be chosen?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Clear-cut criteria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Arbitrary criteria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Random process</a:t>
            </a:r>
          </a:p>
          <a:p>
            <a:pPr lvl="1" eaLnBrk="1" hangingPunct="1">
              <a:buFont typeface="Courier New"/>
              <a:buChar char="o"/>
            </a:pPr>
            <a:r>
              <a:rPr lang="en-US" dirty="0" smtClean="0"/>
              <a:t>Some combination of the above</a:t>
            </a: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9FA56E1D-C18B-4C93-A17D-11317514211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Contamination of the control group can be due to: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Spillovers – positive or negative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Crossovers – movement to treatment (or control)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Spillovers</a:t>
            </a:r>
            <a:r>
              <a:rPr lang="en-US" sz="4000" dirty="0" smtClean="0"/>
              <a:t>/Crossovers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Is it possible or feasible for staff to implement different programs in the same catchment area?</a:t>
            </a:r>
          </a:p>
          <a:p>
            <a:pPr eaLnBrk="1" hangingPunct="1"/>
            <a:r>
              <a:rPr lang="en-US" dirty="0" smtClean="0"/>
              <a:t>Agricultural extension agent provides training in improved NRM techniques</a:t>
            </a:r>
          </a:p>
          <a:p>
            <a:pPr lvl="1" eaLnBrk="1" hangingPunct="1"/>
            <a:r>
              <a:rPr lang="en-US" dirty="0"/>
              <a:t>T</a:t>
            </a:r>
            <a:r>
              <a:rPr lang="en-US" dirty="0" smtClean="0"/>
              <a:t>raining is one of many responsibilities of the agent</a:t>
            </a:r>
          </a:p>
          <a:p>
            <a:pPr lvl="1" eaLnBrk="1" hangingPunct="1"/>
            <a:r>
              <a:rPr lang="en-US" dirty="0" smtClean="0"/>
              <a:t>The agent might serve farmers from both treatment and control villages within his/her catchment areas</a:t>
            </a:r>
          </a:p>
          <a:p>
            <a:pPr lvl="1" eaLnBrk="1" hangingPunct="1"/>
            <a:r>
              <a:rPr lang="en-US" dirty="0" smtClean="0"/>
              <a:t>It might be difficult to train them to follow different procedures for different groups, and to keep track of what to give whom</a:t>
            </a:r>
          </a:p>
        </p:txBody>
      </p:sp>
      <p:sp>
        <p:nvSpPr>
          <p:cNvPr id="5939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Logistics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program is only large enough to serve a handful of communities</a:t>
            </a:r>
          </a:p>
          <a:p>
            <a:pPr eaLnBrk="1" hangingPunct="1"/>
            <a:r>
              <a:rPr lang="en-US" dirty="0" smtClean="0"/>
              <a:t>Might not be able to survey (or implement the program in) enough communities to detect a (statistical) effect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</a:t>
            </a:r>
            <a:r>
              <a:rPr lang="en-US" dirty="0" smtClean="0"/>
              <a:t>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Unit and method of randomization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Real-world constraints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Revisiting unit and method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Variations on simple treatment-control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5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Simple lottery</a:t>
            </a:r>
            <a:endParaRPr lang="en-US" dirty="0" smtClean="0"/>
          </a:p>
          <a:p>
            <a:pPr eaLnBrk="1" hangingPunct="1"/>
            <a:r>
              <a:rPr lang="en-US" dirty="0" smtClean="0"/>
              <a:t>Randomization in the “bubble”</a:t>
            </a:r>
          </a:p>
          <a:p>
            <a:pPr eaLnBrk="1" hangingPunct="1"/>
            <a:r>
              <a:rPr lang="en-US" dirty="0" smtClean="0"/>
              <a:t>Randomized phase-in</a:t>
            </a:r>
          </a:p>
          <a:p>
            <a:pPr eaLnBrk="1" hangingPunct="1"/>
            <a:r>
              <a:rPr lang="en-US" dirty="0" smtClean="0"/>
              <a:t>Rotation</a:t>
            </a:r>
          </a:p>
          <a:p>
            <a:pPr eaLnBrk="1" hangingPunct="1"/>
            <a:r>
              <a:rPr lang="en-US" dirty="0" smtClean="0"/>
              <a:t>Encouragement design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algn="ctr" eaLnBrk="1" hangingPunct="1">
              <a:buNone/>
            </a:pPr>
            <a:r>
              <a:rPr lang="en-US" dirty="0" smtClean="0"/>
              <a:t>These are not mutually exclusive.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Possible Randomization Designs</a:t>
            </a:r>
          </a:p>
        </p:txBody>
      </p:sp>
    </p:spTree>
    <p:extLst>
      <p:ext uri="{BB962C8B-B14F-4D97-AF65-F5344CB8AC3E}">
        <p14:creationId xmlns:p14="http://schemas.microsoft.com/office/powerpoint/2010/main" val="316936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 partner may not be willing to randomize among eligible people.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However, a partner might be willing to randomize in “the bubble.”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People “in the bubble” are those who are borderline in terms of eligibility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Just above the threshold </a:t>
            </a:r>
            <a:r>
              <a:rPr lang="en-US" dirty="0" smtClean="0">
                <a:sym typeface="Wingdings" pitchFamily="2" charset="2"/>
              </a:rPr>
              <a:t> not eligible, but almost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treatment effect do we measure? What does it mean for external validity?</a:t>
            </a:r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Randomization in “the bubble”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1371600" y="838200"/>
            <a:ext cx="7453313" cy="5867400"/>
            <a:chOff x="1371600" y="838200"/>
            <a:chExt cx="7453312" cy="5867400"/>
          </a:xfrm>
        </p:grpSpPr>
        <p:sp>
          <p:nvSpPr>
            <p:cNvPr id="75873" name="Hexagon 46"/>
            <p:cNvSpPr>
              <a:spLocks noChangeArrowheads="1"/>
            </p:cNvSpPr>
            <p:nvPr/>
          </p:nvSpPr>
          <p:spPr bwMode="auto">
            <a:xfrm>
              <a:off x="3595688" y="487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74" name="Hexagon 49"/>
            <p:cNvSpPr>
              <a:spLocks noChangeArrowheads="1"/>
            </p:cNvSpPr>
            <p:nvPr/>
          </p:nvSpPr>
          <p:spPr bwMode="auto">
            <a:xfrm>
              <a:off x="43434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75" name="Hexagon 50"/>
            <p:cNvSpPr>
              <a:spLocks noChangeArrowheads="1"/>
            </p:cNvSpPr>
            <p:nvPr/>
          </p:nvSpPr>
          <p:spPr bwMode="auto">
            <a:xfrm>
              <a:off x="3810000" y="533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76" name="Hexagon 73"/>
            <p:cNvSpPr>
              <a:spLocks noChangeArrowheads="1"/>
            </p:cNvSpPr>
            <p:nvPr/>
          </p:nvSpPr>
          <p:spPr bwMode="auto">
            <a:xfrm>
              <a:off x="57150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77" name="Hexagon 74"/>
            <p:cNvSpPr>
              <a:spLocks noChangeArrowheads="1"/>
            </p:cNvSpPr>
            <p:nvPr/>
          </p:nvSpPr>
          <p:spPr bwMode="auto">
            <a:xfrm>
              <a:off x="4800600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78" name="Hexagon 82"/>
            <p:cNvSpPr>
              <a:spLocks noChangeArrowheads="1"/>
            </p:cNvSpPr>
            <p:nvPr/>
          </p:nvSpPr>
          <p:spPr bwMode="auto">
            <a:xfrm>
              <a:off x="52578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79" name="Hexagon 85"/>
            <p:cNvSpPr>
              <a:spLocks noChangeArrowheads="1"/>
            </p:cNvSpPr>
            <p:nvPr/>
          </p:nvSpPr>
          <p:spPr bwMode="auto">
            <a:xfrm>
              <a:off x="6034088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0" name="Hexagon 86"/>
            <p:cNvSpPr>
              <a:spLocks noChangeArrowheads="1"/>
            </p:cNvSpPr>
            <p:nvPr/>
          </p:nvSpPr>
          <p:spPr bwMode="auto">
            <a:xfrm>
              <a:off x="6553200" y="525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1" name="Hexagon 87"/>
            <p:cNvSpPr>
              <a:spLocks noChangeArrowheads="1"/>
            </p:cNvSpPr>
            <p:nvPr/>
          </p:nvSpPr>
          <p:spPr bwMode="auto">
            <a:xfrm>
              <a:off x="73914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2" name="Hexagon 88"/>
            <p:cNvSpPr>
              <a:spLocks noChangeArrowheads="1"/>
            </p:cNvSpPr>
            <p:nvPr/>
          </p:nvSpPr>
          <p:spPr bwMode="auto">
            <a:xfrm>
              <a:off x="4191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3" name="Hexagon 89"/>
            <p:cNvSpPr>
              <a:spLocks noChangeArrowheads="1"/>
            </p:cNvSpPr>
            <p:nvPr/>
          </p:nvSpPr>
          <p:spPr bwMode="auto">
            <a:xfrm>
              <a:off x="2819400" y="190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4" name="Hexagon 90"/>
            <p:cNvSpPr>
              <a:spLocks noChangeArrowheads="1"/>
            </p:cNvSpPr>
            <p:nvPr/>
          </p:nvSpPr>
          <p:spPr bwMode="auto">
            <a:xfrm>
              <a:off x="2667000" y="4343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5" name="Hexagon 91"/>
            <p:cNvSpPr>
              <a:spLocks noChangeArrowheads="1"/>
            </p:cNvSpPr>
            <p:nvPr/>
          </p:nvSpPr>
          <p:spPr bwMode="auto">
            <a:xfrm>
              <a:off x="28956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6" name="Hexagon 92"/>
            <p:cNvSpPr>
              <a:spLocks noChangeArrowheads="1"/>
            </p:cNvSpPr>
            <p:nvPr/>
          </p:nvSpPr>
          <p:spPr bwMode="auto">
            <a:xfrm>
              <a:off x="3048000" y="2743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7" name="Hexagon 93"/>
            <p:cNvSpPr>
              <a:spLocks noChangeArrowheads="1"/>
            </p:cNvSpPr>
            <p:nvPr/>
          </p:nvSpPr>
          <p:spPr bwMode="auto">
            <a:xfrm>
              <a:off x="3048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8" name="Hexagon 94"/>
            <p:cNvSpPr>
              <a:spLocks noChangeArrowheads="1"/>
            </p:cNvSpPr>
            <p:nvPr/>
          </p:nvSpPr>
          <p:spPr bwMode="auto">
            <a:xfrm>
              <a:off x="6248400" y="2819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89" name="Hexagon 95"/>
            <p:cNvSpPr>
              <a:spLocks noChangeArrowheads="1"/>
            </p:cNvSpPr>
            <p:nvPr/>
          </p:nvSpPr>
          <p:spPr bwMode="auto">
            <a:xfrm>
              <a:off x="6110288" y="228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0" name="Hexagon 96"/>
            <p:cNvSpPr>
              <a:spLocks noChangeArrowheads="1"/>
            </p:cNvSpPr>
            <p:nvPr/>
          </p:nvSpPr>
          <p:spPr bwMode="auto">
            <a:xfrm>
              <a:off x="5410200" y="144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1" name="Hexagon 97"/>
            <p:cNvSpPr>
              <a:spLocks noChangeArrowheads="1"/>
            </p:cNvSpPr>
            <p:nvPr/>
          </p:nvSpPr>
          <p:spPr bwMode="auto">
            <a:xfrm>
              <a:off x="3810000" y="190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2" name="Hexagon 98"/>
            <p:cNvSpPr>
              <a:spLocks noChangeArrowheads="1"/>
            </p:cNvSpPr>
            <p:nvPr/>
          </p:nvSpPr>
          <p:spPr bwMode="auto">
            <a:xfrm>
              <a:off x="38100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3" name="Hexagon 99"/>
            <p:cNvSpPr>
              <a:spLocks noChangeArrowheads="1"/>
            </p:cNvSpPr>
            <p:nvPr/>
          </p:nvSpPr>
          <p:spPr bwMode="auto">
            <a:xfrm>
              <a:off x="3657600" y="4038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4" name="Hexagon 100"/>
            <p:cNvSpPr>
              <a:spLocks noChangeArrowheads="1"/>
            </p:cNvSpPr>
            <p:nvPr/>
          </p:nvSpPr>
          <p:spPr bwMode="auto">
            <a:xfrm>
              <a:off x="4572000" y="3429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5" name="Hexagon 101"/>
            <p:cNvSpPr>
              <a:spLocks noChangeArrowheads="1"/>
            </p:cNvSpPr>
            <p:nvPr/>
          </p:nvSpPr>
          <p:spPr bwMode="auto">
            <a:xfrm>
              <a:off x="4572000" y="2133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6" name="Hexagon 102"/>
            <p:cNvSpPr>
              <a:spLocks noChangeArrowheads="1"/>
            </p:cNvSpPr>
            <p:nvPr/>
          </p:nvSpPr>
          <p:spPr bwMode="auto">
            <a:xfrm>
              <a:off x="50292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7" name="Hexagon 103"/>
            <p:cNvSpPr>
              <a:spLocks noChangeArrowheads="1"/>
            </p:cNvSpPr>
            <p:nvPr/>
          </p:nvSpPr>
          <p:spPr bwMode="auto">
            <a:xfrm>
              <a:off x="1752600" y="3886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8" name="Hexagon 104"/>
            <p:cNvSpPr>
              <a:spLocks noChangeArrowheads="1"/>
            </p:cNvSpPr>
            <p:nvPr/>
          </p:nvSpPr>
          <p:spPr bwMode="auto">
            <a:xfrm>
              <a:off x="2057400" y="3048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899" name="Hexagon 105"/>
            <p:cNvSpPr>
              <a:spLocks noChangeArrowheads="1"/>
            </p:cNvSpPr>
            <p:nvPr/>
          </p:nvSpPr>
          <p:spPr bwMode="auto">
            <a:xfrm>
              <a:off x="1905000" y="2209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0" name="Hexagon 106"/>
            <p:cNvSpPr>
              <a:spLocks noChangeArrowheads="1"/>
            </p:cNvSpPr>
            <p:nvPr/>
          </p:nvSpPr>
          <p:spPr bwMode="auto">
            <a:xfrm>
              <a:off x="83820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1" name="Hexagon 107"/>
            <p:cNvSpPr>
              <a:spLocks noChangeArrowheads="1"/>
            </p:cNvSpPr>
            <p:nvPr/>
          </p:nvSpPr>
          <p:spPr bwMode="auto">
            <a:xfrm>
              <a:off x="2590800" y="510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2" name="Hexagon 108"/>
            <p:cNvSpPr>
              <a:spLocks noChangeArrowheads="1"/>
            </p:cNvSpPr>
            <p:nvPr/>
          </p:nvSpPr>
          <p:spPr bwMode="auto">
            <a:xfrm>
              <a:off x="4495800" y="2743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3" name="Hexagon 109"/>
            <p:cNvSpPr>
              <a:spLocks noChangeArrowheads="1"/>
            </p:cNvSpPr>
            <p:nvPr/>
          </p:nvSpPr>
          <p:spPr bwMode="auto">
            <a:xfrm>
              <a:off x="3124200" y="6324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4" name="Hexagon 110"/>
            <p:cNvSpPr>
              <a:spLocks noChangeArrowheads="1"/>
            </p:cNvSpPr>
            <p:nvPr/>
          </p:nvSpPr>
          <p:spPr bwMode="auto">
            <a:xfrm>
              <a:off x="6858000" y="1981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5" name="Hexagon 111"/>
            <p:cNvSpPr>
              <a:spLocks noChangeArrowheads="1"/>
            </p:cNvSpPr>
            <p:nvPr/>
          </p:nvSpPr>
          <p:spPr bwMode="auto">
            <a:xfrm>
              <a:off x="82296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6" name="Hexagon 112"/>
            <p:cNvSpPr>
              <a:spLocks noChangeArrowheads="1"/>
            </p:cNvSpPr>
            <p:nvPr/>
          </p:nvSpPr>
          <p:spPr bwMode="auto">
            <a:xfrm>
              <a:off x="8001000" y="6172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7" name="Hexagon 113"/>
            <p:cNvSpPr>
              <a:spLocks noChangeArrowheads="1"/>
            </p:cNvSpPr>
            <p:nvPr/>
          </p:nvSpPr>
          <p:spPr bwMode="auto">
            <a:xfrm>
              <a:off x="73914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8" name="Hexagon 114"/>
            <p:cNvSpPr>
              <a:spLocks noChangeArrowheads="1"/>
            </p:cNvSpPr>
            <p:nvPr/>
          </p:nvSpPr>
          <p:spPr bwMode="auto">
            <a:xfrm>
              <a:off x="4419600" y="5410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09" name="Hexagon 115"/>
            <p:cNvSpPr>
              <a:spLocks noChangeArrowheads="1"/>
            </p:cNvSpPr>
            <p:nvPr/>
          </p:nvSpPr>
          <p:spPr bwMode="auto">
            <a:xfrm>
              <a:off x="6858000" y="5562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0" name="Hexagon 116"/>
            <p:cNvSpPr>
              <a:spLocks noChangeArrowheads="1"/>
            </p:cNvSpPr>
            <p:nvPr/>
          </p:nvSpPr>
          <p:spPr bwMode="auto">
            <a:xfrm>
              <a:off x="5638800" y="3886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1" name="Hexagon 117"/>
            <p:cNvSpPr>
              <a:spLocks noChangeArrowheads="1"/>
            </p:cNvSpPr>
            <p:nvPr/>
          </p:nvSpPr>
          <p:spPr bwMode="auto">
            <a:xfrm>
              <a:off x="6629400" y="4267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2" name="Hexagon 118"/>
            <p:cNvSpPr>
              <a:spLocks noChangeArrowheads="1"/>
            </p:cNvSpPr>
            <p:nvPr/>
          </p:nvSpPr>
          <p:spPr bwMode="auto">
            <a:xfrm>
              <a:off x="8077200" y="1219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3" name="Hexagon 119"/>
            <p:cNvSpPr>
              <a:spLocks noChangeArrowheads="1"/>
            </p:cNvSpPr>
            <p:nvPr/>
          </p:nvSpPr>
          <p:spPr bwMode="auto">
            <a:xfrm>
              <a:off x="5257800" y="4343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4" name="Hexagon 120"/>
            <p:cNvSpPr>
              <a:spLocks noChangeArrowheads="1"/>
            </p:cNvSpPr>
            <p:nvPr/>
          </p:nvSpPr>
          <p:spPr bwMode="auto">
            <a:xfrm>
              <a:off x="6705600" y="106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5" name="Hexagon 121"/>
            <p:cNvSpPr>
              <a:spLocks noChangeArrowheads="1"/>
            </p:cNvSpPr>
            <p:nvPr/>
          </p:nvSpPr>
          <p:spPr bwMode="auto">
            <a:xfrm>
              <a:off x="5562600" y="838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6" name="Hexagon 122"/>
            <p:cNvSpPr>
              <a:spLocks noChangeArrowheads="1"/>
            </p:cNvSpPr>
            <p:nvPr/>
          </p:nvSpPr>
          <p:spPr bwMode="auto">
            <a:xfrm>
              <a:off x="1905000" y="525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7" name="Hexagon 123"/>
            <p:cNvSpPr>
              <a:spLocks noChangeArrowheads="1"/>
            </p:cNvSpPr>
            <p:nvPr/>
          </p:nvSpPr>
          <p:spPr bwMode="auto">
            <a:xfrm>
              <a:off x="4191000" y="609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8" name="Hexagon 124"/>
            <p:cNvSpPr>
              <a:spLocks noChangeArrowheads="1"/>
            </p:cNvSpPr>
            <p:nvPr/>
          </p:nvSpPr>
          <p:spPr bwMode="auto">
            <a:xfrm>
              <a:off x="1371600" y="4267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19" name="Hexagon 125"/>
            <p:cNvSpPr>
              <a:spLocks noChangeArrowheads="1"/>
            </p:cNvSpPr>
            <p:nvPr/>
          </p:nvSpPr>
          <p:spPr bwMode="auto">
            <a:xfrm>
              <a:off x="4572000" y="152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20" name="Hexagon 126"/>
            <p:cNvSpPr>
              <a:spLocks noChangeArrowheads="1"/>
            </p:cNvSpPr>
            <p:nvPr/>
          </p:nvSpPr>
          <p:spPr bwMode="auto">
            <a:xfrm>
              <a:off x="7924800" y="2209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21" name="Hexagon 128"/>
            <p:cNvSpPr>
              <a:spLocks noChangeArrowheads="1"/>
            </p:cNvSpPr>
            <p:nvPr/>
          </p:nvSpPr>
          <p:spPr bwMode="auto">
            <a:xfrm>
              <a:off x="6172200" y="5638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22" name="Hexagon 129"/>
            <p:cNvSpPr>
              <a:spLocks noChangeArrowheads="1"/>
            </p:cNvSpPr>
            <p:nvPr/>
          </p:nvSpPr>
          <p:spPr bwMode="auto">
            <a:xfrm>
              <a:off x="75438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23" name="Hexagon 130"/>
            <p:cNvSpPr>
              <a:spLocks noChangeArrowheads="1"/>
            </p:cNvSpPr>
            <p:nvPr/>
          </p:nvSpPr>
          <p:spPr bwMode="auto">
            <a:xfrm>
              <a:off x="83058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924" name="Hexagon 131"/>
            <p:cNvSpPr>
              <a:spLocks noChangeArrowheads="1"/>
            </p:cNvSpPr>
            <p:nvPr/>
          </p:nvSpPr>
          <p:spPr bwMode="auto">
            <a:xfrm>
              <a:off x="6553200" y="3505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" name="Hexagon 36"/>
          <p:cNvSpPr>
            <a:spLocks noChangeArrowheads="1"/>
          </p:cNvSpPr>
          <p:nvPr/>
        </p:nvSpPr>
        <p:spPr bwMode="auto">
          <a:xfrm>
            <a:off x="13411200" y="3733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Hexagon 37"/>
          <p:cNvSpPr>
            <a:spLocks noChangeArrowheads="1"/>
          </p:cNvSpPr>
          <p:nvPr/>
        </p:nvSpPr>
        <p:spPr bwMode="auto">
          <a:xfrm>
            <a:off x="13106400" y="4953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Hexagon 41"/>
          <p:cNvSpPr>
            <a:spLocks noChangeArrowheads="1"/>
          </p:cNvSpPr>
          <p:nvPr/>
        </p:nvSpPr>
        <p:spPr bwMode="auto">
          <a:xfrm>
            <a:off x="12725400" y="2590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74" name="Group 273"/>
          <p:cNvGrpSpPr>
            <a:grpSpLocks/>
          </p:cNvGrpSpPr>
          <p:nvPr/>
        </p:nvGrpSpPr>
        <p:grpSpPr bwMode="auto">
          <a:xfrm>
            <a:off x="1371600" y="1295400"/>
            <a:ext cx="2193925" cy="5410200"/>
            <a:chOff x="1371600" y="1295400"/>
            <a:chExt cx="2193925" cy="5410200"/>
          </a:xfrm>
        </p:grpSpPr>
        <p:sp>
          <p:nvSpPr>
            <p:cNvPr id="52" name="Hexagon 51"/>
            <p:cNvSpPr>
              <a:spLocks noChangeArrowheads="1"/>
            </p:cNvSpPr>
            <p:nvPr/>
          </p:nvSpPr>
          <p:spPr bwMode="auto">
            <a:xfrm>
              <a:off x="1905000" y="22098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Hexagon 52"/>
            <p:cNvSpPr>
              <a:spLocks noChangeArrowheads="1"/>
            </p:cNvSpPr>
            <p:nvPr/>
          </p:nvSpPr>
          <p:spPr bwMode="auto">
            <a:xfrm>
              <a:off x="2895600" y="35814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>
              <a:spLocks noChangeArrowheads="1"/>
            </p:cNvSpPr>
            <p:nvPr/>
          </p:nvSpPr>
          <p:spPr bwMode="auto">
            <a:xfrm>
              <a:off x="1905000" y="52578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Hexagon 54"/>
            <p:cNvSpPr>
              <a:spLocks noChangeArrowheads="1"/>
            </p:cNvSpPr>
            <p:nvPr/>
          </p:nvSpPr>
          <p:spPr bwMode="auto">
            <a:xfrm>
              <a:off x="2057400" y="30480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>
              <a:spLocks noChangeArrowheads="1"/>
            </p:cNvSpPr>
            <p:nvPr/>
          </p:nvSpPr>
          <p:spPr bwMode="auto">
            <a:xfrm>
              <a:off x="3048000" y="27432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Hexagon 56"/>
            <p:cNvSpPr>
              <a:spLocks noChangeArrowheads="1"/>
            </p:cNvSpPr>
            <p:nvPr/>
          </p:nvSpPr>
          <p:spPr bwMode="auto">
            <a:xfrm>
              <a:off x="1766888" y="3886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Hexagon 57"/>
            <p:cNvSpPr>
              <a:spLocks noChangeArrowheads="1"/>
            </p:cNvSpPr>
            <p:nvPr/>
          </p:nvSpPr>
          <p:spPr bwMode="auto">
            <a:xfrm>
              <a:off x="3124200" y="63246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Hexagon 58"/>
            <p:cNvSpPr>
              <a:spLocks noChangeArrowheads="1"/>
            </p:cNvSpPr>
            <p:nvPr/>
          </p:nvSpPr>
          <p:spPr bwMode="auto">
            <a:xfrm>
              <a:off x="1371600" y="42672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>
              <a:spLocks noChangeArrowheads="1"/>
            </p:cNvSpPr>
            <p:nvPr/>
          </p:nvSpPr>
          <p:spPr bwMode="auto">
            <a:xfrm>
              <a:off x="3048000" y="12954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Hexagon 60"/>
            <p:cNvSpPr>
              <a:spLocks noChangeArrowheads="1"/>
            </p:cNvSpPr>
            <p:nvPr/>
          </p:nvSpPr>
          <p:spPr bwMode="auto">
            <a:xfrm>
              <a:off x="2667000" y="4343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Hexagon 61"/>
            <p:cNvSpPr>
              <a:spLocks noChangeArrowheads="1"/>
            </p:cNvSpPr>
            <p:nvPr/>
          </p:nvSpPr>
          <p:spPr bwMode="auto">
            <a:xfrm>
              <a:off x="2590800" y="5105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Hexagon 62"/>
            <p:cNvSpPr>
              <a:spLocks noChangeArrowheads="1"/>
            </p:cNvSpPr>
            <p:nvPr/>
          </p:nvSpPr>
          <p:spPr bwMode="auto">
            <a:xfrm>
              <a:off x="2819400" y="1905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" name="Hexagon 67"/>
          <p:cNvSpPr>
            <a:spLocks noChangeArrowheads="1"/>
          </p:cNvSpPr>
          <p:nvPr/>
        </p:nvSpPr>
        <p:spPr bwMode="auto">
          <a:xfrm>
            <a:off x="121920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Hexagon 70"/>
          <p:cNvSpPr>
            <a:spLocks noChangeArrowheads="1"/>
          </p:cNvSpPr>
          <p:nvPr/>
        </p:nvSpPr>
        <p:spPr bwMode="auto">
          <a:xfrm>
            <a:off x="11506200" y="2438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Hexagon 71"/>
          <p:cNvSpPr>
            <a:spLocks noChangeArrowheads="1"/>
          </p:cNvSpPr>
          <p:nvPr/>
        </p:nvSpPr>
        <p:spPr bwMode="auto">
          <a:xfrm>
            <a:off x="12893675" y="4191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Hexagon 72"/>
          <p:cNvSpPr>
            <a:spLocks noChangeArrowheads="1"/>
          </p:cNvSpPr>
          <p:nvPr/>
        </p:nvSpPr>
        <p:spPr bwMode="auto">
          <a:xfrm>
            <a:off x="12344400" y="3429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Title 2"/>
          <p:cNvSpPr txBox="1">
            <a:spLocks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i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Randomization in “the bubble” </a:t>
            </a:r>
          </a:p>
        </p:txBody>
      </p:sp>
      <p:grpSp>
        <p:nvGrpSpPr>
          <p:cNvPr id="275" name="Group 274"/>
          <p:cNvGrpSpPr>
            <a:grpSpLocks/>
          </p:cNvGrpSpPr>
          <p:nvPr/>
        </p:nvGrpSpPr>
        <p:grpSpPr bwMode="auto">
          <a:xfrm>
            <a:off x="6049963" y="1066800"/>
            <a:ext cx="2789237" cy="5486400"/>
            <a:chOff x="6035675" y="1066800"/>
            <a:chExt cx="2789237" cy="5486400"/>
          </a:xfrm>
        </p:grpSpPr>
        <p:sp>
          <p:nvSpPr>
            <p:cNvPr id="81" name="Hexagon 80"/>
            <p:cNvSpPr>
              <a:spLocks noChangeArrowheads="1"/>
            </p:cNvSpPr>
            <p:nvPr/>
          </p:nvSpPr>
          <p:spPr bwMode="auto">
            <a:xfrm>
              <a:off x="6096000" y="22860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5842" name="Group 272"/>
            <p:cNvGrpSpPr>
              <a:grpSpLocks/>
            </p:cNvGrpSpPr>
            <p:nvPr/>
          </p:nvGrpSpPr>
          <p:grpSpPr bwMode="auto">
            <a:xfrm>
              <a:off x="6035675" y="1066800"/>
              <a:ext cx="2789237" cy="5486400"/>
              <a:chOff x="6035675" y="1066800"/>
              <a:chExt cx="2789237" cy="5486400"/>
            </a:xfrm>
          </p:grpSpPr>
          <p:sp>
            <p:nvSpPr>
              <p:cNvPr id="36" name="Hexagon 35"/>
              <p:cNvSpPr>
                <a:spLocks noChangeArrowheads="1"/>
              </p:cNvSpPr>
              <p:nvPr/>
            </p:nvSpPr>
            <p:spPr bwMode="auto">
              <a:xfrm>
                <a:off x="6858000" y="19812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Hexagon 42"/>
              <p:cNvSpPr>
                <a:spLocks noChangeArrowheads="1"/>
              </p:cNvSpPr>
              <p:nvPr/>
            </p:nvSpPr>
            <p:spPr bwMode="auto">
              <a:xfrm>
                <a:off x="7543800" y="2590800"/>
                <a:ext cx="442912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Hexagon 43"/>
              <p:cNvSpPr>
                <a:spLocks noChangeArrowheads="1"/>
              </p:cNvSpPr>
              <p:nvPr/>
            </p:nvSpPr>
            <p:spPr bwMode="auto">
              <a:xfrm>
                <a:off x="6858000" y="5562600"/>
                <a:ext cx="442912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Hexagon 44"/>
              <p:cNvSpPr>
                <a:spLocks noChangeArrowheads="1"/>
              </p:cNvSpPr>
              <p:nvPr/>
            </p:nvSpPr>
            <p:spPr bwMode="auto">
              <a:xfrm>
                <a:off x="6705600" y="10668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Hexagon 45"/>
              <p:cNvSpPr>
                <a:spLocks noChangeArrowheads="1"/>
              </p:cNvSpPr>
              <p:nvPr/>
            </p:nvSpPr>
            <p:spPr bwMode="auto">
              <a:xfrm>
                <a:off x="7924800" y="2209800"/>
                <a:ext cx="442912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Hexagon 47"/>
              <p:cNvSpPr>
                <a:spLocks noChangeArrowheads="1"/>
              </p:cNvSpPr>
              <p:nvPr/>
            </p:nvSpPr>
            <p:spPr bwMode="auto">
              <a:xfrm>
                <a:off x="8382000" y="4572000"/>
                <a:ext cx="442912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Hexagon 48"/>
              <p:cNvSpPr>
                <a:spLocks noChangeArrowheads="1"/>
              </p:cNvSpPr>
              <p:nvPr/>
            </p:nvSpPr>
            <p:spPr bwMode="auto">
              <a:xfrm>
                <a:off x="8015287" y="6172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Hexagon 63"/>
              <p:cNvSpPr>
                <a:spLocks noChangeArrowheads="1"/>
              </p:cNvSpPr>
              <p:nvPr/>
            </p:nvSpPr>
            <p:spPr bwMode="auto">
              <a:xfrm>
                <a:off x="6035675" y="4191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Hexagon 64"/>
              <p:cNvSpPr>
                <a:spLocks noChangeArrowheads="1"/>
              </p:cNvSpPr>
              <p:nvPr/>
            </p:nvSpPr>
            <p:spPr bwMode="auto">
              <a:xfrm>
                <a:off x="6248400" y="28194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Hexagon 65"/>
              <p:cNvSpPr>
                <a:spLocks noChangeArrowheads="1"/>
              </p:cNvSpPr>
              <p:nvPr/>
            </p:nvSpPr>
            <p:spPr bwMode="auto">
              <a:xfrm>
                <a:off x="8305800" y="5715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Hexagon 66"/>
              <p:cNvSpPr>
                <a:spLocks noChangeArrowheads="1"/>
              </p:cNvSpPr>
              <p:nvPr/>
            </p:nvSpPr>
            <p:spPr bwMode="auto">
              <a:xfrm>
                <a:off x="6553200" y="35052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Hexagon 68"/>
              <p:cNvSpPr>
                <a:spLocks noChangeArrowheads="1"/>
              </p:cNvSpPr>
              <p:nvPr/>
            </p:nvSpPr>
            <p:spPr bwMode="auto">
              <a:xfrm>
                <a:off x="6553200" y="52578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Hexagon 69"/>
              <p:cNvSpPr>
                <a:spLocks noChangeArrowheads="1"/>
              </p:cNvSpPr>
              <p:nvPr/>
            </p:nvSpPr>
            <p:spPr bwMode="auto">
              <a:xfrm>
                <a:off x="8229600" y="25908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Hexagon 76"/>
              <p:cNvSpPr>
                <a:spLocks noChangeArrowheads="1"/>
              </p:cNvSpPr>
              <p:nvPr/>
            </p:nvSpPr>
            <p:spPr bwMode="auto">
              <a:xfrm>
                <a:off x="7391400" y="4572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Hexagon 78"/>
              <p:cNvSpPr>
                <a:spLocks noChangeArrowheads="1"/>
              </p:cNvSpPr>
              <p:nvPr/>
            </p:nvSpPr>
            <p:spPr bwMode="auto">
              <a:xfrm>
                <a:off x="6629400" y="42672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Hexagon 79"/>
              <p:cNvSpPr>
                <a:spLocks noChangeArrowheads="1"/>
              </p:cNvSpPr>
              <p:nvPr/>
            </p:nvSpPr>
            <p:spPr bwMode="auto">
              <a:xfrm>
                <a:off x="8077200" y="12192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Hexagon 81"/>
              <p:cNvSpPr>
                <a:spLocks noChangeArrowheads="1"/>
              </p:cNvSpPr>
              <p:nvPr/>
            </p:nvSpPr>
            <p:spPr bwMode="auto">
              <a:xfrm>
                <a:off x="6172200" y="56388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2" name="Hexagon 271"/>
              <p:cNvSpPr>
                <a:spLocks noChangeArrowheads="1"/>
              </p:cNvSpPr>
              <p:nvPr/>
            </p:nvSpPr>
            <p:spPr bwMode="auto">
              <a:xfrm>
                <a:off x="7391400" y="35814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5789" name="Group 250"/>
          <p:cNvGrpSpPr>
            <a:grpSpLocks/>
          </p:cNvGrpSpPr>
          <p:nvPr/>
        </p:nvGrpSpPr>
        <p:grpSpPr bwMode="auto">
          <a:xfrm>
            <a:off x="9555163" y="1066800"/>
            <a:ext cx="2789237" cy="5486400"/>
            <a:chOff x="6019800" y="1066800"/>
            <a:chExt cx="2789237" cy="5486400"/>
          </a:xfrm>
        </p:grpSpPr>
        <p:sp>
          <p:nvSpPr>
            <p:cNvPr id="252" name="Hexagon 251"/>
            <p:cNvSpPr>
              <a:spLocks noChangeArrowheads="1"/>
            </p:cNvSpPr>
            <p:nvPr/>
          </p:nvSpPr>
          <p:spPr bwMode="auto">
            <a:xfrm>
              <a:off x="6842125" y="19812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3" name="Hexagon 252"/>
            <p:cNvSpPr>
              <a:spLocks noChangeArrowheads="1"/>
            </p:cNvSpPr>
            <p:nvPr/>
          </p:nvSpPr>
          <p:spPr bwMode="auto">
            <a:xfrm>
              <a:off x="7527925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" name="Hexagon 253"/>
            <p:cNvSpPr>
              <a:spLocks noChangeArrowheads="1"/>
            </p:cNvSpPr>
            <p:nvPr/>
          </p:nvSpPr>
          <p:spPr bwMode="auto">
            <a:xfrm>
              <a:off x="6842125" y="5562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" name="Hexagon 254"/>
            <p:cNvSpPr>
              <a:spLocks noChangeArrowheads="1"/>
            </p:cNvSpPr>
            <p:nvPr/>
          </p:nvSpPr>
          <p:spPr bwMode="auto">
            <a:xfrm>
              <a:off x="6689725" y="10668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" name="Hexagon 255"/>
            <p:cNvSpPr>
              <a:spLocks noChangeArrowheads="1"/>
            </p:cNvSpPr>
            <p:nvPr/>
          </p:nvSpPr>
          <p:spPr bwMode="auto">
            <a:xfrm>
              <a:off x="7908925" y="2209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7" name="Hexagon 256"/>
            <p:cNvSpPr>
              <a:spLocks noChangeArrowheads="1"/>
            </p:cNvSpPr>
            <p:nvPr/>
          </p:nvSpPr>
          <p:spPr bwMode="auto">
            <a:xfrm>
              <a:off x="8366125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8" name="Hexagon 257"/>
            <p:cNvSpPr>
              <a:spLocks noChangeArrowheads="1"/>
            </p:cNvSpPr>
            <p:nvPr/>
          </p:nvSpPr>
          <p:spPr bwMode="auto">
            <a:xfrm>
              <a:off x="7999412" y="6172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9" name="Hexagon 258"/>
            <p:cNvSpPr>
              <a:spLocks noChangeArrowheads="1"/>
            </p:cNvSpPr>
            <p:nvPr/>
          </p:nvSpPr>
          <p:spPr bwMode="auto">
            <a:xfrm>
              <a:off x="6019800" y="41910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0" name="Hexagon 259"/>
            <p:cNvSpPr>
              <a:spLocks noChangeArrowheads="1"/>
            </p:cNvSpPr>
            <p:nvPr/>
          </p:nvSpPr>
          <p:spPr bwMode="auto">
            <a:xfrm>
              <a:off x="6232525" y="28194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1" name="Hexagon 260"/>
            <p:cNvSpPr>
              <a:spLocks noChangeArrowheads="1"/>
            </p:cNvSpPr>
            <p:nvPr/>
          </p:nvSpPr>
          <p:spPr bwMode="auto">
            <a:xfrm>
              <a:off x="8289925" y="57150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2" name="Hexagon 261"/>
            <p:cNvSpPr>
              <a:spLocks noChangeArrowheads="1"/>
            </p:cNvSpPr>
            <p:nvPr/>
          </p:nvSpPr>
          <p:spPr bwMode="auto">
            <a:xfrm>
              <a:off x="6537325" y="35052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3" name="Hexagon 262"/>
            <p:cNvSpPr>
              <a:spLocks noChangeArrowheads="1"/>
            </p:cNvSpPr>
            <p:nvPr/>
          </p:nvSpPr>
          <p:spPr bwMode="auto">
            <a:xfrm>
              <a:off x="6537325" y="52578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4" name="Hexagon 263"/>
            <p:cNvSpPr>
              <a:spLocks noChangeArrowheads="1"/>
            </p:cNvSpPr>
            <p:nvPr/>
          </p:nvSpPr>
          <p:spPr bwMode="auto">
            <a:xfrm>
              <a:off x="8213725" y="25908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5" name="Hexagon 264"/>
            <p:cNvSpPr>
              <a:spLocks noChangeArrowheads="1"/>
            </p:cNvSpPr>
            <p:nvPr/>
          </p:nvSpPr>
          <p:spPr bwMode="auto">
            <a:xfrm>
              <a:off x="7375525" y="45720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" name="Hexagon 265"/>
            <p:cNvSpPr>
              <a:spLocks noChangeArrowheads="1"/>
            </p:cNvSpPr>
            <p:nvPr/>
          </p:nvSpPr>
          <p:spPr bwMode="auto">
            <a:xfrm>
              <a:off x="7391400" y="35814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7" name="Hexagon 266"/>
            <p:cNvSpPr>
              <a:spLocks noChangeArrowheads="1"/>
            </p:cNvSpPr>
            <p:nvPr/>
          </p:nvSpPr>
          <p:spPr bwMode="auto">
            <a:xfrm>
              <a:off x="6613525" y="42672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8" name="Hexagon 267"/>
            <p:cNvSpPr>
              <a:spLocks noChangeArrowheads="1"/>
            </p:cNvSpPr>
            <p:nvPr/>
          </p:nvSpPr>
          <p:spPr bwMode="auto">
            <a:xfrm>
              <a:off x="8061325" y="12192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9" name="Hexagon 268"/>
            <p:cNvSpPr>
              <a:spLocks noChangeArrowheads="1"/>
            </p:cNvSpPr>
            <p:nvPr/>
          </p:nvSpPr>
          <p:spPr bwMode="auto">
            <a:xfrm>
              <a:off x="6080125" y="22860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0" name="Hexagon 269"/>
            <p:cNvSpPr>
              <a:spLocks noChangeArrowheads="1"/>
            </p:cNvSpPr>
            <p:nvPr/>
          </p:nvSpPr>
          <p:spPr bwMode="auto">
            <a:xfrm>
              <a:off x="6156325" y="56388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8" name="Rectangle 277"/>
          <p:cNvSpPr/>
          <p:nvPr/>
        </p:nvSpPr>
        <p:spPr>
          <a:xfrm>
            <a:off x="6096000" y="838200"/>
            <a:ext cx="3048000" cy="6019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0" y="838200"/>
            <a:ext cx="3581400" cy="6019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3581400" y="838200"/>
            <a:ext cx="2514600" cy="6019800"/>
          </a:xfrm>
          <a:prstGeom prst="rect">
            <a:avLst/>
          </a:prstGeom>
          <a:solidFill>
            <a:srgbClr val="FFFF00">
              <a:alpha val="40000"/>
            </a:srgb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7" name="Group 276"/>
          <p:cNvGrpSpPr>
            <a:grpSpLocks/>
          </p:cNvGrpSpPr>
          <p:nvPr/>
        </p:nvGrpSpPr>
        <p:grpSpPr bwMode="auto">
          <a:xfrm>
            <a:off x="3581400" y="838200"/>
            <a:ext cx="2574925" cy="5638800"/>
            <a:chOff x="3581400" y="838200"/>
            <a:chExt cx="2574925" cy="5638800"/>
          </a:xfrm>
        </p:grpSpPr>
        <p:sp>
          <p:nvSpPr>
            <p:cNvPr id="196" name="Hexagon 195"/>
            <p:cNvSpPr>
              <a:spLocks noChangeArrowheads="1"/>
            </p:cNvSpPr>
            <p:nvPr/>
          </p:nvSpPr>
          <p:spPr bwMode="auto">
            <a:xfrm>
              <a:off x="5715000" y="57150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5801" name="Group 275"/>
            <p:cNvGrpSpPr>
              <a:grpSpLocks/>
            </p:cNvGrpSpPr>
            <p:nvPr/>
          </p:nvGrpSpPr>
          <p:grpSpPr bwMode="auto">
            <a:xfrm>
              <a:off x="3581400" y="838200"/>
              <a:ext cx="2500312" cy="5638800"/>
              <a:chOff x="3581400" y="838200"/>
              <a:chExt cx="2500312" cy="5638800"/>
            </a:xfrm>
          </p:grpSpPr>
          <p:sp>
            <p:nvSpPr>
              <p:cNvPr id="188" name="Hexagon 187"/>
              <p:cNvSpPr>
                <a:spLocks noChangeArrowheads="1"/>
              </p:cNvSpPr>
              <p:nvPr/>
            </p:nvSpPr>
            <p:spPr bwMode="auto">
              <a:xfrm>
                <a:off x="4572000" y="3429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Hexagon 188"/>
              <p:cNvSpPr>
                <a:spLocks noChangeArrowheads="1"/>
              </p:cNvSpPr>
              <p:nvPr/>
            </p:nvSpPr>
            <p:spPr bwMode="auto">
              <a:xfrm>
                <a:off x="4343400" y="4953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Hexagon 189"/>
              <p:cNvSpPr>
                <a:spLocks noChangeArrowheads="1"/>
              </p:cNvSpPr>
              <p:nvPr/>
            </p:nvSpPr>
            <p:spPr bwMode="auto">
              <a:xfrm>
                <a:off x="3657600" y="40386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Hexagon 190"/>
              <p:cNvSpPr>
                <a:spLocks noChangeArrowheads="1"/>
              </p:cNvSpPr>
              <p:nvPr/>
            </p:nvSpPr>
            <p:spPr bwMode="auto">
              <a:xfrm>
                <a:off x="5257800" y="43434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Hexagon 191"/>
              <p:cNvSpPr>
                <a:spLocks noChangeArrowheads="1"/>
              </p:cNvSpPr>
              <p:nvPr/>
            </p:nvSpPr>
            <p:spPr bwMode="auto">
              <a:xfrm>
                <a:off x="4191000" y="6096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Hexagon 192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Hexagon 193"/>
              <p:cNvSpPr>
                <a:spLocks noChangeArrowheads="1"/>
              </p:cNvSpPr>
              <p:nvPr/>
            </p:nvSpPr>
            <p:spPr bwMode="auto">
              <a:xfrm>
                <a:off x="5029200" y="29718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Hexagon 194"/>
              <p:cNvSpPr>
                <a:spLocks noChangeArrowheads="1"/>
              </p:cNvSpPr>
              <p:nvPr/>
            </p:nvSpPr>
            <p:spPr bwMode="auto">
              <a:xfrm>
                <a:off x="3810000" y="5334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Hexagon 196"/>
              <p:cNvSpPr>
                <a:spLocks noChangeArrowheads="1"/>
              </p:cNvSpPr>
              <p:nvPr/>
            </p:nvSpPr>
            <p:spPr bwMode="auto">
              <a:xfrm>
                <a:off x="4572000" y="15240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Hexagon 197"/>
              <p:cNvSpPr>
                <a:spLocks noChangeArrowheads="1"/>
              </p:cNvSpPr>
              <p:nvPr/>
            </p:nvSpPr>
            <p:spPr bwMode="auto">
              <a:xfrm>
                <a:off x="5410200" y="14478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Hexagon 198"/>
              <p:cNvSpPr>
                <a:spLocks noChangeArrowheads="1"/>
              </p:cNvSpPr>
              <p:nvPr/>
            </p:nvSpPr>
            <p:spPr bwMode="auto">
              <a:xfrm>
                <a:off x="38100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Hexagon 200"/>
              <p:cNvSpPr>
                <a:spLocks noChangeArrowheads="1"/>
              </p:cNvSpPr>
              <p:nvPr/>
            </p:nvSpPr>
            <p:spPr bwMode="auto">
              <a:xfrm>
                <a:off x="4495800" y="2743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Hexagon 201"/>
              <p:cNvSpPr>
                <a:spLocks noChangeArrowheads="1"/>
              </p:cNvSpPr>
              <p:nvPr/>
            </p:nvSpPr>
            <p:spPr bwMode="auto">
              <a:xfrm>
                <a:off x="4572000" y="2133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Hexagon 202"/>
              <p:cNvSpPr>
                <a:spLocks noChangeArrowheads="1"/>
              </p:cNvSpPr>
              <p:nvPr/>
            </p:nvSpPr>
            <p:spPr bwMode="auto">
              <a:xfrm>
                <a:off x="4191000" y="1295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Hexagon 203"/>
              <p:cNvSpPr>
                <a:spLocks noChangeArrowheads="1"/>
              </p:cNvSpPr>
              <p:nvPr/>
            </p:nvSpPr>
            <p:spPr bwMode="auto">
              <a:xfrm>
                <a:off x="5562600" y="838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Hexagon 204"/>
              <p:cNvSpPr>
                <a:spLocks noChangeArrowheads="1"/>
              </p:cNvSpPr>
              <p:nvPr/>
            </p:nvSpPr>
            <p:spPr bwMode="auto">
              <a:xfrm>
                <a:off x="5638800" y="3886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Hexagon 205"/>
              <p:cNvSpPr>
                <a:spLocks noChangeArrowheads="1"/>
              </p:cNvSpPr>
              <p:nvPr/>
            </p:nvSpPr>
            <p:spPr bwMode="auto">
              <a:xfrm>
                <a:off x="4800600" y="4191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Hexagon 206"/>
              <p:cNvSpPr>
                <a:spLocks noChangeArrowheads="1"/>
              </p:cNvSpPr>
              <p:nvPr/>
            </p:nvSpPr>
            <p:spPr bwMode="auto">
              <a:xfrm>
                <a:off x="52578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Hexagon 207"/>
              <p:cNvSpPr>
                <a:spLocks noChangeArrowheads="1"/>
              </p:cNvSpPr>
              <p:nvPr/>
            </p:nvSpPr>
            <p:spPr bwMode="auto">
              <a:xfrm>
                <a:off x="4419600" y="5410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Hexagon 209"/>
              <p:cNvSpPr>
                <a:spLocks noChangeArrowheads="1"/>
              </p:cNvSpPr>
              <p:nvPr/>
            </p:nvSpPr>
            <p:spPr bwMode="auto">
              <a:xfrm>
                <a:off x="3581400" y="4876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0" name="TextBox 279"/>
          <p:cNvSpPr txBox="1"/>
          <p:nvPr/>
        </p:nvSpPr>
        <p:spPr>
          <a:xfrm>
            <a:off x="609600" y="1255713"/>
            <a:ext cx="2133600" cy="2554287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Within the bubble, compare </a:t>
            </a:r>
            <a:r>
              <a:rPr lang="en-US" sz="3200" i="0" dirty="0">
                <a:solidFill>
                  <a:srgbClr val="FF0000"/>
                </a:solidFill>
                <a:latin typeface="+mn-lt"/>
                <a:cs typeface="Arial"/>
              </a:rPr>
              <a:t>treatment </a:t>
            </a: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to </a:t>
            </a:r>
            <a:r>
              <a:rPr lang="en-US" sz="3200" i="0" dirty="0">
                <a:solidFill>
                  <a:srgbClr val="3366FF"/>
                </a:solidFill>
                <a:latin typeface="+mn-lt"/>
                <a:cs typeface="Arial"/>
              </a:rPr>
              <a:t>control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3581400" y="838200"/>
            <a:ext cx="2514600" cy="60198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6248400" y="4064000"/>
            <a:ext cx="2667000" cy="107721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0" dirty="0" smtClean="0">
                <a:solidFill>
                  <a:srgbClr val="FF0000"/>
                </a:solidFill>
                <a:latin typeface="+mn-lt"/>
                <a:cs typeface="Arial"/>
              </a:rPr>
              <a:t>Participants</a:t>
            </a:r>
          </a:p>
          <a:p>
            <a:pPr algn="ctr">
              <a:defRPr/>
            </a:pPr>
            <a:r>
              <a:rPr lang="en-US" sz="3200" i="0" dirty="0" smtClean="0">
                <a:solidFill>
                  <a:srgbClr val="FF0000"/>
                </a:solidFill>
                <a:latin typeface="+mn-lt"/>
                <a:cs typeface="Arial"/>
              </a:rPr>
              <a:t>&lt;=.25 ha</a:t>
            </a:r>
            <a:endParaRPr lang="en-US" sz="3200" i="0" dirty="0">
              <a:solidFill>
                <a:srgbClr val="3366FF"/>
              </a:solidFill>
              <a:latin typeface="+mn-lt"/>
              <a:cs typeface="Arial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0" y="4038600"/>
            <a:ext cx="3581400" cy="107721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0" dirty="0">
                <a:solidFill>
                  <a:srgbClr val="3366FF"/>
                </a:solidFill>
                <a:latin typeface="+mn-lt"/>
                <a:cs typeface="Arial"/>
              </a:rPr>
              <a:t>Non-</a:t>
            </a:r>
            <a:r>
              <a:rPr lang="en-US" sz="3200" i="0" dirty="0" smtClean="0">
                <a:solidFill>
                  <a:srgbClr val="3366FF"/>
                </a:solidFill>
                <a:latin typeface="+mn-lt"/>
                <a:cs typeface="Arial"/>
              </a:rPr>
              <a:t>participants</a:t>
            </a:r>
          </a:p>
          <a:p>
            <a:pPr algn="ctr">
              <a:defRPr/>
            </a:pPr>
            <a:r>
              <a:rPr lang="en-US" sz="3200" i="0" dirty="0" smtClean="0">
                <a:solidFill>
                  <a:srgbClr val="3366FF"/>
                </a:solidFill>
                <a:latin typeface="+mn-lt"/>
                <a:cs typeface="Arial"/>
              </a:rPr>
              <a:t>&gt; .25 ha</a:t>
            </a:r>
            <a:endParaRPr lang="en-US" sz="3200" i="0" dirty="0">
              <a:solidFill>
                <a:srgbClr val="3366FF"/>
              </a:solidFill>
              <a:latin typeface="+mn-lt"/>
              <a:cs typeface="Arial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81400" y="863600"/>
            <a:ext cx="2133600" cy="5842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0" dirty="0">
                <a:solidFill>
                  <a:srgbClr val="FF0000"/>
                </a:solidFill>
                <a:latin typeface="+mn-lt"/>
                <a:cs typeface="Arial"/>
              </a:rPr>
              <a:t>Treatment</a:t>
            </a:r>
            <a:endParaRPr lang="en-US" sz="3200" i="0" dirty="0">
              <a:solidFill>
                <a:srgbClr val="3366FF"/>
              </a:solidFill>
              <a:latin typeface="+mn-lt"/>
              <a:cs typeface="Arial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419600" y="6273800"/>
            <a:ext cx="1676400" cy="5842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0" dirty="0">
                <a:solidFill>
                  <a:srgbClr val="3366FF"/>
                </a:solidFill>
                <a:latin typeface="+mn-lt"/>
                <a:cs typeface="Arial"/>
              </a:rPr>
              <a:t>Control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79" grpId="0" animBg="1"/>
      <p:bldP spid="187" grpId="0" animBg="1"/>
      <p:bldP spid="280" grpId="1" animBg="1"/>
      <p:bldP spid="281" grpId="0" animBg="1"/>
      <p:bldP spid="146" grpId="1" animBg="1"/>
      <p:bldP spid="146" grpId="2" animBg="1"/>
      <p:bldP spid="147" grpId="2" animBg="1"/>
      <p:bldP spid="147" grpId="3" animBg="1"/>
      <p:bldP spid="148" grpId="0" animBg="1"/>
      <p:bldP spid="1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pPr algn="l"/>
            <a:r>
              <a:rPr lang="fr-FR" noProof="0" dirty="0" err="1" smtClean="0">
                <a:latin typeface="+mj-lt"/>
              </a:rPr>
              <a:t>Randomization</a:t>
            </a:r>
            <a:r>
              <a:rPr lang="fr-FR" noProof="0" dirty="0" smtClean="0">
                <a:latin typeface="+mj-lt"/>
              </a:rPr>
              <a:t> in the </a:t>
            </a:r>
            <a:r>
              <a:rPr lang="fr-FR" noProof="0" dirty="0" err="1" smtClean="0">
                <a:latin typeface="+mj-lt"/>
              </a:rPr>
              <a:t>Bubble</a:t>
            </a:r>
            <a:endParaRPr lang="fr-FR" noProof="0" dirty="0" smtClean="0">
              <a:latin typeface="+mj-lt"/>
            </a:endParaRP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1295400" y="5181600"/>
            <a:ext cx="12192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1295400" y="2209800"/>
            <a:ext cx="5867400" cy="3810000"/>
            <a:chOff x="762000" y="1295400"/>
            <a:chExt cx="5867400" cy="3810000"/>
          </a:xfrm>
        </p:grpSpPr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762000" y="1295400"/>
              <a:ext cx="1219200" cy="3810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762000" y="1295400"/>
              <a:ext cx="1219200" cy="990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871" name="AutoShape 7"/>
            <p:cNvSpPr>
              <a:spLocks/>
            </p:cNvSpPr>
            <p:nvPr/>
          </p:nvSpPr>
          <p:spPr bwMode="auto">
            <a:xfrm>
              <a:off x="2133600" y="1371600"/>
              <a:ext cx="304800" cy="914400"/>
            </a:xfrm>
            <a:prstGeom prst="rightBrace">
              <a:avLst>
                <a:gd name="adj1" fmla="val 22917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i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4872" name="Text Box 8"/>
            <p:cNvSpPr txBox="1">
              <a:spLocks noChangeArrowheads="1"/>
            </p:cNvSpPr>
            <p:nvPr/>
          </p:nvSpPr>
          <p:spPr bwMode="auto">
            <a:xfrm>
              <a:off x="2895600" y="1371600"/>
              <a:ext cx="2819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 dirty="0" smtClean="0">
                  <a:latin typeface="+mj-lt"/>
                </a:rPr>
                <a:t>Must receive the program</a:t>
              </a:r>
              <a:endParaRPr lang="en-US" sz="1800" i="0" dirty="0">
                <a:latin typeface="+mj-lt"/>
              </a:endParaRPr>
            </a:p>
          </p:txBody>
        </p:sp>
        <p:sp>
          <p:nvSpPr>
            <p:cNvPr id="164875" name="AutoShape 11"/>
            <p:cNvSpPr>
              <a:spLocks/>
            </p:cNvSpPr>
            <p:nvPr/>
          </p:nvSpPr>
          <p:spPr bwMode="auto">
            <a:xfrm>
              <a:off x="2133600" y="4114800"/>
              <a:ext cx="304800" cy="914400"/>
            </a:xfrm>
            <a:prstGeom prst="rightBrace">
              <a:avLst>
                <a:gd name="adj1" fmla="val 20833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i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4876" name="Text Box 12"/>
            <p:cNvSpPr txBox="1">
              <a:spLocks noChangeArrowheads="1"/>
            </p:cNvSpPr>
            <p:nvPr/>
          </p:nvSpPr>
          <p:spPr bwMode="auto">
            <a:xfrm>
              <a:off x="2819400" y="4267200"/>
              <a:ext cx="3581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 dirty="0" smtClean="0">
                  <a:latin typeface="+mj-lt"/>
                </a:rPr>
                <a:t>Ineligible</a:t>
              </a:r>
              <a:endParaRPr lang="en-US" sz="1800" i="0" dirty="0">
                <a:latin typeface="+mj-lt"/>
              </a:endParaRPr>
            </a:p>
          </p:txBody>
        </p:sp>
        <p:sp>
          <p:nvSpPr>
            <p:cNvPr id="164878" name="Oval 20"/>
            <p:cNvSpPr>
              <a:spLocks noChangeArrowheads="1"/>
            </p:cNvSpPr>
            <p:nvPr/>
          </p:nvSpPr>
          <p:spPr bwMode="auto">
            <a:xfrm>
              <a:off x="1447800" y="28194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79" name="Oval 20"/>
            <p:cNvSpPr>
              <a:spLocks noChangeArrowheads="1"/>
            </p:cNvSpPr>
            <p:nvPr/>
          </p:nvSpPr>
          <p:spPr bwMode="auto">
            <a:xfrm>
              <a:off x="1524000" y="34290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0" name="Oval 20"/>
            <p:cNvSpPr>
              <a:spLocks noChangeArrowheads="1"/>
            </p:cNvSpPr>
            <p:nvPr/>
          </p:nvSpPr>
          <p:spPr bwMode="auto">
            <a:xfrm>
              <a:off x="1219200" y="30480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1" name="Oval 20"/>
            <p:cNvSpPr>
              <a:spLocks noChangeArrowheads="1"/>
            </p:cNvSpPr>
            <p:nvPr/>
          </p:nvSpPr>
          <p:spPr bwMode="auto">
            <a:xfrm>
              <a:off x="990600" y="36576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2" name="Oval 20"/>
            <p:cNvSpPr>
              <a:spLocks noChangeArrowheads="1"/>
            </p:cNvSpPr>
            <p:nvPr/>
          </p:nvSpPr>
          <p:spPr bwMode="auto">
            <a:xfrm>
              <a:off x="1676400" y="38100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3" name="Oval 20"/>
            <p:cNvSpPr>
              <a:spLocks noChangeArrowheads="1"/>
            </p:cNvSpPr>
            <p:nvPr/>
          </p:nvSpPr>
          <p:spPr bwMode="auto">
            <a:xfrm>
              <a:off x="1371600" y="396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4" name="Oval 20"/>
            <p:cNvSpPr>
              <a:spLocks noChangeArrowheads="1"/>
            </p:cNvSpPr>
            <p:nvPr/>
          </p:nvSpPr>
          <p:spPr bwMode="auto">
            <a:xfrm>
              <a:off x="990600" y="28194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5" name="Oval 11"/>
            <p:cNvSpPr>
              <a:spLocks noChangeArrowheads="1"/>
            </p:cNvSpPr>
            <p:nvPr/>
          </p:nvSpPr>
          <p:spPr bwMode="auto">
            <a:xfrm>
              <a:off x="1295400" y="3352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6" name="Oval 11"/>
            <p:cNvSpPr>
              <a:spLocks noChangeArrowheads="1"/>
            </p:cNvSpPr>
            <p:nvPr/>
          </p:nvSpPr>
          <p:spPr bwMode="auto">
            <a:xfrm>
              <a:off x="1600200" y="3048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7" name="Oval 11"/>
            <p:cNvSpPr>
              <a:spLocks noChangeArrowheads="1"/>
            </p:cNvSpPr>
            <p:nvPr/>
          </p:nvSpPr>
          <p:spPr bwMode="auto">
            <a:xfrm>
              <a:off x="11430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8" name="Oval 11"/>
            <p:cNvSpPr>
              <a:spLocks noChangeArrowheads="1"/>
            </p:cNvSpPr>
            <p:nvPr/>
          </p:nvSpPr>
          <p:spPr bwMode="auto">
            <a:xfrm>
              <a:off x="990600" y="3276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89" name="Oval 11"/>
            <p:cNvSpPr>
              <a:spLocks noChangeArrowheads="1"/>
            </p:cNvSpPr>
            <p:nvPr/>
          </p:nvSpPr>
          <p:spPr bwMode="auto">
            <a:xfrm>
              <a:off x="16764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90" name="Oval 11"/>
            <p:cNvSpPr>
              <a:spLocks noChangeArrowheads="1"/>
            </p:cNvSpPr>
            <p:nvPr/>
          </p:nvSpPr>
          <p:spPr bwMode="auto">
            <a:xfrm>
              <a:off x="13716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4891" name="AutoShape 27"/>
            <p:cNvSpPr>
              <a:spLocks/>
            </p:cNvSpPr>
            <p:nvPr/>
          </p:nvSpPr>
          <p:spPr bwMode="auto">
            <a:xfrm>
              <a:off x="2133600" y="2286000"/>
              <a:ext cx="381000" cy="1828800"/>
            </a:xfrm>
            <a:prstGeom prst="rightBrace">
              <a:avLst>
                <a:gd name="adj1" fmla="val 38333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i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4892" name="Text Box 28"/>
            <p:cNvSpPr txBox="1">
              <a:spLocks noChangeArrowheads="1"/>
            </p:cNvSpPr>
            <p:nvPr/>
          </p:nvSpPr>
          <p:spPr bwMode="auto">
            <a:xfrm>
              <a:off x="2895600" y="2819400"/>
              <a:ext cx="3733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0" dirty="0" smtClean="0">
                  <a:latin typeface="+mj-lt"/>
                </a:rPr>
                <a:t>Randomized assignment to the program</a:t>
              </a:r>
              <a:endParaRPr lang="en-US" sz="1800" i="0" dirty="0">
                <a:latin typeface="+mj-lt"/>
              </a:endParaRPr>
            </a:p>
          </p:txBody>
        </p:sp>
      </p:grp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95400" y="5029200"/>
            <a:ext cx="12192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0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Program still has discretion to treat “necessary” groups</a:t>
            </a:r>
          </a:p>
          <a:p>
            <a:pPr eaLnBrk="1" hangingPunct="1"/>
            <a:r>
              <a:rPr lang="en-US" dirty="0" smtClean="0"/>
              <a:t>Example: Agricultural grant program in Niger (PRODEX)</a:t>
            </a:r>
          </a:p>
          <a:p>
            <a:pPr eaLnBrk="1" hangingPunct="1"/>
            <a:r>
              <a:rPr lang="en-US" dirty="0" smtClean="0"/>
              <a:t>Example: Expansion of consumer credit in South Africa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Randomization in “the bubble”</a:t>
            </a:r>
          </a:p>
        </p:txBody>
      </p:sp>
    </p:spTree>
    <p:extLst>
      <p:ext uri="{BB962C8B-B14F-4D97-AF65-F5344CB8AC3E}">
        <p14:creationId xmlns:p14="http://schemas.microsoft.com/office/powerpoint/2010/main" val="302287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Measuring Impact</a:t>
            </a:r>
            <a:endParaRPr lang="en-US" b="1" dirty="0" smtClean="0"/>
          </a:p>
        </p:txBody>
      </p:sp>
      <p:sp>
        <p:nvSpPr>
          <p:cNvPr id="6" name="Freeform 27"/>
          <p:cNvSpPr>
            <a:spLocks/>
          </p:cNvSpPr>
          <p:nvPr/>
        </p:nvSpPr>
        <p:spPr bwMode="auto">
          <a:xfrm>
            <a:off x="2362200" y="51054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Offer farmers improved quality seeds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7" name="Freeform 27"/>
          <p:cNvSpPr>
            <a:spLocks/>
          </p:cNvSpPr>
          <p:nvPr/>
        </p:nvSpPr>
        <p:spPr bwMode="auto">
          <a:xfrm>
            <a:off x="685800" y="33528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Farmers use seeds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8" name="Freeform 27"/>
          <p:cNvSpPr>
            <a:spLocks/>
          </p:cNvSpPr>
          <p:nvPr/>
        </p:nvSpPr>
        <p:spPr bwMode="auto">
          <a:xfrm>
            <a:off x="3962400" y="33528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Farmers don’t use seeds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9" name="Freeform 27"/>
          <p:cNvSpPr>
            <a:spLocks/>
          </p:cNvSpPr>
          <p:nvPr/>
        </p:nvSpPr>
        <p:spPr bwMode="auto">
          <a:xfrm>
            <a:off x="685800" y="16002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“Treated” farmers yields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10" name="Freeform 27"/>
          <p:cNvSpPr>
            <a:spLocks/>
          </p:cNvSpPr>
          <p:nvPr/>
        </p:nvSpPr>
        <p:spPr bwMode="auto">
          <a:xfrm>
            <a:off x="3962400" y="16002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“Control” farmers yields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705600" y="2133600"/>
            <a:ext cx="838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7"/>
          <p:cNvSpPr>
            <a:spLocks noGrp="1"/>
          </p:cNvSpPr>
          <p:nvPr>
            <p:ph idx="1"/>
          </p:nvPr>
        </p:nvSpPr>
        <p:spPr bwMode="auto">
          <a:xfrm>
            <a:off x="7696200" y="1752600"/>
            <a:ext cx="1447800" cy="1173163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a typeface="Arial Unicode MS" pitchFamily="34"/>
                <a:cs typeface="Arial" pitchFamily="34"/>
              </a:rPr>
              <a:t>10 kg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13" name="Freeform 27"/>
          <p:cNvSpPr txBox="1">
            <a:spLocks/>
          </p:cNvSpPr>
          <p:nvPr/>
        </p:nvSpPr>
        <p:spPr bwMode="auto">
          <a:xfrm>
            <a:off x="7696200" y="5181600"/>
            <a:ext cx="1447800" cy="1173163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360" tIns="45360" rIns="45360" bIns="4536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a typeface="Arial Unicode MS" pitchFamily="34"/>
                <a:cs typeface="Arial" pitchFamily="34"/>
              </a:rPr>
              <a:t>Is this unbiased? Too big or too small?</a:t>
            </a:r>
            <a:endParaRPr lang="en-US" sz="2000" b="1" dirty="0">
              <a:solidFill>
                <a:srgbClr val="FFFFFF"/>
              </a:solidFill>
              <a:ea typeface="Arial Unicode MS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2435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Takes advantage of the program expansion (</a:t>
            </a:r>
            <a:r>
              <a:rPr lang="en-US" dirty="0" err="1" smtClean="0"/>
              <a:t>ie</a:t>
            </a:r>
            <a:r>
              <a:rPr lang="en-US" dirty="0" smtClean="0"/>
              <a:t>, the NGO cannot implement in all villages the first year)</a:t>
            </a:r>
          </a:p>
          <a:p>
            <a:pPr eaLnBrk="1" hangingPunct="1"/>
            <a:r>
              <a:rPr lang="en-US" dirty="0" smtClean="0"/>
              <a:t>Everyone gets program eventually</a:t>
            </a:r>
          </a:p>
          <a:p>
            <a:pPr eaLnBrk="1" hangingPunct="1"/>
            <a:r>
              <a:rPr lang="en-US" dirty="0" smtClean="0"/>
              <a:t>If everyone is eligible for the program, </a:t>
            </a:r>
            <a:r>
              <a:rPr lang="en-US" dirty="0"/>
              <a:t>w</a:t>
            </a:r>
            <a:r>
              <a:rPr lang="en-US" dirty="0" smtClean="0"/>
              <a:t>hat determines which villages, schools, branches, etc. will be covered in which year?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Randomized Phase-In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2590800" y="838200"/>
            <a:ext cx="6234113" cy="5867400"/>
            <a:chOff x="2590800" y="838200"/>
            <a:chExt cx="6234112" cy="5867400"/>
          </a:xfrm>
        </p:grpSpPr>
        <p:sp>
          <p:nvSpPr>
            <p:cNvPr id="82023" name="Hexagon 46"/>
            <p:cNvSpPr>
              <a:spLocks noChangeArrowheads="1"/>
            </p:cNvSpPr>
            <p:nvPr/>
          </p:nvSpPr>
          <p:spPr bwMode="auto">
            <a:xfrm>
              <a:off x="3595688" y="487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4" name="Hexagon 49"/>
            <p:cNvSpPr>
              <a:spLocks noChangeArrowheads="1"/>
            </p:cNvSpPr>
            <p:nvPr/>
          </p:nvSpPr>
          <p:spPr bwMode="auto">
            <a:xfrm>
              <a:off x="43434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5" name="Hexagon 50"/>
            <p:cNvSpPr>
              <a:spLocks noChangeArrowheads="1"/>
            </p:cNvSpPr>
            <p:nvPr/>
          </p:nvSpPr>
          <p:spPr bwMode="auto">
            <a:xfrm>
              <a:off x="3810000" y="533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6" name="Hexagon 73"/>
            <p:cNvSpPr>
              <a:spLocks noChangeArrowheads="1"/>
            </p:cNvSpPr>
            <p:nvPr/>
          </p:nvSpPr>
          <p:spPr bwMode="auto">
            <a:xfrm>
              <a:off x="57150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7" name="Hexagon 74"/>
            <p:cNvSpPr>
              <a:spLocks noChangeArrowheads="1"/>
            </p:cNvSpPr>
            <p:nvPr/>
          </p:nvSpPr>
          <p:spPr bwMode="auto">
            <a:xfrm>
              <a:off x="4800600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8" name="Hexagon 82"/>
            <p:cNvSpPr>
              <a:spLocks noChangeArrowheads="1"/>
            </p:cNvSpPr>
            <p:nvPr/>
          </p:nvSpPr>
          <p:spPr bwMode="auto">
            <a:xfrm>
              <a:off x="52578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9" name="Hexagon 85"/>
            <p:cNvSpPr>
              <a:spLocks noChangeArrowheads="1"/>
            </p:cNvSpPr>
            <p:nvPr/>
          </p:nvSpPr>
          <p:spPr bwMode="auto">
            <a:xfrm>
              <a:off x="6034088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0" name="Hexagon 86"/>
            <p:cNvSpPr>
              <a:spLocks noChangeArrowheads="1"/>
            </p:cNvSpPr>
            <p:nvPr/>
          </p:nvSpPr>
          <p:spPr bwMode="auto">
            <a:xfrm>
              <a:off x="6553200" y="525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1" name="Hexagon 87"/>
            <p:cNvSpPr>
              <a:spLocks noChangeArrowheads="1"/>
            </p:cNvSpPr>
            <p:nvPr/>
          </p:nvSpPr>
          <p:spPr bwMode="auto">
            <a:xfrm>
              <a:off x="73914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2" name="Hexagon 88"/>
            <p:cNvSpPr>
              <a:spLocks noChangeArrowheads="1"/>
            </p:cNvSpPr>
            <p:nvPr/>
          </p:nvSpPr>
          <p:spPr bwMode="auto">
            <a:xfrm>
              <a:off x="4191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3" name="Hexagon 89"/>
            <p:cNvSpPr>
              <a:spLocks noChangeArrowheads="1"/>
            </p:cNvSpPr>
            <p:nvPr/>
          </p:nvSpPr>
          <p:spPr bwMode="auto">
            <a:xfrm>
              <a:off x="2819400" y="190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4" name="Hexagon 90"/>
            <p:cNvSpPr>
              <a:spLocks noChangeArrowheads="1"/>
            </p:cNvSpPr>
            <p:nvPr/>
          </p:nvSpPr>
          <p:spPr bwMode="auto">
            <a:xfrm>
              <a:off x="2667000" y="4343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5" name="Hexagon 91"/>
            <p:cNvSpPr>
              <a:spLocks noChangeArrowheads="1"/>
            </p:cNvSpPr>
            <p:nvPr/>
          </p:nvSpPr>
          <p:spPr bwMode="auto">
            <a:xfrm>
              <a:off x="28956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6" name="Hexagon 92"/>
            <p:cNvSpPr>
              <a:spLocks noChangeArrowheads="1"/>
            </p:cNvSpPr>
            <p:nvPr/>
          </p:nvSpPr>
          <p:spPr bwMode="auto">
            <a:xfrm>
              <a:off x="3048000" y="2743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7" name="Hexagon 93"/>
            <p:cNvSpPr>
              <a:spLocks noChangeArrowheads="1"/>
            </p:cNvSpPr>
            <p:nvPr/>
          </p:nvSpPr>
          <p:spPr bwMode="auto">
            <a:xfrm>
              <a:off x="3048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8" name="Hexagon 94"/>
            <p:cNvSpPr>
              <a:spLocks noChangeArrowheads="1"/>
            </p:cNvSpPr>
            <p:nvPr/>
          </p:nvSpPr>
          <p:spPr bwMode="auto">
            <a:xfrm>
              <a:off x="6248400" y="2819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39" name="Hexagon 95"/>
            <p:cNvSpPr>
              <a:spLocks noChangeArrowheads="1"/>
            </p:cNvSpPr>
            <p:nvPr/>
          </p:nvSpPr>
          <p:spPr bwMode="auto">
            <a:xfrm>
              <a:off x="6110288" y="228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0" name="Hexagon 96"/>
            <p:cNvSpPr>
              <a:spLocks noChangeArrowheads="1"/>
            </p:cNvSpPr>
            <p:nvPr/>
          </p:nvSpPr>
          <p:spPr bwMode="auto">
            <a:xfrm>
              <a:off x="5410200" y="144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1" name="Hexagon 97"/>
            <p:cNvSpPr>
              <a:spLocks noChangeArrowheads="1"/>
            </p:cNvSpPr>
            <p:nvPr/>
          </p:nvSpPr>
          <p:spPr bwMode="auto">
            <a:xfrm>
              <a:off x="3810000" y="190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2" name="Hexagon 98"/>
            <p:cNvSpPr>
              <a:spLocks noChangeArrowheads="1"/>
            </p:cNvSpPr>
            <p:nvPr/>
          </p:nvSpPr>
          <p:spPr bwMode="auto">
            <a:xfrm>
              <a:off x="38100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3" name="Hexagon 99"/>
            <p:cNvSpPr>
              <a:spLocks noChangeArrowheads="1"/>
            </p:cNvSpPr>
            <p:nvPr/>
          </p:nvSpPr>
          <p:spPr bwMode="auto">
            <a:xfrm>
              <a:off x="3657600" y="4038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4" name="Hexagon 100"/>
            <p:cNvSpPr>
              <a:spLocks noChangeArrowheads="1"/>
            </p:cNvSpPr>
            <p:nvPr/>
          </p:nvSpPr>
          <p:spPr bwMode="auto">
            <a:xfrm>
              <a:off x="4572000" y="3429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5" name="Hexagon 101"/>
            <p:cNvSpPr>
              <a:spLocks noChangeArrowheads="1"/>
            </p:cNvSpPr>
            <p:nvPr/>
          </p:nvSpPr>
          <p:spPr bwMode="auto">
            <a:xfrm>
              <a:off x="4572000" y="2133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6" name="Hexagon 102"/>
            <p:cNvSpPr>
              <a:spLocks noChangeArrowheads="1"/>
            </p:cNvSpPr>
            <p:nvPr/>
          </p:nvSpPr>
          <p:spPr bwMode="auto">
            <a:xfrm>
              <a:off x="50292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7" name="Hexagon 106"/>
            <p:cNvSpPr>
              <a:spLocks noChangeArrowheads="1"/>
            </p:cNvSpPr>
            <p:nvPr/>
          </p:nvSpPr>
          <p:spPr bwMode="auto">
            <a:xfrm>
              <a:off x="83820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8" name="Hexagon 107"/>
            <p:cNvSpPr>
              <a:spLocks noChangeArrowheads="1"/>
            </p:cNvSpPr>
            <p:nvPr/>
          </p:nvSpPr>
          <p:spPr bwMode="auto">
            <a:xfrm>
              <a:off x="2590800" y="510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49" name="Hexagon 108"/>
            <p:cNvSpPr>
              <a:spLocks noChangeArrowheads="1"/>
            </p:cNvSpPr>
            <p:nvPr/>
          </p:nvSpPr>
          <p:spPr bwMode="auto">
            <a:xfrm>
              <a:off x="4495800" y="2743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0" name="Hexagon 109"/>
            <p:cNvSpPr>
              <a:spLocks noChangeArrowheads="1"/>
            </p:cNvSpPr>
            <p:nvPr/>
          </p:nvSpPr>
          <p:spPr bwMode="auto">
            <a:xfrm>
              <a:off x="3124200" y="6324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1" name="Hexagon 110"/>
            <p:cNvSpPr>
              <a:spLocks noChangeArrowheads="1"/>
            </p:cNvSpPr>
            <p:nvPr/>
          </p:nvSpPr>
          <p:spPr bwMode="auto">
            <a:xfrm>
              <a:off x="6858000" y="1981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2" name="Hexagon 111"/>
            <p:cNvSpPr>
              <a:spLocks noChangeArrowheads="1"/>
            </p:cNvSpPr>
            <p:nvPr/>
          </p:nvSpPr>
          <p:spPr bwMode="auto">
            <a:xfrm>
              <a:off x="82296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3" name="Hexagon 112"/>
            <p:cNvSpPr>
              <a:spLocks noChangeArrowheads="1"/>
            </p:cNvSpPr>
            <p:nvPr/>
          </p:nvSpPr>
          <p:spPr bwMode="auto">
            <a:xfrm>
              <a:off x="8001000" y="6172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4" name="Hexagon 113"/>
            <p:cNvSpPr>
              <a:spLocks noChangeArrowheads="1"/>
            </p:cNvSpPr>
            <p:nvPr/>
          </p:nvSpPr>
          <p:spPr bwMode="auto">
            <a:xfrm>
              <a:off x="73914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5" name="Hexagon 114"/>
            <p:cNvSpPr>
              <a:spLocks noChangeArrowheads="1"/>
            </p:cNvSpPr>
            <p:nvPr/>
          </p:nvSpPr>
          <p:spPr bwMode="auto">
            <a:xfrm>
              <a:off x="4419600" y="5410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6" name="Hexagon 115"/>
            <p:cNvSpPr>
              <a:spLocks noChangeArrowheads="1"/>
            </p:cNvSpPr>
            <p:nvPr/>
          </p:nvSpPr>
          <p:spPr bwMode="auto">
            <a:xfrm>
              <a:off x="6858000" y="5562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7" name="Hexagon 116"/>
            <p:cNvSpPr>
              <a:spLocks noChangeArrowheads="1"/>
            </p:cNvSpPr>
            <p:nvPr/>
          </p:nvSpPr>
          <p:spPr bwMode="auto">
            <a:xfrm>
              <a:off x="5638800" y="3886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8" name="Hexagon 117"/>
            <p:cNvSpPr>
              <a:spLocks noChangeArrowheads="1"/>
            </p:cNvSpPr>
            <p:nvPr/>
          </p:nvSpPr>
          <p:spPr bwMode="auto">
            <a:xfrm>
              <a:off x="6629400" y="4267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9" name="Hexagon 118"/>
            <p:cNvSpPr>
              <a:spLocks noChangeArrowheads="1"/>
            </p:cNvSpPr>
            <p:nvPr/>
          </p:nvSpPr>
          <p:spPr bwMode="auto">
            <a:xfrm>
              <a:off x="8077200" y="1219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0" name="Hexagon 119"/>
            <p:cNvSpPr>
              <a:spLocks noChangeArrowheads="1"/>
            </p:cNvSpPr>
            <p:nvPr/>
          </p:nvSpPr>
          <p:spPr bwMode="auto">
            <a:xfrm>
              <a:off x="5257800" y="4343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1" name="Hexagon 120"/>
            <p:cNvSpPr>
              <a:spLocks noChangeArrowheads="1"/>
            </p:cNvSpPr>
            <p:nvPr/>
          </p:nvSpPr>
          <p:spPr bwMode="auto">
            <a:xfrm>
              <a:off x="6705600" y="106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2" name="Hexagon 121"/>
            <p:cNvSpPr>
              <a:spLocks noChangeArrowheads="1"/>
            </p:cNvSpPr>
            <p:nvPr/>
          </p:nvSpPr>
          <p:spPr bwMode="auto">
            <a:xfrm>
              <a:off x="5562600" y="838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3" name="Hexagon 123"/>
            <p:cNvSpPr>
              <a:spLocks noChangeArrowheads="1"/>
            </p:cNvSpPr>
            <p:nvPr/>
          </p:nvSpPr>
          <p:spPr bwMode="auto">
            <a:xfrm>
              <a:off x="4191000" y="609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4" name="Hexagon 125"/>
            <p:cNvSpPr>
              <a:spLocks noChangeArrowheads="1"/>
            </p:cNvSpPr>
            <p:nvPr/>
          </p:nvSpPr>
          <p:spPr bwMode="auto">
            <a:xfrm>
              <a:off x="4572000" y="152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5" name="Hexagon 126"/>
            <p:cNvSpPr>
              <a:spLocks noChangeArrowheads="1"/>
            </p:cNvSpPr>
            <p:nvPr/>
          </p:nvSpPr>
          <p:spPr bwMode="auto">
            <a:xfrm>
              <a:off x="7924800" y="2209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6" name="Hexagon 128"/>
            <p:cNvSpPr>
              <a:spLocks noChangeArrowheads="1"/>
            </p:cNvSpPr>
            <p:nvPr/>
          </p:nvSpPr>
          <p:spPr bwMode="auto">
            <a:xfrm>
              <a:off x="6172200" y="5638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7" name="Hexagon 129"/>
            <p:cNvSpPr>
              <a:spLocks noChangeArrowheads="1"/>
            </p:cNvSpPr>
            <p:nvPr/>
          </p:nvSpPr>
          <p:spPr bwMode="auto">
            <a:xfrm>
              <a:off x="75438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8" name="Hexagon 130"/>
            <p:cNvSpPr>
              <a:spLocks noChangeArrowheads="1"/>
            </p:cNvSpPr>
            <p:nvPr/>
          </p:nvSpPr>
          <p:spPr bwMode="auto">
            <a:xfrm>
              <a:off x="83058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9" name="Hexagon 131"/>
            <p:cNvSpPr>
              <a:spLocks noChangeArrowheads="1"/>
            </p:cNvSpPr>
            <p:nvPr/>
          </p:nvSpPr>
          <p:spPr bwMode="auto">
            <a:xfrm>
              <a:off x="6553200" y="3505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4" name="Title 2"/>
          <p:cNvSpPr txBox="1">
            <a:spLocks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i="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600" i="0" dirty="0" smtClean="0">
                <a:solidFill>
                  <a:schemeClr val="tx1"/>
                </a:solidFill>
                <a:latin typeface="+mj-lt"/>
              </a:rPr>
              <a:t>Randomized Phase-In</a:t>
            </a:r>
            <a:endParaRPr lang="en-US" sz="360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81000" y="5410200"/>
            <a:ext cx="2286000" cy="126206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0" u="sng" dirty="0">
                <a:solidFill>
                  <a:schemeClr val="tx1"/>
                </a:solidFill>
                <a:latin typeface="+mn-lt"/>
                <a:cs typeface="Arial"/>
              </a:rPr>
              <a:t>Round 3</a:t>
            </a:r>
          </a:p>
          <a:p>
            <a:pPr algn="ctr"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cs typeface="Arial"/>
              </a:rPr>
              <a:t>Treatment</a:t>
            </a:r>
            <a:r>
              <a:rPr lang="en-US" sz="2400" b="0" i="0" dirty="0">
                <a:solidFill>
                  <a:schemeClr val="tx1"/>
                </a:solidFill>
                <a:latin typeface="+mn-lt"/>
                <a:cs typeface="Arial"/>
              </a:rPr>
              <a:t>: 3/3</a:t>
            </a:r>
          </a:p>
          <a:p>
            <a:pPr algn="ctr">
              <a:defRPr/>
            </a:pPr>
            <a:r>
              <a:rPr lang="en-US" sz="2400" i="0" dirty="0">
                <a:solidFill>
                  <a:srgbClr val="3366FF"/>
                </a:solidFill>
                <a:latin typeface="+mn-lt"/>
                <a:cs typeface="Arial"/>
              </a:rPr>
              <a:t>Control</a:t>
            </a:r>
            <a:r>
              <a:rPr lang="en-US" sz="2400" b="0" i="0" dirty="0">
                <a:solidFill>
                  <a:srgbClr val="000000"/>
                </a:solidFill>
                <a:latin typeface="+mn-lt"/>
                <a:cs typeface="Arial"/>
              </a:rPr>
              <a:t>:</a:t>
            </a:r>
            <a:r>
              <a:rPr lang="en-US" sz="2400" i="0" dirty="0">
                <a:solidFill>
                  <a:srgbClr val="3366FF"/>
                </a:solidFill>
                <a:latin typeface="+mn-lt"/>
                <a:cs typeface="Arial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latin typeface="+mn-lt"/>
                <a:cs typeface="Arial"/>
              </a:rPr>
              <a:t>0</a:t>
            </a:r>
            <a:endParaRPr lang="en-US" sz="2400" i="0" dirty="0">
              <a:solidFill>
                <a:srgbClr val="3366FF"/>
              </a:solidFill>
              <a:latin typeface="+mn-lt"/>
              <a:cs typeface="Arial"/>
            </a:endParaRPr>
          </a:p>
        </p:txBody>
      </p:sp>
      <p:grpSp>
        <p:nvGrpSpPr>
          <p:cNvPr id="247" name="Group 246"/>
          <p:cNvGrpSpPr>
            <a:grpSpLocks/>
          </p:cNvGrpSpPr>
          <p:nvPr/>
        </p:nvGrpSpPr>
        <p:grpSpPr bwMode="auto">
          <a:xfrm>
            <a:off x="2590800" y="838200"/>
            <a:ext cx="6156325" cy="5867400"/>
            <a:chOff x="2590800" y="838200"/>
            <a:chExt cx="6156325" cy="5867400"/>
          </a:xfrm>
        </p:grpSpPr>
        <p:grpSp>
          <p:nvGrpSpPr>
            <p:cNvPr id="81985" name="Group 227"/>
            <p:cNvGrpSpPr>
              <a:grpSpLocks/>
            </p:cNvGrpSpPr>
            <p:nvPr/>
          </p:nvGrpSpPr>
          <p:grpSpPr bwMode="auto">
            <a:xfrm>
              <a:off x="2590800" y="838200"/>
              <a:ext cx="6156325" cy="5638800"/>
              <a:chOff x="2590800" y="838200"/>
              <a:chExt cx="6156325" cy="5638800"/>
            </a:xfrm>
          </p:grpSpPr>
          <p:sp>
            <p:nvSpPr>
              <p:cNvPr id="212" name="Hexagon 211"/>
              <p:cNvSpPr>
                <a:spLocks noChangeArrowheads="1"/>
              </p:cNvSpPr>
              <p:nvPr/>
            </p:nvSpPr>
            <p:spPr bwMode="auto">
              <a:xfrm>
                <a:off x="3657600" y="40386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Hexagon 217"/>
              <p:cNvSpPr>
                <a:spLocks noChangeArrowheads="1"/>
              </p:cNvSpPr>
              <p:nvPr/>
            </p:nvSpPr>
            <p:spPr bwMode="auto">
              <a:xfrm>
                <a:off x="3581400" y="4876800"/>
                <a:ext cx="441325" cy="381000"/>
              </a:xfrm>
              <a:prstGeom prst="hexagon">
                <a:avLst>
                  <a:gd name="adj" fmla="val 2496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1989" name="Group 226"/>
              <p:cNvGrpSpPr>
                <a:grpSpLocks/>
              </p:cNvGrpSpPr>
              <p:nvPr/>
            </p:nvGrpSpPr>
            <p:grpSpPr bwMode="auto">
              <a:xfrm>
                <a:off x="2590800" y="838200"/>
                <a:ext cx="6156325" cy="5638800"/>
                <a:chOff x="2590800" y="838200"/>
                <a:chExt cx="6156325" cy="5638800"/>
              </a:xfrm>
            </p:grpSpPr>
            <p:sp>
              <p:nvSpPr>
                <p:cNvPr id="219" name="Hexagon 218"/>
                <p:cNvSpPr>
                  <a:spLocks noChangeArrowheads="1"/>
                </p:cNvSpPr>
                <p:nvPr/>
              </p:nvSpPr>
              <p:spPr bwMode="auto">
                <a:xfrm>
                  <a:off x="2590800" y="5105400"/>
                  <a:ext cx="441325" cy="381000"/>
                </a:xfrm>
                <a:prstGeom prst="hexagon">
                  <a:avLst>
                    <a:gd name="adj" fmla="val 24963"/>
                    <a:gd name="vf" fmla="val 115470"/>
                  </a:avLst>
                </a:prstGeom>
                <a:solidFill>
                  <a:srgbClr val="0066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1991" name="Group 225"/>
                <p:cNvGrpSpPr>
                  <a:grpSpLocks/>
                </p:cNvGrpSpPr>
                <p:nvPr/>
              </p:nvGrpSpPr>
              <p:grpSpPr bwMode="auto">
                <a:xfrm>
                  <a:off x="2819400" y="838200"/>
                  <a:ext cx="5927725" cy="5638800"/>
                  <a:chOff x="2819400" y="838200"/>
                  <a:chExt cx="5927725" cy="5638800"/>
                </a:xfrm>
              </p:grpSpPr>
              <p:grpSp>
                <p:nvGrpSpPr>
                  <p:cNvPr id="81994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3810000" y="838200"/>
                    <a:ext cx="4937125" cy="5638800"/>
                    <a:chOff x="3810000" y="838200"/>
                    <a:chExt cx="4937125" cy="5638800"/>
                  </a:xfrm>
                </p:grpSpPr>
                <p:sp>
                  <p:nvSpPr>
                    <p:cNvPr id="149" name="Hexagon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77200" y="12192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68" name="Hexagon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9400" y="42672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69" name="Hexagon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91400" y="45720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0" name="Hexagon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91400" y="35814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1" name="Hexagon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53200" y="35052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2" name="Hexagon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8400" y="28194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3" name="Hexagon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6000" y="22860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4" name="Hexagon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1000" y="12954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5" name="Hexagon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2000" y="15240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6" name="Hexagon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14478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7" name="Hexagon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0" y="19812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8" name="Hexagon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2600" y="8382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79" name="Hexagon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43800" y="25908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0" name="Hexagon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4800" y="22098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2" name="Hexagon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0" y="53340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3" name="Hexagon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1000" y="60960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4" name="Hexagon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5000" y="57150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5" name="Hexagon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53200" y="52578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86" name="Hexagon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05800" y="57150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00" name="Hexagon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0" y="5562600"/>
                      <a:ext cx="441325" cy="381000"/>
                    </a:xfrm>
                    <a:prstGeom prst="hexagon">
                      <a:avLst>
                        <a:gd name="adj" fmla="val 24963"/>
                        <a:gd name="vf" fmla="val 115470"/>
                      </a:avLst>
                    </a:prstGeom>
                    <a:solidFill>
                      <a:srgbClr val="0066FF"/>
                    </a:solidFill>
                    <a:ln w="25400">
                      <a:solidFill>
                        <a:srgbClr val="000066"/>
                      </a:solidFill>
                      <a:miter lim="800000"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211" name="Hexagon 210"/>
                  <p:cNvSpPr>
                    <a:spLocks noChangeArrowheads="1"/>
                  </p:cNvSpPr>
                  <p:nvPr/>
                </p:nvSpPr>
                <p:spPr bwMode="auto">
                  <a:xfrm>
                    <a:off x="3810000" y="29718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3" name="Hexagon 212"/>
                  <p:cNvSpPr>
                    <a:spLocks noChangeArrowheads="1"/>
                  </p:cNvSpPr>
                  <p:nvPr/>
                </p:nvSpPr>
                <p:spPr bwMode="auto">
                  <a:xfrm>
                    <a:off x="4495800" y="27432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4" name="Hexagon 213"/>
                  <p:cNvSpPr>
                    <a:spLocks noChangeArrowheads="1"/>
                  </p:cNvSpPr>
                  <p:nvPr/>
                </p:nvSpPr>
                <p:spPr bwMode="auto">
                  <a:xfrm>
                    <a:off x="4800600" y="41910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5" name="Hexagon 214"/>
                  <p:cNvSpPr>
                    <a:spLocks noChangeArrowheads="1"/>
                  </p:cNvSpPr>
                  <p:nvPr/>
                </p:nvSpPr>
                <p:spPr bwMode="auto">
                  <a:xfrm>
                    <a:off x="4572000" y="34290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6" name="Hexagon 215"/>
                  <p:cNvSpPr>
                    <a:spLocks noChangeArrowheads="1"/>
                  </p:cNvSpPr>
                  <p:nvPr/>
                </p:nvSpPr>
                <p:spPr bwMode="auto">
                  <a:xfrm>
                    <a:off x="5638800" y="38862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7" name="Hexagon 216"/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41910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0" name="Hexagon 219"/>
                  <p:cNvSpPr>
                    <a:spLocks noChangeArrowheads="1"/>
                  </p:cNvSpPr>
                  <p:nvPr/>
                </p:nvSpPr>
                <p:spPr bwMode="auto">
                  <a:xfrm>
                    <a:off x="3048000" y="12954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21" name="Hexagon 220"/>
                  <p:cNvSpPr>
                    <a:spLocks noChangeArrowheads="1"/>
                  </p:cNvSpPr>
                  <p:nvPr/>
                </p:nvSpPr>
                <p:spPr bwMode="auto">
                  <a:xfrm>
                    <a:off x="2819400" y="1905000"/>
                    <a:ext cx="441325" cy="381000"/>
                  </a:xfrm>
                  <a:prstGeom prst="hexagon">
                    <a:avLst>
                      <a:gd name="adj" fmla="val 24963"/>
                      <a:gd name="vf" fmla="val 115470"/>
                    </a:avLst>
                  </a:prstGeom>
                  <a:solidFill>
                    <a:srgbClr val="0066FF"/>
                  </a:solidFill>
                  <a:ln w="25400">
                    <a:solidFill>
                      <a:srgbClr val="000066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22" name="Hexagon 221"/>
                <p:cNvSpPr>
                  <a:spLocks noChangeArrowheads="1"/>
                </p:cNvSpPr>
                <p:nvPr/>
              </p:nvSpPr>
              <p:spPr bwMode="auto">
                <a:xfrm>
                  <a:off x="3810000" y="1905000"/>
                  <a:ext cx="441325" cy="381000"/>
                </a:xfrm>
                <a:prstGeom prst="hexagon">
                  <a:avLst>
                    <a:gd name="adj" fmla="val 24963"/>
                    <a:gd name="vf" fmla="val 115470"/>
                  </a:avLst>
                </a:prstGeom>
                <a:solidFill>
                  <a:srgbClr val="0066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3" name="Hexagon 222"/>
                <p:cNvSpPr>
                  <a:spLocks noChangeArrowheads="1"/>
                </p:cNvSpPr>
                <p:nvPr/>
              </p:nvSpPr>
              <p:spPr bwMode="auto">
                <a:xfrm>
                  <a:off x="2895600" y="3581400"/>
                  <a:ext cx="441325" cy="381000"/>
                </a:xfrm>
                <a:prstGeom prst="hexagon">
                  <a:avLst>
                    <a:gd name="adj" fmla="val 24963"/>
                    <a:gd name="vf" fmla="val 115470"/>
                  </a:avLst>
                </a:prstGeom>
                <a:solidFill>
                  <a:srgbClr val="0066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46" name="Hexagon 245"/>
            <p:cNvSpPr>
              <a:spLocks noChangeArrowheads="1"/>
            </p:cNvSpPr>
            <p:nvPr/>
          </p:nvSpPr>
          <p:spPr bwMode="auto">
            <a:xfrm>
              <a:off x="3124200" y="6324600"/>
              <a:ext cx="441325" cy="381000"/>
            </a:xfrm>
            <a:prstGeom prst="hexagon">
              <a:avLst>
                <a:gd name="adj" fmla="val 2496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73" name="Group 272"/>
          <p:cNvGrpSpPr>
            <a:grpSpLocks/>
          </p:cNvGrpSpPr>
          <p:nvPr/>
        </p:nvGrpSpPr>
        <p:grpSpPr bwMode="auto">
          <a:xfrm>
            <a:off x="2667000" y="1066800"/>
            <a:ext cx="6157913" cy="5486400"/>
            <a:chOff x="2667000" y="1066800"/>
            <a:chExt cx="6157912" cy="5486400"/>
          </a:xfrm>
        </p:grpSpPr>
        <p:grpSp>
          <p:nvGrpSpPr>
            <p:cNvPr id="81970" name="Group 165"/>
            <p:cNvGrpSpPr>
              <a:grpSpLocks/>
            </p:cNvGrpSpPr>
            <p:nvPr/>
          </p:nvGrpSpPr>
          <p:grpSpPr bwMode="auto">
            <a:xfrm>
              <a:off x="2667000" y="1066800"/>
              <a:ext cx="6157912" cy="5486400"/>
              <a:chOff x="2667000" y="1066800"/>
              <a:chExt cx="6157912" cy="5486400"/>
            </a:xfrm>
          </p:grpSpPr>
          <p:sp>
            <p:nvSpPr>
              <p:cNvPr id="148" name="Hexagon 147"/>
              <p:cNvSpPr>
                <a:spLocks noChangeArrowheads="1"/>
              </p:cNvSpPr>
              <p:nvPr/>
            </p:nvSpPr>
            <p:spPr bwMode="auto">
              <a:xfrm>
                <a:off x="8000999" y="6172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51" name="Hexagon 150"/>
              <p:cNvSpPr>
                <a:spLocks noChangeArrowheads="1"/>
              </p:cNvSpPr>
              <p:nvPr/>
            </p:nvSpPr>
            <p:spPr bwMode="auto">
              <a:xfrm>
                <a:off x="2667000" y="4343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53" name="Hexagon 152"/>
              <p:cNvSpPr>
                <a:spLocks noChangeArrowheads="1"/>
              </p:cNvSpPr>
              <p:nvPr/>
            </p:nvSpPr>
            <p:spPr bwMode="auto">
              <a:xfrm>
                <a:off x="4419600" y="5410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54" name="Hexagon 153"/>
              <p:cNvSpPr>
                <a:spLocks noChangeArrowheads="1"/>
              </p:cNvSpPr>
              <p:nvPr/>
            </p:nvSpPr>
            <p:spPr bwMode="auto">
              <a:xfrm>
                <a:off x="6172199" y="5638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55" name="Hexagon 154"/>
              <p:cNvSpPr>
                <a:spLocks noChangeArrowheads="1"/>
              </p:cNvSpPr>
              <p:nvPr/>
            </p:nvSpPr>
            <p:spPr bwMode="auto">
              <a:xfrm>
                <a:off x="8229599" y="2590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56" name="Hexagon 155"/>
              <p:cNvSpPr>
                <a:spLocks noChangeArrowheads="1"/>
              </p:cNvSpPr>
              <p:nvPr/>
            </p:nvSpPr>
            <p:spPr bwMode="auto">
              <a:xfrm>
                <a:off x="43434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57" name="Hexagon 156"/>
              <p:cNvSpPr>
                <a:spLocks noChangeArrowheads="1"/>
              </p:cNvSpPr>
              <p:nvPr/>
            </p:nvSpPr>
            <p:spPr bwMode="auto">
              <a:xfrm>
                <a:off x="50292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59" name="Hexagon 158"/>
              <p:cNvSpPr>
                <a:spLocks noChangeArrowheads="1"/>
              </p:cNvSpPr>
              <p:nvPr/>
            </p:nvSpPr>
            <p:spPr bwMode="auto">
              <a:xfrm>
                <a:off x="52578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60" name="Hexagon 159"/>
              <p:cNvSpPr>
                <a:spLocks noChangeArrowheads="1"/>
              </p:cNvSpPr>
              <p:nvPr/>
            </p:nvSpPr>
            <p:spPr bwMode="auto">
              <a:xfrm>
                <a:off x="6705599" y="1066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chemeClr val="bg1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61" name="Hexagon 160"/>
              <p:cNvSpPr>
                <a:spLocks noChangeArrowheads="1"/>
              </p:cNvSpPr>
              <p:nvPr/>
            </p:nvSpPr>
            <p:spPr bwMode="auto">
              <a:xfrm>
                <a:off x="5257800" y="4343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62" name="Hexagon 161"/>
              <p:cNvSpPr>
                <a:spLocks noChangeArrowheads="1"/>
              </p:cNvSpPr>
              <p:nvPr/>
            </p:nvSpPr>
            <p:spPr bwMode="auto">
              <a:xfrm>
                <a:off x="8381999" y="4572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63" name="Hexagon 162"/>
              <p:cNvSpPr>
                <a:spLocks noChangeArrowheads="1"/>
              </p:cNvSpPr>
              <p:nvPr/>
            </p:nvSpPr>
            <p:spPr bwMode="auto">
              <a:xfrm>
                <a:off x="3048000" y="2743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65" name="Hexagon 164"/>
              <p:cNvSpPr>
                <a:spLocks noChangeArrowheads="1"/>
              </p:cNvSpPr>
              <p:nvPr/>
            </p:nvSpPr>
            <p:spPr bwMode="auto">
              <a:xfrm>
                <a:off x="4572000" y="2133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</p:grpSp>
        <p:sp>
          <p:nvSpPr>
            <p:cNvPr id="250" name="Hexagon 249"/>
            <p:cNvSpPr>
              <a:spLocks noChangeArrowheads="1"/>
            </p:cNvSpPr>
            <p:nvPr/>
          </p:nvSpPr>
          <p:spPr bwMode="auto">
            <a:xfrm>
              <a:off x="4191000" y="6096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71" name="Group 270"/>
          <p:cNvGrpSpPr>
            <a:grpSpLocks/>
          </p:cNvGrpSpPr>
          <p:nvPr/>
        </p:nvGrpSpPr>
        <p:grpSpPr bwMode="auto">
          <a:xfrm>
            <a:off x="3048000" y="1219200"/>
            <a:ext cx="5472113" cy="5486400"/>
            <a:chOff x="3048000" y="1219200"/>
            <a:chExt cx="5472112" cy="5486400"/>
          </a:xfrm>
        </p:grpSpPr>
        <p:grpSp>
          <p:nvGrpSpPr>
            <p:cNvPr id="81952" name="Group 244"/>
            <p:cNvGrpSpPr>
              <a:grpSpLocks/>
            </p:cNvGrpSpPr>
            <p:nvPr/>
          </p:nvGrpSpPr>
          <p:grpSpPr bwMode="auto">
            <a:xfrm>
              <a:off x="3048000" y="1295400"/>
              <a:ext cx="4938712" cy="5410200"/>
              <a:chOff x="3048000" y="1295400"/>
              <a:chExt cx="4938712" cy="5410200"/>
            </a:xfrm>
          </p:grpSpPr>
          <p:grpSp>
            <p:nvGrpSpPr>
              <p:cNvPr id="81954" name="Group 243"/>
              <p:cNvGrpSpPr>
                <a:grpSpLocks/>
              </p:cNvGrpSpPr>
              <p:nvPr/>
            </p:nvGrpSpPr>
            <p:grpSpPr bwMode="auto">
              <a:xfrm>
                <a:off x="3048000" y="1295400"/>
                <a:ext cx="4938712" cy="4648200"/>
                <a:chOff x="12420600" y="4648200"/>
                <a:chExt cx="4938712" cy="4648200"/>
              </a:xfrm>
            </p:grpSpPr>
            <p:sp>
              <p:nvSpPr>
                <p:cNvPr id="229" name="Hexagon 228"/>
                <p:cNvSpPr>
                  <a:spLocks noChangeArrowheads="1"/>
                </p:cNvSpPr>
                <p:nvPr/>
              </p:nvSpPr>
              <p:spPr bwMode="auto">
                <a:xfrm>
                  <a:off x="16001999" y="76200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0" name="Hexagon 229"/>
                <p:cNvSpPr>
                  <a:spLocks noChangeArrowheads="1"/>
                </p:cNvSpPr>
                <p:nvPr/>
              </p:nvSpPr>
              <p:spPr bwMode="auto">
                <a:xfrm>
                  <a:off x="13944600" y="67818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1" name="Hexagon 230"/>
                <p:cNvSpPr>
                  <a:spLocks noChangeArrowheads="1"/>
                </p:cNvSpPr>
                <p:nvPr/>
              </p:nvSpPr>
              <p:spPr bwMode="auto">
                <a:xfrm>
                  <a:off x="13030200" y="73914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2" name="Hexagon 231"/>
                <p:cNvSpPr>
                  <a:spLocks noChangeArrowheads="1"/>
                </p:cNvSpPr>
                <p:nvPr/>
              </p:nvSpPr>
              <p:spPr bwMode="auto">
                <a:xfrm>
                  <a:off x="15392399" y="75438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3" name="Hexagon 232"/>
                <p:cNvSpPr>
                  <a:spLocks noChangeArrowheads="1"/>
                </p:cNvSpPr>
                <p:nvPr/>
              </p:nvSpPr>
              <p:spPr bwMode="auto">
                <a:xfrm>
                  <a:off x="13182600" y="63246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4" name="Hexagon 233"/>
                <p:cNvSpPr>
                  <a:spLocks noChangeArrowheads="1"/>
                </p:cNvSpPr>
                <p:nvPr/>
              </p:nvSpPr>
              <p:spPr bwMode="auto">
                <a:xfrm>
                  <a:off x="14782800" y="48006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5" name="Hexagon 234"/>
                <p:cNvSpPr>
                  <a:spLocks noChangeArrowheads="1"/>
                </p:cNvSpPr>
                <p:nvPr/>
              </p:nvSpPr>
              <p:spPr bwMode="auto">
                <a:xfrm>
                  <a:off x="16916399" y="59436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6" name="Hexagon 235"/>
                <p:cNvSpPr>
                  <a:spLocks noChangeArrowheads="1"/>
                </p:cNvSpPr>
                <p:nvPr/>
              </p:nvSpPr>
              <p:spPr bwMode="auto">
                <a:xfrm>
                  <a:off x="15620999" y="61722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7" name="Hexagon 236"/>
                <p:cNvSpPr>
                  <a:spLocks noChangeArrowheads="1"/>
                </p:cNvSpPr>
                <p:nvPr/>
              </p:nvSpPr>
              <p:spPr bwMode="auto">
                <a:xfrm>
                  <a:off x="16230599" y="53340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8" name="Hexagon 237"/>
                <p:cNvSpPr>
                  <a:spLocks noChangeArrowheads="1"/>
                </p:cNvSpPr>
                <p:nvPr/>
              </p:nvSpPr>
              <p:spPr bwMode="auto">
                <a:xfrm>
                  <a:off x="16230599" y="89154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39" name="Hexagon 238"/>
                <p:cNvSpPr>
                  <a:spLocks noChangeArrowheads="1"/>
                </p:cNvSpPr>
                <p:nvPr/>
              </p:nvSpPr>
              <p:spPr bwMode="auto">
                <a:xfrm>
                  <a:off x="12954000" y="82296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40" name="Hexagon 239"/>
                <p:cNvSpPr>
                  <a:spLocks noChangeArrowheads="1"/>
                </p:cNvSpPr>
                <p:nvPr/>
              </p:nvSpPr>
              <p:spPr bwMode="auto">
                <a:xfrm>
                  <a:off x="12420600" y="46482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41" name="Hexagon 240"/>
                <p:cNvSpPr>
                  <a:spLocks noChangeArrowheads="1"/>
                </p:cNvSpPr>
                <p:nvPr/>
              </p:nvSpPr>
              <p:spPr bwMode="auto">
                <a:xfrm>
                  <a:off x="13944600" y="48768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242" name="Hexagon 241"/>
                <p:cNvSpPr>
                  <a:spLocks noChangeArrowheads="1"/>
                </p:cNvSpPr>
                <p:nvPr/>
              </p:nvSpPr>
              <p:spPr bwMode="auto">
                <a:xfrm>
                  <a:off x="16763999" y="7924800"/>
                  <a:ext cx="442913" cy="381000"/>
                </a:xfrm>
                <a:prstGeom prst="hexagon">
                  <a:avLst>
                    <a:gd name="adj" fmla="val 25053"/>
                    <a:gd name="vf" fmla="val 115470"/>
                  </a:avLst>
                </a:prstGeom>
                <a:solidFill>
                  <a:srgbClr val="BF0000"/>
                </a:solidFill>
                <a:ln w="25400">
                  <a:solidFill>
                    <a:srgbClr val="7F0000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800" i="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</p:grpSp>
          <p:sp>
            <p:nvSpPr>
              <p:cNvPr id="181" name="Hexagon 180"/>
              <p:cNvSpPr>
                <a:spLocks noChangeArrowheads="1"/>
              </p:cNvSpPr>
              <p:nvPr/>
            </p:nvSpPr>
            <p:spPr bwMode="auto">
              <a:xfrm>
                <a:off x="3124200" y="6324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FFFFFF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251" name="Hexagon 250"/>
            <p:cNvSpPr>
              <a:spLocks noChangeArrowheads="1"/>
            </p:cNvSpPr>
            <p:nvPr/>
          </p:nvSpPr>
          <p:spPr bwMode="auto">
            <a:xfrm>
              <a:off x="8077199" y="1219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95" name="Group 294"/>
          <p:cNvGrpSpPr>
            <a:grpSpLocks/>
          </p:cNvGrpSpPr>
          <p:nvPr/>
        </p:nvGrpSpPr>
        <p:grpSpPr bwMode="auto">
          <a:xfrm>
            <a:off x="2590800" y="838200"/>
            <a:ext cx="6157913" cy="5257800"/>
            <a:chOff x="2590800" y="838200"/>
            <a:chExt cx="6157912" cy="5257800"/>
          </a:xfrm>
        </p:grpSpPr>
        <p:sp>
          <p:nvSpPr>
            <p:cNvPr id="274" name="Hexagon 273"/>
            <p:cNvSpPr>
              <a:spLocks noChangeArrowheads="1"/>
            </p:cNvSpPr>
            <p:nvPr/>
          </p:nvSpPr>
          <p:spPr bwMode="auto">
            <a:xfrm>
              <a:off x="5714999" y="5715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75" name="Hexagon 274"/>
            <p:cNvSpPr>
              <a:spLocks noChangeArrowheads="1"/>
            </p:cNvSpPr>
            <p:nvPr/>
          </p:nvSpPr>
          <p:spPr bwMode="auto">
            <a:xfrm>
              <a:off x="6553199" y="5257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76" name="Hexagon 275"/>
            <p:cNvSpPr>
              <a:spLocks noChangeArrowheads="1"/>
            </p:cNvSpPr>
            <p:nvPr/>
          </p:nvSpPr>
          <p:spPr bwMode="auto">
            <a:xfrm>
              <a:off x="3810000" y="5334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77" name="Hexagon 276"/>
            <p:cNvSpPr>
              <a:spLocks noChangeArrowheads="1"/>
            </p:cNvSpPr>
            <p:nvPr/>
          </p:nvSpPr>
          <p:spPr bwMode="auto">
            <a:xfrm>
              <a:off x="2590800" y="5105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2" name="Hexagon 281"/>
            <p:cNvSpPr>
              <a:spLocks noChangeArrowheads="1"/>
            </p:cNvSpPr>
            <p:nvPr/>
          </p:nvSpPr>
          <p:spPr bwMode="auto">
            <a:xfrm>
              <a:off x="2909888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3" name="Hexagon 282"/>
            <p:cNvSpPr>
              <a:spLocks noChangeArrowheads="1"/>
            </p:cNvSpPr>
            <p:nvPr/>
          </p:nvSpPr>
          <p:spPr bwMode="auto">
            <a:xfrm>
              <a:off x="4800600" y="4191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4" name="Hexagon 283"/>
            <p:cNvSpPr>
              <a:spLocks noChangeArrowheads="1"/>
            </p:cNvSpPr>
            <p:nvPr/>
          </p:nvSpPr>
          <p:spPr bwMode="auto">
            <a:xfrm>
              <a:off x="5638800" y="3886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5" name="Hexagon 284"/>
            <p:cNvSpPr>
              <a:spLocks noChangeArrowheads="1"/>
            </p:cNvSpPr>
            <p:nvPr/>
          </p:nvSpPr>
          <p:spPr bwMode="auto">
            <a:xfrm>
              <a:off x="7391399" y="3581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6" name="Hexagon 285"/>
            <p:cNvSpPr>
              <a:spLocks noChangeArrowheads="1"/>
            </p:cNvSpPr>
            <p:nvPr/>
          </p:nvSpPr>
          <p:spPr bwMode="auto">
            <a:xfrm>
              <a:off x="6553199" y="3505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7" name="Hexagon 286"/>
            <p:cNvSpPr>
              <a:spLocks noChangeArrowheads="1"/>
            </p:cNvSpPr>
            <p:nvPr/>
          </p:nvSpPr>
          <p:spPr bwMode="auto">
            <a:xfrm>
              <a:off x="4495800" y="2743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8" name="Hexagon 287"/>
            <p:cNvSpPr>
              <a:spLocks noChangeArrowheads="1"/>
            </p:cNvSpPr>
            <p:nvPr/>
          </p:nvSpPr>
          <p:spPr bwMode="auto">
            <a:xfrm>
              <a:off x="7924799" y="2209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9" name="Hexagon 288"/>
            <p:cNvSpPr>
              <a:spLocks noChangeArrowheads="1"/>
            </p:cNvSpPr>
            <p:nvPr/>
          </p:nvSpPr>
          <p:spPr bwMode="auto">
            <a:xfrm>
              <a:off x="6095999" y="2286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0" name="Hexagon 289"/>
            <p:cNvSpPr>
              <a:spLocks noChangeArrowheads="1"/>
            </p:cNvSpPr>
            <p:nvPr/>
          </p:nvSpPr>
          <p:spPr bwMode="auto">
            <a:xfrm>
              <a:off x="5562600" y="838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1" name="Hexagon 290"/>
            <p:cNvSpPr>
              <a:spLocks noChangeArrowheads="1"/>
            </p:cNvSpPr>
            <p:nvPr/>
          </p:nvSpPr>
          <p:spPr bwMode="auto">
            <a:xfrm>
              <a:off x="4191000" y="1295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2" name="Hexagon 291"/>
            <p:cNvSpPr>
              <a:spLocks noChangeArrowheads="1"/>
            </p:cNvSpPr>
            <p:nvPr/>
          </p:nvSpPr>
          <p:spPr bwMode="auto">
            <a:xfrm>
              <a:off x="2819400" y="1905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3" name="Hexagon 292"/>
            <p:cNvSpPr>
              <a:spLocks noChangeArrowheads="1"/>
            </p:cNvSpPr>
            <p:nvPr/>
          </p:nvSpPr>
          <p:spPr bwMode="auto">
            <a:xfrm>
              <a:off x="3810000" y="1905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4" name="Hexagon 293"/>
            <p:cNvSpPr>
              <a:spLocks noChangeArrowheads="1"/>
            </p:cNvSpPr>
            <p:nvPr/>
          </p:nvSpPr>
          <p:spPr bwMode="auto">
            <a:xfrm>
              <a:off x="8305799" y="5715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i="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381000" y="1066800"/>
            <a:ext cx="2286000" cy="1262062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0" u="sng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Round 1</a:t>
            </a:r>
          </a:p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Treatment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: 1/3</a:t>
            </a:r>
          </a:p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Control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:</a:t>
            </a: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2/3</a:t>
            </a:r>
            <a:endParaRPr lang="en-US" sz="2400" i="0" dirty="0">
              <a:solidFill>
                <a:schemeClr val="bg2">
                  <a:lumMod val="2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381000" y="2667000"/>
            <a:ext cx="2286000" cy="1262063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0" u="sng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Round 2</a:t>
            </a:r>
          </a:p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Treatment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: 2/3</a:t>
            </a:r>
          </a:p>
          <a:p>
            <a:pPr algn="ctr">
              <a:defRPr/>
            </a:pP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Control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:</a:t>
            </a: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1/3</a:t>
            </a:r>
            <a:endParaRPr lang="en-US" sz="2400" i="0" dirty="0">
              <a:solidFill>
                <a:schemeClr val="bg2">
                  <a:lumMod val="2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33400" y="4343400"/>
            <a:ext cx="1981200" cy="646113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Randomized evaluation ends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96" grpId="0" animBg="1"/>
      <p:bldP spid="297" grpId="2" animBg="1"/>
      <p:bldP spid="1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b="1" dirty="0" smtClean="0"/>
              <a:t>Advantages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Everyone gets something eventually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Provides incentives to maintain contact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b="1" dirty="0" smtClean="0"/>
              <a:t>Concerns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Can complicate estimating long-run effects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Be careful with phase-in windows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Do expectations of change actions today?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Randomized Phase-In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Groups get treatment in turns</a:t>
            </a:r>
          </a:p>
          <a:p>
            <a:pPr lvl="1" eaLnBrk="1" hangingPunct="1"/>
            <a:r>
              <a:rPr lang="en-US" dirty="0" smtClean="0"/>
              <a:t>Group A gets treatment in the first period</a:t>
            </a:r>
          </a:p>
          <a:p>
            <a:pPr lvl="1" eaLnBrk="1" hangingPunct="1"/>
            <a:r>
              <a:rPr lang="en-US" dirty="0" smtClean="0"/>
              <a:t>Group B gets treatment in the second period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28F7B341-3E96-4F5C-B156-95449F40723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860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" name="TextBox 337"/>
          <p:cNvSpPr txBox="1"/>
          <p:nvPr/>
        </p:nvSpPr>
        <p:spPr>
          <a:xfrm>
            <a:off x="228600" y="1328738"/>
            <a:ext cx="2286000" cy="126206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u="sng" dirty="0">
                <a:solidFill>
                  <a:schemeClr val="tx1"/>
                </a:solidFill>
                <a:latin typeface="Arial"/>
                <a:cs typeface="Arial"/>
              </a:rPr>
              <a:t>Round 1</a:t>
            </a:r>
          </a:p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Arial"/>
                <a:cs typeface="Arial"/>
              </a:rPr>
              <a:t>Treatment</a:t>
            </a:r>
            <a:r>
              <a:rPr lang="en-US" sz="2400" b="0" i="0" dirty="0">
                <a:solidFill>
                  <a:schemeClr val="tx1"/>
                </a:solidFill>
                <a:latin typeface="Arial"/>
                <a:cs typeface="Arial"/>
              </a:rPr>
              <a:t>: 1/2</a:t>
            </a:r>
          </a:p>
          <a:p>
            <a:pPr>
              <a:defRPr/>
            </a:pPr>
            <a:r>
              <a:rPr lang="en-US" sz="2400" i="0" dirty="0">
                <a:solidFill>
                  <a:srgbClr val="3366FF"/>
                </a:solidFill>
                <a:latin typeface="Arial"/>
                <a:cs typeface="Arial"/>
              </a:rPr>
              <a:t>Control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sz="2400" i="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latin typeface="Arial"/>
                <a:cs typeface="Arial"/>
              </a:rPr>
              <a:t>1/2</a:t>
            </a:r>
            <a:endParaRPr lang="en-US" sz="2400" i="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2590800" y="838200"/>
            <a:ext cx="6234113" cy="5867400"/>
            <a:chOff x="2590800" y="838200"/>
            <a:chExt cx="6234112" cy="5867400"/>
          </a:xfrm>
        </p:grpSpPr>
        <p:sp>
          <p:nvSpPr>
            <p:cNvPr id="88172" name="Hexagon 46"/>
            <p:cNvSpPr>
              <a:spLocks noChangeArrowheads="1"/>
            </p:cNvSpPr>
            <p:nvPr/>
          </p:nvSpPr>
          <p:spPr bwMode="auto">
            <a:xfrm>
              <a:off x="3595688" y="487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73" name="Hexagon 49"/>
            <p:cNvSpPr>
              <a:spLocks noChangeArrowheads="1"/>
            </p:cNvSpPr>
            <p:nvPr/>
          </p:nvSpPr>
          <p:spPr bwMode="auto">
            <a:xfrm>
              <a:off x="43434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74" name="Hexagon 50"/>
            <p:cNvSpPr>
              <a:spLocks noChangeArrowheads="1"/>
            </p:cNvSpPr>
            <p:nvPr/>
          </p:nvSpPr>
          <p:spPr bwMode="auto">
            <a:xfrm>
              <a:off x="3810000" y="533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75" name="Hexagon 73"/>
            <p:cNvSpPr>
              <a:spLocks noChangeArrowheads="1"/>
            </p:cNvSpPr>
            <p:nvPr/>
          </p:nvSpPr>
          <p:spPr bwMode="auto">
            <a:xfrm>
              <a:off x="57150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76" name="Hexagon 74"/>
            <p:cNvSpPr>
              <a:spLocks noChangeArrowheads="1"/>
            </p:cNvSpPr>
            <p:nvPr/>
          </p:nvSpPr>
          <p:spPr bwMode="auto">
            <a:xfrm>
              <a:off x="4800600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77" name="Hexagon 82"/>
            <p:cNvSpPr>
              <a:spLocks noChangeArrowheads="1"/>
            </p:cNvSpPr>
            <p:nvPr/>
          </p:nvSpPr>
          <p:spPr bwMode="auto">
            <a:xfrm>
              <a:off x="52578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78" name="Hexagon 85"/>
            <p:cNvSpPr>
              <a:spLocks noChangeArrowheads="1"/>
            </p:cNvSpPr>
            <p:nvPr/>
          </p:nvSpPr>
          <p:spPr bwMode="auto">
            <a:xfrm>
              <a:off x="6034088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79" name="Hexagon 86"/>
            <p:cNvSpPr>
              <a:spLocks noChangeArrowheads="1"/>
            </p:cNvSpPr>
            <p:nvPr/>
          </p:nvSpPr>
          <p:spPr bwMode="auto">
            <a:xfrm>
              <a:off x="6553200" y="525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0" name="Hexagon 87"/>
            <p:cNvSpPr>
              <a:spLocks noChangeArrowheads="1"/>
            </p:cNvSpPr>
            <p:nvPr/>
          </p:nvSpPr>
          <p:spPr bwMode="auto">
            <a:xfrm>
              <a:off x="73914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1" name="Hexagon 88"/>
            <p:cNvSpPr>
              <a:spLocks noChangeArrowheads="1"/>
            </p:cNvSpPr>
            <p:nvPr/>
          </p:nvSpPr>
          <p:spPr bwMode="auto">
            <a:xfrm>
              <a:off x="4191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2" name="Hexagon 89"/>
            <p:cNvSpPr>
              <a:spLocks noChangeArrowheads="1"/>
            </p:cNvSpPr>
            <p:nvPr/>
          </p:nvSpPr>
          <p:spPr bwMode="auto">
            <a:xfrm>
              <a:off x="2819400" y="190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3" name="Hexagon 90"/>
            <p:cNvSpPr>
              <a:spLocks noChangeArrowheads="1"/>
            </p:cNvSpPr>
            <p:nvPr/>
          </p:nvSpPr>
          <p:spPr bwMode="auto">
            <a:xfrm>
              <a:off x="2667000" y="4343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4" name="Hexagon 91"/>
            <p:cNvSpPr>
              <a:spLocks noChangeArrowheads="1"/>
            </p:cNvSpPr>
            <p:nvPr/>
          </p:nvSpPr>
          <p:spPr bwMode="auto">
            <a:xfrm>
              <a:off x="28956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5" name="Hexagon 92"/>
            <p:cNvSpPr>
              <a:spLocks noChangeArrowheads="1"/>
            </p:cNvSpPr>
            <p:nvPr/>
          </p:nvSpPr>
          <p:spPr bwMode="auto">
            <a:xfrm>
              <a:off x="3048000" y="2743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6" name="Hexagon 93"/>
            <p:cNvSpPr>
              <a:spLocks noChangeArrowheads="1"/>
            </p:cNvSpPr>
            <p:nvPr/>
          </p:nvSpPr>
          <p:spPr bwMode="auto">
            <a:xfrm>
              <a:off x="3048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7" name="Hexagon 94"/>
            <p:cNvSpPr>
              <a:spLocks noChangeArrowheads="1"/>
            </p:cNvSpPr>
            <p:nvPr/>
          </p:nvSpPr>
          <p:spPr bwMode="auto">
            <a:xfrm>
              <a:off x="6248400" y="2819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8" name="Hexagon 95"/>
            <p:cNvSpPr>
              <a:spLocks noChangeArrowheads="1"/>
            </p:cNvSpPr>
            <p:nvPr/>
          </p:nvSpPr>
          <p:spPr bwMode="auto">
            <a:xfrm>
              <a:off x="6110288" y="228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89" name="Hexagon 96"/>
            <p:cNvSpPr>
              <a:spLocks noChangeArrowheads="1"/>
            </p:cNvSpPr>
            <p:nvPr/>
          </p:nvSpPr>
          <p:spPr bwMode="auto">
            <a:xfrm>
              <a:off x="5410200" y="144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0" name="Hexagon 97"/>
            <p:cNvSpPr>
              <a:spLocks noChangeArrowheads="1"/>
            </p:cNvSpPr>
            <p:nvPr/>
          </p:nvSpPr>
          <p:spPr bwMode="auto">
            <a:xfrm>
              <a:off x="3810000" y="190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1" name="Hexagon 98"/>
            <p:cNvSpPr>
              <a:spLocks noChangeArrowheads="1"/>
            </p:cNvSpPr>
            <p:nvPr/>
          </p:nvSpPr>
          <p:spPr bwMode="auto">
            <a:xfrm>
              <a:off x="38100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2" name="Hexagon 99"/>
            <p:cNvSpPr>
              <a:spLocks noChangeArrowheads="1"/>
            </p:cNvSpPr>
            <p:nvPr/>
          </p:nvSpPr>
          <p:spPr bwMode="auto">
            <a:xfrm>
              <a:off x="3657600" y="4038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3" name="Hexagon 100"/>
            <p:cNvSpPr>
              <a:spLocks noChangeArrowheads="1"/>
            </p:cNvSpPr>
            <p:nvPr/>
          </p:nvSpPr>
          <p:spPr bwMode="auto">
            <a:xfrm>
              <a:off x="4572000" y="3429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4" name="Hexagon 101"/>
            <p:cNvSpPr>
              <a:spLocks noChangeArrowheads="1"/>
            </p:cNvSpPr>
            <p:nvPr/>
          </p:nvSpPr>
          <p:spPr bwMode="auto">
            <a:xfrm>
              <a:off x="4572000" y="2133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5" name="Hexagon 102"/>
            <p:cNvSpPr>
              <a:spLocks noChangeArrowheads="1"/>
            </p:cNvSpPr>
            <p:nvPr/>
          </p:nvSpPr>
          <p:spPr bwMode="auto">
            <a:xfrm>
              <a:off x="50292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6" name="Hexagon 106"/>
            <p:cNvSpPr>
              <a:spLocks noChangeArrowheads="1"/>
            </p:cNvSpPr>
            <p:nvPr/>
          </p:nvSpPr>
          <p:spPr bwMode="auto">
            <a:xfrm>
              <a:off x="83820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7" name="Hexagon 107"/>
            <p:cNvSpPr>
              <a:spLocks noChangeArrowheads="1"/>
            </p:cNvSpPr>
            <p:nvPr/>
          </p:nvSpPr>
          <p:spPr bwMode="auto">
            <a:xfrm>
              <a:off x="2590800" y="510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8" name="Hexagon 108"/>
            <p:cNvSpPr>
              <a:spLocks noChangeArrowheads="1"/>
            </p:cNvSpPr>
            <p:nvPr/>
          </p:nvSpPr>
          <p:spPr bwMode="auto">
            <a:xfrm>
              <a:off x="4495800" y="2743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199" name="Hexagon 109"/>
            <p:cNvSpPr>
              <a:spLocks noChangeArrowheads="1"/>
            </p:cNvSpPr>
            <p:nvPr/>
          </p:nvSpPr>
          <p:spPr bwMode="auto">
            <a:xfrm>
              <a:off x="3124200" y="6324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0" name="Hexagon 110"/>
            <p:cNvSpPr>
              <a:spLocks noChangeArrowheads="1"/>
            </p:cNvSpPr>
            <p:nvPr/>
          </p:nvSpPr>
          <p:spPr bwMode="auto">
            <a:xfrm>
              <a:off x="6858000" y="1981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1" name="Hexagon 111"/>
            <p:cNvSpPr>
              <a:spLocks noChangeArrowheads="1"/>
            </p:cNvSpPr>
            <p:nvPr/>
          </p:nvSpPr>
          <p:spPr bwMode="auto">
            <a:xfrm>
              <a:off x="82296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2" name="Hexagon 112"/>
            <p:cNvSpPr>
              <a:spLocks noChangeArrowheads="1"/>
            </p:cNvSpPr>
            <p:nvPr/>
          </p:nvSpPr>
          <p:spPr bwMode="auto">
            <a:xfrm>
              <a:off x="8001000" y="6172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3" name="Hexagon 113"/>
            <p:cNvSpPr>
              <a:spLocks noChangeArrowheads="1"/>
            </p:cNvSpPr>
            <p:nvPr/>
          </p:nvSpPr>
          <p:spPr bwMode="auto">
            <a:xfrm>
              <a:off x="73914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4" name="Hexagon 114"/>
            <p:cNvSpPr>
              <a:spLocks noChangeArrowheads="1"/>
            </p:cNvSpPr>
            <p:nvPr/>
          </p:nvSpPr>
          <p:spPr bwMode="auto">
            <a:xfrm>
              <a:off x="4419600" y="5410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5" name="Hexagon 115"/>
            <p:cNvSpPr>
              <a:spLocks noChangeArrowheads="1"/>
            </p:cNvSpPr>
            <p:nvPr/>
          </p:nvSpPr>
          <p:spPr bwMode="auto">
            <a:xfrm>
              <a:off x="6858000" y="5562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6" name="Hexagon 116"/>
            <p:cNvSpPr>
              <a:spLocks noChangeArrowheads="1"/>
            </p:cNvSpPr>
            <p:nvPr/>
          </p:nvSpPr>
          <p:spPr bwMode="auto">
            <a:xfrm>
              <a:off x="5638800" y="3886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7" name="Hexagon 117"/>
            <p:cNvSpPr>
              <a:spLocks noChangeArrowheads="1"/>
            </p:cNvSpPr>
            <p:nvPr/>
          </p:nvSpPr>
          <p:spPr bwMode="auto">
            <a:xfrm>
              <a:off x="6629400" y="4267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8" name="Hexagon 118"/>
            <p:cNvSpPr>
              <a:spLocks noChangeArrowheads="1"/>
            </p:cNvSpPr>
            <p:nvPr/>
          </p:nvSpPr>
          <p:spPr bwMode="auto">
            <a:xfrm>
              <a:off x="8077200" y="1219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09" name="Hexagon 119"/>
            <p:cNvSpPr>
              <a:spLocks noChangeArrowheads="1"/>
            </p:cNvSpPr>
            <p:nvPr/>
          </p:nvSpPr>
          <p:spPr bwMode="auto">
            <a:xfrm>
              <a:off x="5257800" y="4343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0" name="Hexagon 120"/>
            <p:cNvSpPr>
              <a:spLocks noChangeArrowheads="1"/>
            </p:cNvSpPr>
            <p:nvPr/>
          </p:nvSpPr>
          <p:spPr bwMode="auto">
            <a:xfrm>
              <a:off x="6705600" y="106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1" name="Hexagon 121"/>
            <p:cNvSpPr>
              <a:spLocks noChangeArrowheads="1"/>
            </p:cNvSpPr>
            <p:nvPr/>
          </p:nvSpPr>
          <p:spPr bwMode="auto">
            <a:xfrm>
              <a:off x="5562600" y="838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2" name="Hexagon 123"/>
            <p:cNvSpPr>
              <a:spLocks noChangeArrowheads="1"/>
            </p:cNvSpPr>
            <p:nvPr/>
          </p:nvSpPr>
          <p:spPr bwMode="auto">
            <a:xfrm>
              <a:off x="4191000" y="609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3" name="Hexagon 125"/>
            <p:cNvSpPr>
              <a:spLocks noChangeArrowheads="1"/>
            </p:cNvSpPr>
            <p:nvPr/>
          </p:nvSpPr>
          <p:spPr bwMode="auto">
            <a:xfrm>
              <a:off x="4572000" y="152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4" name="Hexagon 126"/>
            <p:cNvSpPr>
              <a:spLocks noChangeArrowheads="1"/>
            </p:cNvSpPr>
            <p:nvPr/>
          </p:nvSpPr>
          <p:spPr bwMode="auto">
            <a:xfrm>
              <a:off x="7924800" y="2209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5" name="Hexagon 128"/>
            <p:cNvSpPr>
              <a:spLocks noChangeArrowheads="1"/>
            </p:cNvSpPr>
            <p:nvPr/>
          </p:nvSpPr>
          <p:spPr bwMode="auto">
            <a:xfrm>
              <a:off x="6172200" y="5638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6" name="Hexagon 129"/>
            <p:cNvSpPr>
              <a:spLocks noChangeArrowheads="1"/>
            </p:cNvSpPr>
            <p:nvPr/>
          </p:nvSpPr>
          <p:spPr bwMode="auto">
            <a:xfrm>
              <a:off x="75438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7" name="Hexagon 130"/>
            <p:cNvSpPr>
              <a:spLocks noChangeArrowheads="1"/>
            </p:cNvSpPr>
            <p:nvPr/>
          </p:nvSpPr>
          <p:spPr bwMode="auto">
            <a:xfrm>
              <a:off x="83058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218" name="Hexagon 131"/>
            <p:cNvSpPr>
              <a:spLocks noChangeArrowheads="1"/>
            </p:cNvSpPr>
            <p:nvPr/>
          </p:nvSpPr>
          <p:spPr bwMode="auto">
            <a:xfrm>
              <a:off x="6553200" y="3505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4" name="Title 2"/>
          <p:cNvSpPr txBox="1">
            <a:spLocks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i="0" dirty="0">
                <a:solidFill>
                  <a:schemeClr val="tx1"/>
                </a:solidFill>
                <a:latin typeface="+mj-lt"/>
                <a:cs typeface="Calibri"/>
              </a:rPr>
              <a:t>  Rotation design</a:t>
            </a:r>
          </a:p>
        </p:txBody>
      </p: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2667000" y="838200"/>
            <a:ext cx="6081713" cy="5867400"/>
            <a:chOff x="2667000" y="838200"/>
            <a:chExt cx="6081712" cy="5867400"/>
          </a:xfrm>
        </p:grpSpPr>
        <p:grpSp>
          <p:nvGrpSpPr>
            <p:cNvPr id="88149" name="Group 206"/>
            <p:cNvGrpSpPr>
              <a:grpSpLocks/>
            </p:cNvGrpSpPr>
            <p:nvPr/>
          </p:nvGrpSpPr>
          <p:grpSpPr bwMode="auto">
            <a:xfrm>
              <a:off x="2667000" y="838200"/>
              <a:ext cx="6081712" cy="5867400"/>
              <a:chOff x="3200400" y="1066800"/>
              <a:chExt cx="6081712" cy="5867400"/>
            </a:xfrm>
          </p:grpSpPr>
          <p:sp>
            <p:nvSpPr>
              <p:cNvPr id="164" name="Hexagon 163"/>
              <p:cNvSpPr>
                <a:spLocks noChangeArrowheads="1"/>
              </p:cNvSpPr>
              <p:nvPr/>
            </p:nvSpPr>
            <p:spPr bwMode="auto">
              <a:xfrm>
                <a:off x="50292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Hexagon 165"/>
              <p:cNvSpPr>
                <a:spLocks noChangeArrowheads="1"/>
              </p:cNvSpPr>
              <p:nvPr/>
            </p:nvSpPr>
            <p:spPr bwMode="auto">
              <a:xfrm>
                <a:off x="3657600" y="6553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7" name="Hexagon 186"/>
              <p:cNvSpPr>
                <a:spLocks noChangeArrowheads="1"/>
              </p:cNvSpPr>
              <p:nvPr/>
            </p:nvSpPr>
            <p:spPr bwMode="auto">
              <a:xfrm>
                <a:off x="4953000" y="5638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8" name="Hexagon 187"/>
              <p:cNvSpPr>
                <a:spLocks noChangeArrowheads="1"/>
              </p:cNvSpPr>
              <p:nvPr/>
            </p:nvSpPr>
            <p:spPr bwMode="auto">
              <a:xfrm>
                <a:off x="4114800" y="5105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9" name="Hexagon 188"/>
              <p:cNvSpPr>
                <a:spLocks noChangeArrowheads="1"/>
              </p:cNvSpPr>
              <p:nvPr/>
            </p:nvSpPr>
            <p:spPr bwMode="auto">
              <a:xfrm>
                <a:off x="5334000" y="4419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0" name="Hexagon 189"/>
              <p:cNvSpPr>
                <a:spLocks noChangeArrowheads="1"/>
              </p:cNvSpPr>
              <p:nvPr/>
            </p:nvSpPr>
            <p:spPr bwMode="auto">
              <a:xfrm>
                <a:off x="6172200" y="4114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1" name="Hexagon 190"/>
              <p:cNvSpPr>
                <a:spLocks noChangeArrowheads="1"/>
              </p:cNvSpPr>
              <p:nvPr/>
            </p:nvSpPr>
            <p:spPr bwMode="auto">
              <a:xfrm>
                <a:off x="7086599" y="5486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2" name="Hexagon 191"/>
              <p:cNvSpPr>
                <a:spLocks noChangeArrowheads="1"/>
              </p:cNvSpPr>
              <p:nvPr/>
            </p:nvSpPr>
            <p:spPr bwMode="auto">
              <a:xfrm>
                <a:off x="7086599" y="3733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3" name="Hexagon 192"/>
              <p:cNvSpPr>
                <a:spLocks noChangeArrowheads="1"/>
              </p:cNvSpPr>
              <p:nvPr/>
            </p:nvSpPr>
            <p:spPr bwMode="auto">
              <a:xfrm>
                <a:off x="6781799" y="3048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4" name="Hexagon 193"/>
              <p:cNvSpPr>
                <a:spLocks noChangeArrowheads="1"/>
              </p:cNvSpPr>
              <p:nvPr/>
            </p:nvSpPr>
            <p:spPr bwMode="auto">
              <a:xfrm>
                <a:off x="7405687" y="2209800"/>
                <a:ext cx="442912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5" name="Hexagon 194"/>
              <p:cNvSpPr>
                <a:spLocks noChangeArrowheads="1"/>
              </p:cNvSpPr>
              <p:nvPr/>
            </p:nvSpPr>
            <p:spPr bwMode="auto">
              <a:xfrm>
                <a:off x="5105400" y="3657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6" name="Hexagon 195"/>
              <p:cNvSpPr>
                <a:spLocks noChangeArrowheads="1"/>
              </p:cNvSpPr>
              <p:nvPr/>
            </p:nvSpPr>
            <p:spPr bwMode="auto">
              <a:xfrm>
                <a:off x="3200400" y="4572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7" name="Hexagon 196"/>
              <p:cNvSpPr>
                <a:spLocks noChangeArrowheads="1"/>
              </p:cNvSpPr>
              <p:nvPr/>
            </p:nvSpPr>
            <p:spPr bwMode="auto">
              <a:xfrm>
                <a:off x="35814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8" name="Hexagon 197"/>
              <p:cNvSpPr>
                <a:spLocks noChangeArrowheads="1"/>
              </p:cNvSpPr>
              <p:nvPr/>
            </p:nvSpPr>
            <p:spPr bwMode="auto">
              <a:xfrm>
                <a:off x="3352800" y="2133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9" name="Hexagon 198"/>
              <p:cNvSpPr>
                <a:spLocks noChangeArrowheads="1"/>
              </p:cNvSpPr>
              <p:nvPr/>
            </p:nvSpPr>
            <p:spPr bwMode="auto">
              <a:xfrm>
                <a:off x="4343400" y="2133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1" name="Hexagon 200"/>
              <p:cNvSpPr>
                <a:spLocks noChangeArrowheads="1"/>
              </p:cNvSpPr>
              <p:nvPr/>
            </p:nvSpPr>
            <p:spPr bwMode="auto">
              <a:xfrm>
                <a:off x="5105400" y="1752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2" name="Hexagon 201"/>
              <p:cNvSpPr>
                <a:spLocks noChangeArrowheads="1"/>
              </p:cNvSpPr>
              <p:nvPr/>
            </p:nvSpPr>
            <p:spPr bwMode="auto">
              <a:xfrm>
                <a:off x="6096000" y="1066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3" name="Hexagon 202"/>
              <p:cNvSpPr>
                <a:spLocks noChangeArrowheads="1"/>
              </p:cNvSpPr>
              <p:nvPr/>
            </p:nvSpPr>
            <p:spPr bwMode="auto">
              <a:xfrm>
                <a:off x="8610599" y="1447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4" name="Hexagon 203"/>
              <p:cNvSpPr>
                <a:spLocks noChangeArrowheads="1"/>
              </p:cNvSpPr>
              <p:nvPr/>
            </p:nvSpPr>
            <p:spPr bwMode="auto">
              <a:xfrm>
                <a:off x="8762999" y="2819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5" name="Hexagon 204"/>
              <p:cNvSpPr>
                <a:spLocks noChangeArrowheads="1"/>
              </p:cNvSpPr>
              <p:nvPr/>
            </p:nvSpPr>
            <p:spPr bwMode="auto">
              <a:xfrm>
                <a:off x="7924799" y="4800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6" name="Hexagon 205"/>
              <p:cNvSpPr>
                <a:spLocks noChangeArrowheads="1"/>
              </p:cNvSpPr>
              <p:nvPr/>
            </p:nvSpPr>
            <p:spPr bwMode="auto">
              <a:xfrm>
                <a:off x="8839199" y="5943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8" name="Hexagon 207"/>
            <p:cNvSpPr>
              <a:spLocks noChangeArrowheads="1"/>
            </p:cNvSpPr>
            <p:nvPr/>
          </p:nvSpPr>
          <p:spPr bwMode="auto">
            <a:xfrm>
              <a:off x="5714999" y="5715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05" name="Group 304"/>
          <p:cNvGrpSpPr>
            <a:grpSpLocks/>
          </p:cNvGrpSpPr>
          <p:nvPr/>
        </p:nvGrpSpPr>
        <p:grpSpPr bwMode="auto">
          <a:xfrm>
            <a:off x="2590800" y="1066800"/>
            <a:ext cx="6234113" cy="5486400"/>
            <a:chOff x="2590800" y="1066800"/>
            <a:chExt cx="6234112" cy="5486400"/>
          </a:xfrm>
        </p:grpSpPr>
        <p:grpSp>
          <p:nvGrpSpPr>
            <p:cNvPr id="88123" name="Group 301"/>
            <p:cNvGrpSpPr>
              <a:grpSpLocks/>
            </p:cNvGrpSpPr>
            <p:nvPr/>
          </p:nvGrpSpPr>
          <p:grpSpPr bwMode="auto">
            <a:xfrm>
              <a:off x="2590800" y="1066800"/>
              <a:ext cx="6234112" cy="5486400"/>
              <a:chOff x="2590800" y="1066800"/>
              <a:chExt cx="6234112" cy="5486400"/>
            </a:xfrm>
          </p:grpSpPr>
          <p:sp>
            <p:nvSpPr>
              <p:cNvPr id="210" name="Hexagon 209"/>
              <p:cNvSpPr>
                <a:spLocks noChangeArrowheads="1"/>
              </p:cNvSpPr>
              <p:nvPr/>
            </p:nvSpPr>
            <p:spPr bwMode="auto">
              <a:xfrm>
                <a:off x="6705599" y="1066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1" name="Hexagon 260"/>
              <p:cNvSpPr>
                <a:spLocks noChangeArrowheads="1"/>
              </p:cNvSpPr>
              <p:nvPr/>
            </p:nvSpPr>
            <p:spPr bwMode="auto">
              <a:xfrm>
                <a:off x="6095999" y="2286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2" name="Hexagon 261"/>
              <p:cNvSpPr>
                <a:spLocks noChangeArrowheads="1"/>
              </p:cNvSpPr>
              <p:nvPr/>
            </p:nvSpPr>
            <p:spPr bwMode="auto">
              <a:xfrm>
                <a:off x="7924799" y="2209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3" name="Hexagon 262"/>
              <p:cNvSpPr>
                <a:spLocks noChangeArrowheads="1"/>
              </p:cNvSpPr>
              <p:nvPr/>
            </p:nvSpPr>
            <p:spPr bwMode="auto">
              <a:xfrm>
                <a:off x="7543799" y="2590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4" name="Hexagon 263"/>
              <p:cNvSpPr>
                <a:spLocks noChangeArrowheads="1"/>
              </p:cNvSpPr>
              <p:nvPr/>
            </p:nvSpPr>
            <p:spPr bwMode="auto">
              <a:xfrm>
                <a:off x="7391399" y="3581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5" name="Hexagon 264"/>
              <p:cNvSpPr>
                <a:spLocks noChangeArrowheads="1"/>
              </p:cNvSpPr>
              <p:nvPr/>
            </p:nvSpPr>
            <p:spPr bwMode="auto">
              <a:xfrm>
                <a:off x="3048000" y="1295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" name="Hexagon 265"/>
              <p:cNvSpPr>
                <a:spLocks noChangeArrowheads="1"/>
              </p:cNvSpPr>
              <p:nvPr/>
            </p:nvSpPr>
            <p:spPr bwMode="auto">
              <a:xfrm>
                <a:off x="4572000" y="2133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7" name="Hexagon 266"/>
              <p:cNvSpPr>
                <a:spLocks noChangeArrowheads="1"/>
              </p:cNvSpPr>
              <p:nvPr/>
            </p:nvSpPr>
            <p:spPr bwMode="auto">
              <a:xfrm>
                <a:off x="50292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8" name="Hexagon 267"/>
              <p:cNvSpPr>
                <a:spLocks noChangeArrowheads="1"/>
              </p:cNvSpPr>
              <p:nvPr/>
            </p:nvSpPr>
            <p:spPr bwMode="auto">
              <a:xfrm>
                <a:off x="38100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9" name="Hexagon 268"/>
              <p:cNvSpPr>
                <a:spLocks noChangeArrowheads="1"/>
              </p:cNvSpPr>
              <p:nvPr/>
            </p:nvSpPr>
            <p:spPr bwMode="auto">
              <a:xfrm>
                <a:off x="2895600" y="3581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0" name="Hexagon 269"/>
              <p:cNvSpPr>
                <a:spLocks noChangeArrowheads="1"/>
              </p:cNvSpPr>
              <p:nvPr/>
            </p:nvSpPr>
            <p:spPr bwMode="auto">
              <a:xfrm>
                <a:off x="3657600" y="4038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" name="Hexagon 270"/>
              <p:cNvSpPr>
                <a:spLocks noChangeArrowheads="1"/>
              </p:cNvSpPr>
              <p:nvPr/>
            </p:nvSpPr>
            <p:spPr bwMode="auto">
              <a:xfrm>
                <a:off x="6019799" y="4191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2" name="Hexagon 271"/>
              <p:cNvSpPr>
                <a:spLocks noChangeArrowheads="1"/>
              </p:cNvSpPr>
              <p:nvPr/>
            </p:nvSpPr>
            <p:spPr bwMode="auto">
              <a:xfrm>
                <a:off x="5257800" y="4343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3" name="Hexagon 272"/>
              <p:cNvSpPr>
                <a:spLocks noChangeArrowheads="1"/>
              </p:cNvSpPr>
              <p:nvPr/>
            </p:nvSpPr>
            <p:spPr bwMode="auto">
              <a:xfrm>
                <a:off x="2590800" y="5105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8" name="Hexagon 277"/>
              <p:cNvSpPr>
                <a:spLocks noChangeArrowheads="1"/>
              </p:cNvSpPr>
              <p:nvPr/>
            </p:nvSpPr>
            <p:spPr bwMode="auto">
              <a:xfrm>
                <a:off x="43434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9" name="Hexagon 278"/>
              <p:cNvSpPr>
                <a:spLocks noChangeArrowheads="1"/>
              </p:cNvSpPr>
              <p:nvPr/>
            </p:nvSpPr>
            <p:spPr bwMode="auto">
              <a:xfrm>
                <a:off x="3810000" y="5334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0" name="Hexagon 279"/>
              <p:cNvSpPr>
                <a:spLocks noChangeArrowheads="1"/>
              </p:cNvSpPr>
              <p:nvPr/>
            </p:nvSpPr>
            <p:spPr bwMode="auto">
              <a:xfrm>
                <a:off x="6629399" y="4267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1" name="Hexagon 280"/>
              <p:cNvSpPr>
                <a:spLocks noChangeArrowheads="1"/>
              </p:cNvSpPr>
              <p:nvPr/>
            </p:nvSpPr>
            <p:spPr bwMode="auto">
              <a:xfrm>
                <a:off x="52578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5" name="Hexagon 294"/>
              <p:cNvSpPr>
                <a:spLocks noChangeArrowheads="1"/>
              </p:cNvSpPr>
              <p:nvPr/>
            </p:nvSpPr>
            <p:spPr bwMode="auto">
              <a:xfrm>
                <a:off x="6172199" y="5638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8" name="Hexagon 297"/>
              <p:cNvSpPr>
                <a:spLocks noChangeArrowheads="1"/>
              </p:cNvSpPr>
              <p:nvPr/>
            </p:nvSpPr>
            <p:spPr bwMode="auto">
              <a:xfrm>
                <a:off x="8381999" y="4572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Hexagon 298"/>
              <p:cNvSpPr>
                <a:spLocks noChangeArrowheads="1"/>
              </p:cNvSpPr>
              <p:nvPr/>
            </p:nvSpPr>
            <p:spPr bwMode="auto">
              <a:xfrm>
                <a:off x="4191000" y="6096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0" name="Hexagon 299"/>
              <p:cNvSpPr>
                <a:spLocks noChangeArrowheads="1"/>
              </p:cNvSpPr>
              <p:nvPr/>
            </p:nvSpPr>
            <p:spPr bwMode="auto">
              <a:xfrm>
                <a:off x="6857999" y="5562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1" name="Hexagon 300"/>
              <p:cNvSpPr>
                <a:spLocks noChangeArrowheads="1"/>
              </p:cNvSpPr>
              <p:nvPr/>
            </p:nvSpPr>
            <p:spPr bwMode="auto">
              <a:xfrm>
                <a:off x="8000999" y="6172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3" name="Hexagon 302"/>
            <p:cNvSpPr>
              <a:spLocks noChangeArrowheads="1"/>
            </p:cNvSpPr>
            <p:nvPr/>
          </p:nvSpPr>
          <p:spPr bwMode="auto">
            <a:xfrm>
              <a:off x="4191000" y="1295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4" name="Hexagon 303"/>
            <p:cNvSpPr>
              <a:spLocks noChangeArrowheads="1"/>
            </p:cNvSpPr>
            <p:nvPr/>
          </p:nvSpPr>
          <p:spPr bwMode="auto">
            <a:xfrm>
              <a:off x="5410200" y="1447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228600" y="3416300"/>
            <a:ext cx="2286000" cy="28321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u="sng" dirty="0">
                <a:solidFill>
                  <a:schemeClr val="tx1"/>
                </a:solidFill>
                <a:latin typeface="Arial"/>
                <a:cs typeface="Arial"/>
              </a:rPr>
              <a:t>Round 2</a:t>
            </a:r>
          </a:p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Arial"/>
                <a:cs typeface="Arial"/>
              </a:rPr>
              <a:t>Treatment </a:t>
            </a:r>
            <a:r>
              <a:rPr lang="en-US" sz="2400" b="0" i="0" dirty="0">
                <a:solidFill>
                  <a:schemeClr val="tx1"/>
                </a:solidFill>
                <a:latin typeface="Arial"/>
                <a:cs typeface="Arial"/>
              </a:rPr>
              <a:t>from Round 1 </a:t>
            </a:r>
            <a:r>
              <a:rPr lang="en-US" sz="2400" b="0" i="0" dirty="0" err="1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2400" b="0" i="0" dirty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400" i="0" dirty="0">
                <a:solidFill>
                  <a:srgbClr val="3366FF"/>
                </a:solidFill>
                <a:latin typeface="Arial"/>
                <a:cs typeface="Arial"/>
                <a:sym typeface="Wingdings"/>
              </a:rPr>
              <a:t>Control</a:t>
            </a:r>
            <a:endParaRPr lang="en-US" sz="600" i="0" dirty="0">
              <a:solidFill>
                <a:srgbClr val="3366FF"/>
              </a:solidFill>
              <a:latin typeface="Arial"/>
              <a:cs typeface="Arial"/>
              <a:sym typeface="Wingdings"/>
            </a:endParaRPr>
          </a:p>
          <a:p>
            <a:pPr>
              <a:defRPr/>
            </a:pPr>
            <a:r>
              <a:rPr lang="en-US" sz="600" b="0" i="0" dirty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——————————————————————————</a:t>
            </a:r>
          </a:p>
          <a:p>
            <a:pPr>
              <a:defRPr/>
            </a:pPr>
            <a:r>
              <a:rPr lang="en-US" sz="2400" i="0" dirty="0">
                <a:solidFill>
                  <a:srgbClr val="3366FF"/>
                </a:solidFill>
                <a:latin typeface="Arial"/>
                <a:cs typeface="Arial"/>
                <a:sym typeface="Wingdings"/>
              </a:rPr>
              <a:t>Control </a:t>
            </a:r>
            <a:r>
              <a:rPr lang="en-US" sz="2400" b="0" i="0" dirty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from Round 1 </a:t>
            </a:r>
            <a:r>
              <a:rPr lang="en-US" sz="2400" b="0" i="0" dirty="0" err="1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2400" b="0" i="0" dirty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400" i="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Treatment</a:t>
            </a:r>
            <a:endParaRPr lang="en-US" sz="2400" i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228600" y="1328738"/>
            <a:ext cx="2286000" cy="1262062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u="sng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Round 1</a:t>
            </a:r>
          </a:p>
          <a:p>
            <a:pPr>
              <a:defRPr/>
            </a:pP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Treatment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: 1/2</a:t>
            </a:r>
          </a:p>
          <a:p>
            <a:pPr>
              <a:defRPr/>
            </a:pP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Control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2400" i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1/2</a:t>
            </a:r>
            <a:endParaRPr lang="en-US" sz="2400" i="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37" name="Group 336"/>
          <p:cNvGrpSpPr>
            <a:grpSpLocks/>
          </p:cNvGrpSpPr>
          <p:nvPr/>
        </p:nvGrpSpPr>
        <p:grpSpPr bwMode="auto">
          <a:xfrm>
            <a:off x="2590800" y="1066800"/>
            <a:ext cx="6234113" cy="5486400"/>
            <a:chOff x="2590800" y="1066800"/>
            <a:chExt cx="6234112" cy="5486400"/>
          </a:xfrm>
        </p:grpSpPr>
        <p:grpSp>
          <p:nvGrpSpPr>
            <p:cNvPr id="88097" name="Group 332"/>
            <p:cNvGrpSpPr>
              <a:grpSpLocks/>
            </p:cNvGrpSpPr>
            <p:nvPr/>
          </p:nvGrpSpPr>
          <p:grpSpPr bwMode="auto">
            <a:xfrm>
              <a:off x="2590800" y="1066800"/>
              <a:ext cx="6234112" cy="5486400"/>
              <a:chOff x="2590800" y="1066800"/>
              <a:chExt cx="6234112" cy="5486400"/>
            </a:xfrm>
          </p:grpSpPr>
          <p:sp>
            <p:nvSpPr>
              <p:cNvPr id="309" name="Hexagon 308"/>
              <p:cNvSpPr>
                <a:spLocks noChangeArrowheads="1"/>
              </p:cNvSpPr>
              <p:nvPr/>
            </p:nvSpPr>
            <p:spPr bwMode="auto">
              <a:xfrm>
                <a:off x="2590800" y="5105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0" name="Hexagon 309"/>
              <p:cNvSpPr>
                <a:spLocks noChangeArrowheads="1"/>
              </p:cNvSpPr>
              <p:nvPr/>
            </p:nvSpPr>
            <p:spPr bwMode="auto">
              <a:xfrm>
                <a:off x="3810000" y="5334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1" name="Hexagon 310"/>
              <p:cNvSpPr>
                <a:spLocks noChangeArrowheads="1"/>
              </p:cNvSpPr>
              <p:nvPr/>
            </p:nvSpPr>
            <p:spPr bwMode="auto">
              <a:xfrm>
                <a:off x="43434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2" name="Hexagon 311"/>
              <p:cNvSpPr>
                <a:spLocks noChangeArrowheads="1"/>
              </p:cNvSpPr>
              <p:nvPr/>
            </p:nvSpPr>
            <p:spPr bwMode="auto">
              <a:xfrm>
                <a:off x="52578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3" name="Hexagon 312"/>
              <p:cNvSpPr>
                <a:spLocks noChangeArrowheads="1"/>
              </p:cNvSpPr>
              <p:nvPr/>
            </p:nvSpPr>
            <p:spPr bwMode="auto">
              <a:xfrm>
                <a:off x="5257800" y="4343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4" name="Hexagon 313"/>
              <p:cNvSpPr>
                <a:spLocks noChangeArrowheads="1"/>
              </p:cNvSpPr>
              <p:nvPr/>
            </p:nvSpPr>
            <p:spPr bwMode="auto">
              <a:xfrm>
                <a:off x="3657600" y="4038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5" name="Hexagon 314"/>
              <p:cNvSpPr>
                <a:spLocks noChangeArrowheads="1"/>
              </p:cNvSpPr>
              <p:nvPr/>
            </p:nvSpPr>
            <p:spPr bwMode="auto">
              <a:xfrm>
                <a:off x="2895600" y="3581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6" name="Hexagon 315"/>
              <p:cNvSpPr>
                <a:spLocks noChangeArrowheads="1"/>
              </p:cNvSpPr>
              <p:nvPr/>
            </p:nvSpPr>
            <p:spPr bwMode="auto">
              <a:xfrm>
                <a:off x="38100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" name="Hexagon 316"/>
              <p:cNvSpPr>
                <a:spLocks noChangeArrowheads="1"/>
              </p:cNvSpPr>
              <p:nvPr/>
            </p:nvSpPr>
            <p:spPr bwMode="auto">
              <a:xfrm>
                <a:off x="4572000" y="2133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8" name="Hexagon 317"/>
              <p:cNvSpPr>
                <a:spLocks noChangeArrowheads="1"/>
              </p:cNvSpPr>
              <p:nvPr/>
            </p:nvSpPr>
            <p:spPr bwMode="auto">
              <a:xfrm>
                <a:off x="3048000" y="1295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9" name="Hexagon 318"/>
              <p:cNvSpPr>
                <a:spLocks noChangeArrowheads="1"/>
              </p:cNvSpPr>
              <p:nvPr/>
            </p:nvSpPr>
            <p:spPr bwMode="auto">
              <a:xfrm>
                <a:off x="4191000" y="1295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0" name="Hexagon 319"/>
              <p:cNvSpPr>
                <a:spLocks noChangeArrowheads="1"/>
              </p:cNvSpPr>
              <p:nvPr/>
            </p:nvSpPr>
            <p:spPr bwMode="auto">
              <a:xfrm>
                <a:off x="6019799" y="4191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1" name="Hexagon 320"/>
              <p:cNvSpPr>
                <a:spLocks noChangeArrowheads="1"/>
              </p:cNvSpPr>
              <p:nvPr/>
            </p:nvSpPr>
            <p:spPr bwMode="auto">
              <a:xfrm>
                <a:off x="6629399" y="4267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2" name="Hexagon 321"/>
              <p:cNvSpPr>
                <a:spLocks noChangeArrowheads="1"/>
              </p:cNvSpPr>
              <p:nvPr/>
            </p:nvSpPr>
            <p:spPr bwMode="auto">
              <a:xfrm>
                <a:off x="5029200" y="2971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3" name="Hexagon 322"/>
              <p:cNvSpPr>
                <a:spLocks noChangeArrowheads="1"/>
              </p:cNvSpPr>
              <p:nvPr/>
            </p:nvSpPr>
            <p:spPr bwMode="auto">
              <a:xfrm>
                <a:off x="5410200" y="1447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4" name="Hexagon 323"/>
              <p:cNvSpPr>
                <a:spLocks noChangeArrowheads="1"/>
              </p:cNvSpPr>
              <p:nvPr/>
            </p:nvSpPr>
            <p:spPr bwMode="auto">
              <a:xfrm>
                <a:off x="6095999" y="2286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5" name="Hexagon 324"/>
              <p:cNvSpPr>
                <a:spLocks noChangeArrowheads="1"/>
              </p:cNvSpPr>
              <p:nvPr/>
            </p:nvSpPr>
            <p:spPr bwMode="auto">
              <a:xfrm>
                <a:off x="6705599" y="1066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6" name="Hexagon 325"/>
              <p:cNvSpPr>
                <a:spLocks noChangeArrowheads="1"/>
              </p:cNvSpPr>
              <p:nvPr/>
            </p:nvSpPr>
            <p:spPr bwMode="auto">
              <a:xfrm>
                <a:off x="7543799" y="2590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7" name="Hexagon 326"/>
              <p:cNvSpPr>
                <a:spLocks noChangeArrowheads="1"/>
              </p:cNvSpPr>
              <p:nvPr/>
            </p:nvSpPr>
            <p:spPr bwMode="auto">
              <a:xfrm>
                <a:off x="7924799" y="2209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8" name="Hexagon 327"/>
              <p:cNvSpPr>
                <a:spLocks noChangeArrowheads="1"/>
              </p:cNvSpPr>
              <p:nvPr/>
            </p:nvSpPr>
            <p:spPr bwMode="auto">
              <a:xfrm>
                <a:off x="7391399" y="3581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9" name="Hexagon 328"/>
              <p:cNvSpPr>
                <a:spLocks noChangeArrowheads="1"/>
              </p:cNvSpPr>
              <p:nvPr/>
            </p:nvSpPr>
            <p:spPr bwMode="auto">
              <a:xfrm>
                <a:off x="6172199" y="5638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0" name="Hexagon 329"/>
              <p:cNvSpPr>
                <a:spLocks noChangeArrowheads="1"/>
              </p:cNvSpPr>
              <p:nvPr/>
            </p:nvSpPr>
            <p:spPr bwMode="auto">
              <a:xfrm>
                <a:off x="6857999" y="5562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1" name="Hexagon 330"/>
              <p:cNvSpPr>
                <a:spLocks noChangeArrowheads="1"/>
              </p:cNvSpPr>
              <p:nvPr/>
            </p:nvSpPr>
            <p:spPr bwMode="auto">
              <a:xfrm>
                <a:off x="8381999" y="4572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2" name="Hexagon 331"/>
              <p:cNvSpPr>
                <a:spLocks noChangeArrowheads="1"/>
              </p:cNvSpPr>
              <p:nvPr/>
            </p:nvSpPr>
            <p:spPr bwMode="auto">
              <a:xfrm>
                <a:off x="8000999" y="6172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BF0000"/>
              </a:solidFill>
              <a:ln w="25400">
                <a:solidFill>
                  <a:srgbClr val="7F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i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34" name="Hexagon 333"/>
            <p:cNvSpPr>
              <a:spLocks noChangeArrowheads="1"/>
            </p:cNvSpPr>
            <p:nvPr/>
          </p:nvSpPr>
          <p:spPr bwMode="auto">
            <a:xfrm>
              <a:off x="4191000" y="6096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89" name="Group 388"/>
          <p:cNvGrpSpPr>
            <a:grpSpLocks/>
          </p:cNvGrpSpPr>
          <p:nvPr/>
        </p:nvGrpSpPr>
        <p:grpSpPr bwMode="auto">
          <a:xfrm>
            <a:off x="2667000" y="838200"/>
            <a:ext cx="6081713" cy="5867400"/>
            <a:chOff x="1524000" y="3733800"/>
            <a:chExt cx="6081712" cy="5867400"/>
          </a:xfrm>
        </p:grpSpPr>
        <p:sp>
          <p:nvSpPr>
            <p:cNvPr id="367" name="Hexagon 366"/>
            <p:cNvSpPr>
              <a:spLocks noChangeArrowheads="1"/>
            </p:cNvSpPr>
            <p:nvPr/>
          </p:nvSpPr>
          <p:spPr bwMode="auto">
            <a:xfrm>
              <a:off x="1524000" y="7239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8" name="Hexagon 367"/>
            <p:cNvSpPr>
              <a:spLocks noChangeArrowheads="1"/>
            </p:cNvSpPr>
            <p:nvPr/>
          </p:nvSpPr>
          <p:spPr bwMode="auto">
            <a:xfrm>
              <a:off x="1905000" y="5638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9" name="Hexagon 368"/>
            <p:cNvSpPr>
              <a:spLocks noChangeArrowheads="1"/>
            </p:cNvSpPr>
            <p:nvPr/>
          </p:nvSpPr>
          <p:spPr bwMode="auto">
            <a:xfrm>
              <a:off x="1676400" y="4800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0" name="Hexagon 369"/>
            <p:cNvSpPr>
              <a:spLocks noChangeArrowheads="1"/>
            </p:cNvSpPr>
            <p:nvPr/>
          </p:nvSpPr>
          <p:spPr bwMode="auto">
            <a:xfrm>
              <a:off x="2667000" y="4800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1" name="Hexagon 370"/>
            <p:cNvSpPr>
              <a:spLocks noChangeArrowheads="1"/>
            </p:cNvSpPr>
            <p:nvPr/>
          </p:nvSpPr>
          <p:spPr bwMode="auto">
            <a:xfrm>
              <a:off x="3429000" y="4419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2" name="Hexagon 371"/>
            <p:cNvSpPr>
              <a:spLocks noChangeArrowheads="1"/>
            </p:cNvSpPr>
            <p:nvPr/>
          </p:nvSpPr>
          <p:spPr bwMode="auto">
            <a:xfrm>
              <a:off x="4419600" y="3733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3" name="Hexagon 372"/>
            <p:cNvSpPr>
              <a:spLocks noChangeArrowheads="1"/>
            </p:cNvSpPr>
            <p:nvPr/>
          </p:nvSpPr>
          <p:spPr bwMode="auto">
            <a:xfrm>
              <a:off x="3352800" y="5638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4" name="Hexagon 373"/>
            <p:cNvSpPr>
              <a:spLocks noChangeArrowheads="1"/>
            </p:cNvSpPr>
            <p:nvPr/>
          </p:nvSpPr>
          <p:spPr bwMode="auto">
            <a:xfrm>
              <a:off x="3429000" y="6324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5" name="Hexagon 374"/>
            <p:cNvSpPr>
              <a:spLocks noChangeArrowheads="1"/>
            </p:cNvSpPr>
            <p:nvPr/>
          </p:nvSpPr>
          <p:spPr bwMode="auto">
            <a:xfrm>
              <a:off x="3657600" y="7086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6" name="Hexagon 375"/>
            <p:cNvSpPr>
              <a:spLocks noChangeArrowheads="1"/>
            </p:cNvSpPr>
            <p:nvPr/>
          </p:nvSpPr>
          <p:spPr bwMode="auto">
            <a:xfrm>
              <a:off x="2438400" y="7772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7" name="Hexagon 376"/>
            <p:cNvSpPr>
              <a:spLocks noChangeArrowheads="1"/>
            </p:cNvSpPr>
            <p:nvPr/>
          </p:nvSpPr>
          <p:spPr bwMode="auto">
            <a:xfrm>
              <a:off x="4495800" y="6781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8" name="Hexagon 377"/>
            <p:cNvSpPr>
              <a:spLocks noChangeArrowheads="1"/>
            </p:cNvSpPr>
            <p:nvPr/>
          </p:nvSpPr>
          <p:spPr bwMode="auto">
            <a:xfrm>
              <a:off x="3276600" y="8305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9" name="Hexagon 378"/>
            <p:cNvSpPr>
              <a:spLocks noChangeArrowheads="1"/>
            </p:cNvSpPr>
            <p:nvPr/>
          </p:nvSpPr>
          <p:spPr bwMode="auto">
            <a:xfrm>
              <a:off x="5105399" y="5715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0" name="Hexagon 379"/>
            <p:cNvSpPr>
              <a:spLocks noChangeArrowheads="1"/>
            </p:cNvSpPr>
            <p:nvPr/>
          </p:nvSpPr>
          <p:spPr bwMode="auto">
            <a:xfrm>
              <a:off x="5410199" y="6400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1" name="Hexagon 380"/>
            <p:cNvSpPr>
              <a:spLocks noChangeArrowheads="1"/>
            </p:cNvSpPr>
            <p:nvPr/>
          </p:nvSpPr>
          <p:spPr bwMode="auto">
            <a:xfrm>
              <a:off x="5729287" y="487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2" name="Hexagon 381"/>
            <p:cNvSpPr>
              <a:spLocks noChangeArrowheads="1"/>
            </p:cNvSpPr>
            <p:nvPr/>
          </p:nvSpPr>
          <p:spPr bwMode="auto">
            <a:xfrm>
              <a:off x="6934199" y="4114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3" name="Hexagon 382"/>
            <p:cNvSpPr>
              <a:spLocks noChangeArrowheads="1"/>
            </p:cNvSpPr>
            <p:nvPr/>
          </p:nvSpPr>
          <p:spPr bwMode="auto">
            <a:xfrm>
              <a:off x="7086599" y="5486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4" name="Hexagon 383"/>
            <p:cNvSpPr>
              <a:spLocks noChangeArrowheads="1"/>
            </p:cNvSpPr>
            <p:nvPr/>
          </p:nvSpPr>
          <p:spPr bwMode="auto">
            <a:xfrm>
              <a:off x="5410199" y="8153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5" name="Hexagon 384"/>
            <p:cNvSpPr>
              <a:spLocks noChangeArrowheads="1"/>
            </p:cNvSpPr>
            <p:nvPr/>
          </p:nvSpPr>
          <p:spPr bwMode="auto">
            <a:xfrm>
              <a:off x="4571999" y="8610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6" name="Hexagon 385"/>
            <p:cNvSpPr>
              <a:spLocks noChangeArrowheads="1"/>
            </p:cNvSpPr>
            <p:nvPr/>
          </p:nvSpPr>
          <p:spPr bwMode="auto">
            <a:xfrm>
              <a:off x="1981200" y="9220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" name="Hexagon 386"/>
            <p:cNvSpPr>
              <a:spLocks noChangeArrowheads="1"/>
            </p:cNvSpPr>
            <p:nvPr/>
          </p:nvSpPr>
          <p:spPr bwMode="auto">
            <a:xfrm>
              <a:off x="6248399" y="7467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" name="Hexagon 387"/>
            <p:cNvSpPr>
              <a:spLocks noChangeArrowheads="1"/>
            </p:cNvSpPr>
            <p:nvPr/>
          </p:nvSpPr>
          <p:spPr bwMode="auto">
            <a:xfrm>
              <a:off x="7162799" y="8610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38" grpId="1" animBg="1"/>
      <p:bldP spid="30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Advantages:</a:t>
            </a:r>
          </a:p>
          <a:p>
            <a:pPr lvl="1" eaLnBrk="1" hangingPunct="1"/>
            <a:r>
              <a:rPr lang="en-US" dirty="0" smtClean="0"/>
              <a:t>Might be perceived as fairer, therefore easier to get accepted</a:t>
            </a:r>
          </a:p>
          <a:p>
            <a:pPr eaLnBrk="1" hangingPunct="1"/>
            <a:r>
              <a:rPr lang="en-US" dirty="0" smtClean="0"/>
              <a:t>Disadvantages:</a:t>
            </a:r>
          </a:p>
          <a:p>
            <a:pPr lvl="1" eaLnBrk="1" hangingPunct="1"/>
            <a:r>
              <a:rPr lang="en-US" dirty="0" smtClean="0"/>
              <a:t>If those in Group B anticipate treatment, they might change their behavior</a:t>
            </a:r>
          </a:p>
          <a:p>
            <a:pPr lvl="1" eaLnBrk="1" hangingPunct="1"/>
            <a:r>
              <a:rPr lang="en-US" dirty="0" smtClean="0"/>
              <a:t>Cannot measure long-term impact because no pure control group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28F7B341-3E96-4F5C-B156-95449F407233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860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83973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Sometimes it’s not possible to randomize program </a:t>
            </a:r>
            <a:r>
              <a:rPr lang="en-US" dirty="0" smtClean="0">
                <a:solidFill>
                  <a:srgbClr val="FF0000"/>
                </a:solidFill>
              </a:rPr>
              <a:t>access </a:t>
            </a:r>
            <a:r>
              <a:rPr lang="en-US" dirty="0" smtClean="0"/>
              <a:t>(vaccines, savings program,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But many programs have less than 100% take-up</a:t>
            </a:r>
          </a:p>
          <a:p>
            <a:pPr eaLnBrk="1" hangingPunct="1"/>
            <a:r>
              <a:rPr lang="en-US" dirty="0" smtClean="0"/>
              <a:t>Randomize encouragement to receive treatment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Randomized Encouragement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3595688" y="1066800"/>
            <a:ext cx="5229225" cy="5486400"/>
            <a:chOff x="3595688" y="1066800"/>
            <a:chExt cx="5229224" cy="5486400"/>
          </a:xfrm>
        </p:grpSpPr>
        <p:sp>
          <p:nvSpPr>
            <p:cNvPr id="94318" name="Hexagon 46"/>
            <p:cNvSpPr>
              <a:spLocks noChangeArrowheads="1"/>
            </p:cNvSpPr>
            <p:nvPr/>
          </p:nvSpPr>
          <p:spPr bwMode="auto">
            <a:xfrm>
              <a:off x="3595688" y="487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19" name="Hexagon 50"/>
            <p:cNvSpPr>
              <a:spLocks noChangeArrowheads="1"/>
            </p:cNvSpPr>
            <p:nvPr/>
          </p:nvSpPr>
          <p:spPr bwMode="auto">
            <a:xfrm>
              <a:off x="3810000" y="533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0" name="Hexagon 73"/>
            <p:cNvSpPr>
              <a:spLocks noChangeArrowheads="1"/>
            </p:cNvSpPr>
            <p:nvPr/>
          </p:nvSpPr>
          <p:spPr bwMode="auto">
            <a:xfrm>
              <a:off x="57150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1" name="Hexagon 74"/>
            <p:cNvSpPr>
              <a:spLocks noChangeArrowheads="1"/>
            </p:cNvSpPr>
            <p:nvPr/>
          </p:nvSpPr>
          <p:spPr bwMode="auto">
            <a:xfrm>
              <a:off x="4800600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2" name="Hexagon 82"/>
            <p:cNvSpPr>
              <a:spLocks noChangeArrowheads="1"/>
            </p:cNvSpPr>
            <p:nvPr/>
          </p:nvSpPr>
          <p:spPr bwMode="auto">
            <a:xfrm>
              <a:off x="52578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3" name="Hexagon 85"/>
            <p:cNvSpPr>
              <a:spLocks noChangeArrowheads="1"/>
            </p:cNvSpPr>
            <p:nvPr/>
          </p:nvSpPr>
          <p:spPr bwMode="auto">
            <a:xfrm>
              <a:off x="6034088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4" name="Hexagon 86"/>
            <p:cNvSpPr>
              <a:spLocks noChangeArrowheads="1"/>
            </p:cNvSpPr>
            <p:nvPr/>
          </p:nvSpPr>
          <p:spPr bwMode="auto">
            <a:xfrm>
              <a:off x="6553200" y="525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5" name="Hexagon 87"/>
            <p:cNvSpPr>
              <a:spLocks noChangeArrowheads="1"/>
            </p:cNvSpPr>
            <p:nvPr/>
          </p:nvSpPr>
          <p:spPr bwMode="auto">
            <a:xfrm>
              <a:off x="73914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6" name="Hexagon 88"/>
            <p:cNvSpPr>
              <a:spLocks noChangeArrowheads="1"/>
            </p:cNvSpPr>
            <p:nvPr/>
          </p:nvSpPr>
          <p:spPr bwMode="auto">
            <a:xfrm>
              <a:off x="4191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7" name="Hexagon 94"/>
            <p:cNvSpPr>
              <a:spLocks noChangeArrowheads="1"/>
            </p:cNvSpPr>
            <p:nvPr/>
          </p:nvSpPr>
          <p:spPr bwMode="auto">
            <a:xfrm>
              <a:off x="6248400" y="2819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8" name="Hexagon 95"/>
            <p:cNvSpPr>
              <a:spLocks noChangeArrowheads="1"/>
            </p:cNvSpPr>
            <p:nvPr/>
          </p:nvSpPr>
          <p:spPr bwMode="auto">
            <a:xfrm>
              <a:off x="6110288" y="228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29" name="Hexagon 96"/>
            <p:cNvSpPr>
              <a:spLocks noChangeArrowheads="1"/>
            </p:cNvSpPr>
            <p:nvPr/>
          </p:nvSpPr>
          <p:spPr bwMode="auto">
            <a:xfrm>
              <a:off x="5410200" y="144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0" name="Hexagon 98"/>
            <p:cNvSpPr>
              <a:spLocks noChangeArrowheads="1"/>
            </p:cNvSpPr>
            <p:nvPr/>
          </p:nvSpPr>
          <p:spPr bwMode="auto">
            <a:xfrm>
              <a:off x="38100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1" name="Hexagon 99"/>
            <p:cNvSpPr>
              <a:spLocks noChangeArrowheads="1"/>
            </p:cNvSpPr>
            <p:nvPr/>
          </p:nvSpPr>
          <p:spPr bwMode="auto">
            <a:xfrm>
              <a:off x="3657600" y="4038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2" name="Hexagon 100"/>
            <p:cNvSpPr>
              <a:spLocks noChangeArrowheads="1"/>
            </p:cNvSpPr>
            <p:nvPr/>
          </p:nvSpPr>
          <p:spPr bwMode="auto">
            <a:xfrm>
              <a:off x="4572000" y="3429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3" name="Hexagon 102"/>
            <p:cNvSpPr>
              <a:spLocks noChangeArrowheads="1"/>
            </p:cNvSpPr>
            <p:nvPr/>
          </p:nvSpPr>
          <p:spPr bwMode="auto">
            <a:xfrm>
              <a:off x="50292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4" name="Hexagon 106"/>
            <p:cNvSpPr>
              <a:spLocks noChangeArrowheads="1"/>
            </p:cNvSpPr>
            <p:nvPr/>
          </p:nvSpPr>
          <p:spPr bwMode="auto">
            <a:xfrm>
              <a:off x="83820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5" name="Hexagon 108"/>
            <p:cNvSpPr>
              <a:spLocks noChangeArrowheads="1"/>
            </p:cNvSpPr>
            <p:nvPr/>
          </p:nvSpPr>
          <p:spPr bwMode="auto">
            <a:xfrm>
              <a:off x="4495800" y="2743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6" name="Hexagon 110"/>
            <p:cNvSpPr>
              <a:spLocks noChangeArrowheads="1"/>
            </p:cNvSpPr>
            <p:nvPr/>
          </p:nvSpPr>
          <p:spPr bwMode="auto">
            <a:xfrm>
              <a:off x="6858000" y="1981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7" name="Hexagon 111"/>
            <p:cNvSpPr>
              <a:spLocks noChangeArrowheads="1"/>
            </p:cNvSpPr>
            <p:nvPr/>
          </p:nvSpPr>
          <p:spPr bwMode="auto">
            <a:xfrm>
              <a:off x="82296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8" name="Hexagon 112"/>
            <p:cNvSpPr>
              <a:spLocks noChangeArrowheads="1"/>
            </p:cNvSpPr>
            <p:nvPr/>
          </p:nvSpPr>
          <p:spPr bwMode="auto">
            <a:xfrm>
              <a:off x="8001000" y="6172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39" name="Hexagon 113"/>
            <p:cNvSpPr>
              <a:spLocks noChangeArrowheads="1"/>
            </p:cNvSpPr>
            <p:nvPr/>
          </p:nvSpPr>
          <p:spPr bwMode="auto">
            <a:xfrm>
              <a:off x="73914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0" name="Hexagon 114"/>
            <p:cNvSpPr>
              <a:spLocks noChangeArrowheads="1"/>
            </p:cNvSpPr>
            <p:nvPr/>
          </p:nvSpPr>
          <p:spPr bwMode="auto">
            <a:xfrm>
              <a:off x="4419600" y="5410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1" name="Hexagon 115"/>
            <p:cNvSpPr>
              <a:spLocks noChangeArrowheads="1"/>
            </p:cNvSpPr>
            <p:nvPr/>
          </p:nvSpPr>
          <p:spPr bwMode="auto">
            <a:xfrm>
              <a:off x="6858000" y="5562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2" name="Hexagon 117"/>
            <p:cNvSpPr>
              <a:spLocks noChangeArrowheads="1"/>
            </p:cNvSpPr>
            <p:nvPr/>
          </p:nvSpPr>
          <p:spPr bwMode="auto">
            <a:xfrm>
              <a:off x="6629400" y="4267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3" name="Hexagon 118"/>
            <p:cNvSpPr>
              <a:spLocks noChangeArrowheads="1"/>
            </p:cNvSpPr>
            <p:nvPr/>
          </p:nvSpPr>
          <p:spPr bwMode="auto">
            <a:xfrm>
              <a:off x="8077200" y="1219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4" name="Hexagon 120"/>
            <p:cNvSpPr>
              <a:spLocks noChangeArrowheads="1"/>
            </p:cNvSpPr>
            <p:nvPr/>
          </p:nvSpPr>
          <p:spPr bwMode="auto">
            <a:xfrm>
              <a:off x="6705600" y="106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5" name="Hexagon 123"/>
            <p:cNvSpPr>
              <a:spLocks noChangeArrowheads="1"/>
            </p:cNvSpPr>
            <p:nvPr/>
          </p:nvSpPr>
          <p:spPr bwMode="auto">
            <a:xfrm>
              <a:off x="4191000" y="609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6" name="Hexagon 125"/>
            <p:cNvSpPr>
              <a:spLocks noChangeArrowheads="1"/>
            </p:cNvSpPr>
            <p:nvPr/>
          </p:nvSpPr>
          <p:spPr bwMode="auto">
            <a:xfrm>
              <a:off x="4572000" y="1524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7" name="Hexagon 128"/>
            <p:cNvSpPr>
              <a:spLocks noChangeArrowheads="1"/>
            </p:cNvSpPr>
            <p:nvPr/>
          </p:nvSpPr>
          <p:spPr bwMode="auto">
            <a:xfrm>
              <a:off x="6172200" y="5638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8" name="Hexagon 129"/>
            <p:cNvSpPr>
              <a:spLocks noChangeArrowheads="1"/>
            </p:cNvSpPr>
            <p:nvPr/>
          </p:nvSpPr>
          <p:spPr bwMode="auto">
            <a:xfrm>
              <a:off x="75438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49" name="Hexagon 130"/>
            <p:cNvSpPr>
              <a:spLocks noChangeArrowheads="1"/>
            </p:cNvSpPr>
            <p:nvPr/>
          </p:nvSpPr>
          <p:spPr bwMode="auto">
            <a:xfrm>
              <a:off x="83058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350" name="Hexagon 131"/>
            <p:cNvSpPr>
              <a:spLocks noChangeArrowheads="1"/>
            </p:cNvSpPr>
            <p:nvPr/>
          </p:nvSpPr>
          <p:spPr bwMode="auto">
            <a:xfrm>
              <a:off x="6553200" y="3505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4" name="Title 2"/>
          <p:cNvSpPr txBox="1">
            <a:spLocks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i="0" dirty="0">
                <a:solidFill>
                  <a:schemeClr val="tx1"/>
                </a:solidFill>
                <a:latin typeface="+mj-lt"/>
                <a:cs typeface="Calibri"/>
              </a:rPr>
              <a:t>  Encouragement design</a:t>
            </a:r>
          </a:p>
        </p:txBody>
      </p:sp>
      <p:grpSp>
        <p:nvGrpSpPr>
          <p:cNvPr id="257" name="Group 256"/>
          <p:cNvGrpSpPr>
            <a:grpSpLocks/>
          </p:cNvGrpSpPr>
          <p:nvPr/>
        </p:nvGrpSpPr>
        <p:grpSpPr bwMode="auto">
          <a:xfrm>
            <a:off x="3810000" y="1295400"/>
            <a:ext cx="2822575" cy="4740275"/>
            <a:chOff x="762000" y="2438400"/>
            <a:chExt cx="2822829" cy="4739640"/>
          </a:xfrm>
        </p:grpSpPr>
        <p:sp>
          <p:nvSpPr>
            <p:cNvPr id="253" name="Hexagon 252"/>
            <p:cNvSpPr>
              <a:spLocks noChangeArrowheads="1"/>
            </p:cNvSpPr>
            <p:nvPr/>
          </p:nvSpPr>
          <p:spPr bwMode="auto">
            <a:xfrm>
              <a:off x="3124413" y="6781218"/>
              <a:ext cx="460416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54" name="Hexagon 253"/>
            <p:cNvSpPr>
              <a:spLocks noChangeArrowheads="1"/>
            </p:cNvSpPr>
            <p:nvPr/>
          </p:nvSpPr>
          <p:spPr bwMode="auto">
            <a:xfrm>
              <a:off x="762000" y="6476459"/>
              <a:ext cx="460416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55" name="Hexagon 254"/>
            <p:cNvSpPr>
              <a:spLocks noChangeArrowheads="1"/>
            </p:cNvSpPr>
            <p:nvPr/>
          </p:nvSpPr>
          <p:spPr bwMode="auto">
            <a:xfrm>
              <a:off x="1981310" y="4114575"/>
              <a:ext cx="460416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56" name="Hexagon 255"/>
            <p:cNvSpPr>
              <a:spLocks noChangeArrowheads="1"/>
            </p:cNvSpPr>
            <p:nvPr/>
          </p:nvSpPr>
          <p:spPr bwMode="auto">
            <a:xfrm>
              <a:off x="1143034" y="2438400"/>
              <a:ext cx="460416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76" name="Group 275"/>
          <p:cNvGrpSpPr>
            <a:grpSpLocks/>
          </p:cNvGrpSpPr>
          <p:nvPr/>
        </p:nvGrpSpPr>
        <p:grpSpPr bwMode="auto">
          <a:xfrm>
            <a:off x="4572000" y="1219200"/>
            <a:ext cx="4270375" cy="4740275"/>
            <a:chOff x="4572000" y="1219200"/>
            <a:chExt cx="4270629" cy="4739640"/>
          </a:xfrm>
        </p:grpSpPr>
        <p:sp>
          <p:nvSpPr>
            <p:cNvPr id="258" name="Hexagon 257"/>
            <p:cNvSpPr>
              <a:spLocks noChangeAspect="1" noChangeArrowheads="1"/>
            </p:cNvSpPr>
            <p:nvPr/>
          </p:nvSpPr>
          <p:spPr bwMode="auto">
            <a:xfrm>
              <a:off x="8077408" y="1219200"/>
              <a:ext cx="460402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9" name="Hexagon 258"/>
            <p:cNvSpPr>
              <a:spLocks noChangeAspect="1" noChangeArrowheads="1"/>
            </p:cNvSpPr>
            <p:nvPr/>
          </p:nvSpPr>
          <p:spPr bwMode="auto">
            <a:xfrm>
              <a:off x="8382227" y="4571551"/>
              <a:ext cx="460402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0" name="Hexagon 259"/>
            <p:cNvSpPr>
              <a:spLocks noChangeAspect="1" noChangeArrowheads="1"/>
            </p:cNvSpPr>
            <p:nvPr/>
          </p:nvSpPr>
          <p:spPr bwMode="auto">
            <a:xfrm>
              <a:off x="6858136" y="5562018"/>
              <a:ext cx="460402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4" name="Hexagon 273"/>
            <p:cNvSpPr>
              <a:spLocks noChangeAspect="1" noChangeArrowheads="1"/>
            </p:cNvSpPr>
            <p:nvPr/>
          </p:nvSpPr>
          <p:spPr bwMode="auto">
            <a:xfrm>
              <a:off x="4572000" y="3428704"/>
              <a:ext cx="460402" cy="39682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4" name="Group 293"/>
          <p:cNvGrpSpPr>
            <a:grpSpLocks/>
          </p:cNvGrpSpPr>
          <p:nvPr/>
        </p:nvGrpSpPr>
        <p:grpSpPr bwMode="auto">
          <a:xfrm>
            <a:off x="3581400" y="1508125"/>
            <a:ext cx="5184775" cy="4603750"/>
            <a:chOff x="1066800" y="4556760"/>
            <a:chExt cx="5185029" cy="4602480"/>
          </a:xfrm>
        </p:grpSpPr>
        <p:sp>
          <p:nvSpPr>
            <p:cNvPr id="282" name="Hexagon 281"/>
            <p:cNvSpPr>
              <a:spLocks noChangeAspect="1" noChangeArrowheads="1"/>
            </p:cNvSpPr>
            <p:nvPr/>
          </p:nvSpPr>
          <p:spPr bwMode="auto">
            <a:xfrm>
              <a:off x="4114949" y="7315074"/>
              <a:ext cx="460398" cy="396766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3" name="Hexagon 282"/>
            <p:cNvSpPr>
              <a:spLocks noChangeAspect="1" noChangeArrowheads="1"/>
            </p:cNvSpPr>
            <p:nvPr/>
          </p:nvSpPr>
          <p:spPr bwMode="auto">
            <a:xfrm>
              <a:off x="4038746" y="8291118"/>
              <a:ext cx="460398" cy="395178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4" name="Hexagon 283"/>
            <p:cNvSpPr>
              <a:spLocks noChangeAspect="1" noChangeArrowheads="1"/>
            </p:cNvSpPr>
            <p:nvPr/>
          </p:nvSpPr>
          <p:spPr bwMode="auto">
            <a:xfrm>
              <a:off x="3200505" y="8762474"/>
              <a:ext cx="460398" cy="396766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5" name="Hexagon 284"/>
            <p:cNvSpPr>
              <a:spLocks noChangeAspect="1" noChangeArrowheads="1"/>
            </p:cNvSpPr>
            <p:nvPr/>
          </p:nvSpPr>
          <p:spPr bwMode="auto">
            <a:xfrm>
              <a:off x="4876987" y="6629463"/>
              <a:ext cx="460398" cy="396766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6" name="Hexagon 285"/>
            <p:cNvSpPr>
              <a:spLocks noChangeAspect="1" noChangeArrowheads="1"/>
            </p:cNvSpPr>
            <p:nvPr/>
          </p:nvSpPr>
          <p:spPr bwMode="auto">
            <a:xfrm>
              <a:off x="1905041" y="8457759"/>
              <a:ext cx="460398" cy="396766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7" name="Hexagon 286"/>
            <p:cNvSpPr>
              <a:spLocks noChangeAspect="1" noChangeArrowheads="1"/>
            </p:cNvSpPr>
            <p:nvPr/>
          </p:nvSpPr>
          <p:spPr bwMode="auto">
            <a:xfrm>
              <a:off x="3733931" y="5867673"/>
              <a:ext cx="460398" cy="395179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8" name="Hexagon 287"/>
            <p:cNvSpPr>
              <a:spLocks noChangeAspect="1" noChangeArrowheads="1"/>
            </p:cNvSpPr>
            <p:nvPr/>
          </p:nvSpPr>
          <p:spPr bwMode="auto">
            <a:xfrm>
              <a:off x="1066800" y="7924506"/>
              <a:ext cx="460398" cy="396766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9" name="Hexagon 288"/>
            <p:cNvSpPr>
              <a:spLocks noChangeAspect="1" noChangeArrowheads="1"/>
            </p:cNvSpPr>
            <p:nvPr/>
          </p:nvSpPr>
          <p:spPr bwMode="auto">
            <a:xfrm>
              <a:off x="1981245" y="5791494"/>
              <a:ext cx="460398" cy="395179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0" name="Hexagon 289"/>
            <p:cNvSpPr>
              <a:spLocks noChangeAspect="1" noChangeArrowheads="1"/>
            </p:cNvSpPr>
            <p:nvPr/>
          </p:nvSpPr>
          <p:spPr bwMode="auto">
            <a:xfrm>
              <a:off x="2057449" y="4556760"/>
              <a:ext cx="460398" cy="396766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1" name="Hexagon 290"/>
            <p:cNvSpPr>
              <a:spLocks noChangeAspect="1" noChangeArrowheads="1"/>
            </p:cNvSpPr>
            <p:nvPr/>
          </p:nvSpPr>
          <p:spPr bwMode="auto">
            <a:xfrm>
              <a:off x="4343561" y="5029704"/>
              <a:ext cx="460398" cy="395179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2" name="Hexagon 291"/>
            <p:cNvSpPr>
              <a:spLocks noChangeAspect="1" noChangeArrowheads="1"/>
            </p:cNvSpPr>
            <p:nvPr/>
          </p:nvSpPr>
          <p:spPr bwMode="auto">
            <a:xfrm>
              <a:off x="5715228" y="5639136"/>
              <a:ext cx="460398" cy="395179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3" name="Hexagon 292"/>
            <p:cNvSpPr>
              <a:spLocks noChangeAspect="1" noChangeArrowheads="1"/>
            </p:cNvSpPr>
            <p:nvPr/>
          </p:nvSpPr>
          <p:spPr bwMode="auto">
            <a:xfrm>
              <a:off x="5791431" y="8762474"/>
              <a:ext cx="460398" cy="396766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02" name="Group 301"/>
          <p:cNvGrpSpPr>
            <a:grpSpLocks/>
          </p:cNvGrpSpPr>
          <p:nvPr/>
        </p:nvGrpSpPr>
        <p:grpSpPr bwMode="auto">
          <a:xfrm>
            <a:off x="3581400" y="1050925"/>
            <a:ext cx="4879975" cy="5502275"/>
            <a:chOff x="3581400" y="1051560"/>
            <a:chExt cx="4880229" cy="5501640"/>
          </a:xfrm>
        </p:grpSpPr>
        <p:grpSp>
          <p:nvGrpSpPr>
            <p:cNvPr id="94284" name="Group 249"/>
            <p:cNvGrpSpPr>
              <a:grpSpLocks/>
            </p:cNvGrpSpPr>
            <p:nvPr/>
          </p:nvGrpSpPr>
          <p:grpSpPr bwMode="auto">
            <a:xfrm>
              <a:off x="3581400" y="1051560"/>
              <a:ext cx="4880229" cy="5501640"/>
              <a:chOff x="-533400" y="3124200"/>
              <a:chExt cx="4880229" cy="5501640"/>
            </a:xfrm>
          </p:grpSpPr>
          <p:sp>
            <p:nvSpPr>
              <p:cNvPr id="239" name="Hexagon 238"/>
              <p:cNvSpPr>
                <a:spLocks noChangeAspect="1" noChangeArrowheads="1"/>
              </p:cNvSpPr>
              <p:nvPr/>
            </p:nvSpPr>
            <p:spPr bwMode="auto">
              <a:xfrm>
                <a:off x="1143087" y="7009952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Hexagon 239"/>
              <p:cNvSpPr>
                <a:spLocks noChangeAspect="1" noChangeArrowheads="1"/>
              </p:cNvSpPr>
              <p:nvPr/>
            </p:nvSpPr>
            <p:spPr bwMode="auto">
              <a:xfrm>
                <a:off x="1295495" y="3505156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Hexagon 240"/>
              <p:cNvSpPr>
                <a:spLocks noChangeAspect="1" noChangeArrowheads="1"/>
              </p:cNvSpPr>
              <p:nvPr/>
            </p:nvSpPr>
            <p:spPr bwMode="auto">
              <a:xfrm>
                <a:off x="3429206" y="4648024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Hexagon 241"/>
              <p:cNvSpPr>
                <a:spLocks noChangeAspect="1" noChangeArrowheads="1"/>
              </p:cNvSpPr>
              <p:nvPr/>
            </p:nvSpPr>
            <p:spPr bwMode="auto">
              <a:xfrm>
                <a:off x="-533400" y="6095657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Hexagon 242"/>
              <p:cNvSpPr>
                <a:spLocks noChangeAspect="1" noChangeArrowheads="1"/>
              </p:cNvSpPr>
              <p:nvPr/>
            </p:nvSpPr>
            <p:spPr bwMode="auto">
              <a:xfrm>
                <a:off x="685863" y="6233754"/>
                <a:ext cx="460399" cy="395241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Hexagon 243"/>
              <p:cNvSpPr>
                <a:spLocks noChangeAspect="1" noChangeArrowheads="1"/>
              </p:cNvSpPr>
              <p:nvPr/>
            </p:nvSpPr>
            <p:spPr bwMode="auto">
              <a:xfrm>
                <a:off x="-304788" y="5028980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Hexagon 244"/>
              <p:cNvSpPr>
                <a:spLocks noChangeAspect="1" noChangeArrowheads="1"/>
              </p:cNvSpPr>
              <p:nvPr/>
            </p:nvSpPr>
            <p:spPr bwMode="auto">
              <a:xfrm>
                <a:off x="1905127" y="6248039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6" name="Hexagon 245"/>
              <p:cNvSpPr>
                <a:spLocks noChangeAspect="1" noChangeArrowheads="1"/>
              </p:cNvSpPr>
              <p:nvPr/>
            </p:nvSpPr>
            <p:spPr bwMode="auto">
              <a:xfrm>
                <a:off x="76232" y="8152820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Hexagon 246"/>
              <p:cNvSpPr>
                <a:spLocks noChangeAspect="1" noChangeArrowheads="1"/>
              </p:cNvSpPr>
              <p:nvPr/>
            </p:nvSpPr>
            <p:spPr bwMode="auto">
              <a:xfrm>
                <a:off x="2590963" y="3124200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Hexagon 247"/>
              <p:cNvSpPr>
                <a:spLocks noChangeAspect="1" noChangeArrowheads="1"/>
              </p:cNvSpPr>
              <p:nvPr/>
            </p:nvSpPr>
            <p:spPr bwMode="auto">
              <a:xfrm>
                <a:off x="3276798" y="6628995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9" name="Hexagon 248"/>
              <p:cNvSpPr>
                <a:spLocks noChangeAspect="1" noChangeArrowheads="1"/>
              </p:cNvSpPr>
              <p:nvPr/>
            </p:nvSpPr>
            <p:spPr bwMode="auto">
              <a:xfrm>
                <a:off x="3886430" y="8229011"/>
                <a:ext cx="460399" cy="396829"/>
              </a:xfrm>
              <a:prstGeom prst="hexagon">
                <a:avLst>
                  <a:gd name="adj" fmla="val 25053"/>
                  <a:gd name="vf" fmla="val 115470"/>
                </a:avLst>
              </a:prstGeom>
              <a:solidFill>
                <a:srgbClr val="0066FF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6" name="Hexagon 295"/>
            <p:cNvSpPr>
              <a:spLocks noChangeAspect="1" noChangeArrowheads="1"/>
            </p:cNvSpPr>
            <p:nvPr/>
          </p:nvSpPr>
          <p:spPr bwMode="auto">
            <a:xfrm>
              <a:off x="6096131" y="2286492"/>
              <a:ext cx="460399" cy="39524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" name="Hexagon 296"/>
            <p:cNvSpPr>
              <a:spLocks noChangeAspect="1" noChangeArrowheads="1"/>
            </p:cNvSpPr>
            <p:nvPr/>
          </p:nvSpPr>
          <p:spPr bwMode="auto">
            <a:xfrm>
              <a:off x="6550180" y="3505552"/>
              <a:ext cx="460399" cy="395242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8" name="Group 237"/>
          <p:cNvGrpSpPr>
            <a:grpSpLocks/>
          </p:cNvGrpSpPr>
          <p:nvPr/>
        </p:nvGrpSpPr>
        <p:grpSpPr bwMode="auto">
          <a:xfrm>
            <a:off x="3657600" y="1066800"/>
            <a:ext cx="4786313" cy="5486400"/>
            <a:chOff x="3657600" y="1066800"/>
            <a:chExt cx="4786312" cy="5486400"/>
          </a:xfrm>
        </p:grpSpPr>
        <p:grpSp>
          <p:nvGrpSpPr>
            <p:cNvPr id="94266" name="Group 235"/>
            <p:cNvGrpSpPr>
              <a:grpSpLocks/>
            </p:cNvGrpSpPr>
            <p:nvPr/>
          </p:nvGrpSpPr>
          <p:grpSpPr bwMode="auto">
            <a:xfrm>
              <a:off x="3657600" y="1066800"/>
              <a:ext cx="4786312" cy="5486400"/>
              <a:chOff x="-609600" y="4572000"/>
              <a:chExt cx="4786312" cy="5486400"/>
            </a:xfrm>
          </p:grpSpPr>
          <p:sp>
            <p:nvSpPr>
              <p:cNvPr id="220" name="Hexagon 219"/>
              <p:cNvSpPr>
                <a:spLocks noChangeArrowheads="1"/>
              </p:cNvSpPr>
              <p:nvPr/>
            </p:nvSpPr>
            <p:spPr bwMode="auto">
              <a:xfrm>
                <a:off x="-76200" y="9601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Hexagon 220"/>
              <p:cNvSpPr>
                <a:spLocks noChangeArrowheads="1"/>
              </p:cNvSpPr>
              <p:nvPr/>
            </p:nvSpPr>
            <p:spPr bwMode="auto">
              <a:xfrm>
                <a:off x="990600" y="8458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Hexagon 221"/>
              <p:cNvSpPr>
                <a:spLocks noChangeArrowheads="1"/>
              </p:cNvSpPr>
              <p:nvPr/>
            </p:nvSpPr>
            <p:spPr bwMode="auto">
              <a:xfrm>
                <a:off x="-457200" y="8839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Hexagon 222"/>
              <p:cNvSpPr>
                <a:spLocks noChangeArrowheads="1"/>
              </p:cNvSpPr>
              <p:nvPr/>
            </p:nvSpPr>
            <p:spPr bwMode="auto">
              <a:xfrm>
                <a:off x="-609600" y="75438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Hexagon 223"/>
              <p:cNvSpPr>
                <a:spLocks noChangeArrowheads="1"/>
              </p:cNvSpPr>
              <p:nvPr/>
            </p:nvSpPr>
            <p:spPr bwMode="auto">
              <a:xfrm>
                <a:off x="1752600" y="7696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Hexagon 224"/>
              <p:cNvSpPr>
                <a:spLocks noChangeArrowheads="1"/>
              </p:cNvSpPr>
              <p:nvPr/>
            </p:nvSpPr>
            <p:spPr bwMode="auto">
              <a:xfrm>
                <a:off x="533400" y="7696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Hexagon 225"/>
              <p:cNvSpPr>
                <a:spLocks noChangeArrowheads="1"/>
              </p:cNvSpPr>
              <p:nvPr/>
            </p:nvSpPr>
            <p:spPr bwMode="auto">
              <a:xfrm>
                <a:off x="2285999" y="7010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Hexagon 226"/>
              <p:cNvSpPr>
                <a:spLocks noChangeArrowheads="1"/>
              </p:cNvSpPr>
              <p:nvPr/>
            </p:nvSpPr>
            <p:spPr bwMode="auto">
              <a:xfrm>
                <a:off x="-457200" y="6477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Hexagon 227"/>
              <p:cNvSpPr>
                <a:spLocks noChangeArrowheads="1"/>
              </p:cNvSpPr>
              <p:nvPr/>
            </p:nvSpPr>
            <p:spPr bwMode="auto">
              <a:xfrm>
                <a:off x="762000" y="6477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Hexagon 228"/>
              <p:cNvSpPr>
                <a:spLocks noChangeArrowheads="1"/>
              </p:cNvSpPr>
              <p:nvPr/>
            </p:nvSpPr>
            <p:spPr bwMode="auto">
              <a:xfrm>
                <a:off x="1828799" y="5791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Hexagon 229"/>
              <p:cNvSpPr>
                <a:spLocks noChangeArrowheads="1"/>
              </p:cNvSpPr>
              <p:nvPr/>
            </p:nvSpPr>
            <p:spPr bwMode="auto">
              <a:xfrm>
                <a:off x="1143000" y="4953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Hexagon 230"/>
              <p:cNvSpPr>
                <a:spLocks noChangeArrowheads="1"/>
              </p:cNvSpPr>
              <p:nvPr/>
            </p:nvSpPr>
            <p:spPr bwMode="auto">
              <a:xfrm>
                <a:off x="-76200" y="48006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Hexagon 231"/>
              <p:cNvSpPr>
                <a:spLocks noChangeArrowheads="1"/>
              </p:cNvSpPr>
              <p:nvPr/>
            </p:nvSpPr>
            <p:spPr bwMode="auto">
              <a:xfrm>
                <a:off x="2438399" y="4572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3" name="Hexagon 232"/>
              <p:cNvSpPr>
                <a:spLocks noChangeArrowheads="1"/>
              </p:cNvSpPr>
              <p:nvPr/>
            </p:nvSpPr>
            <p:spPr bwMode="auto">
              <a:xfrm>
                <a:off x="3276599" y="60960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Hexagon 233"/>
              <p:cNvSpPr>
                <a:spLocks noChangeArrowheads="1"/>
              </p:cNvSpPr>
              <p:nvPr/>
            </p:nvSpPr>
            <p:spPr bwMode="auto">
              <a:xfrm>
                <a:off x="3124199" y="80772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Hexagon 234"/>
              <p:cNvSpPr>
                <a:spLocks noChangeArrowheads="1"/>
              </p:cNvSpPr>
              <p:nvPr/>
            </p:nvSpPr>
            <p:spPr bwMode="auto">
              <a:xfrm>
                <a:off x="3733799" y="9677400"/>
                <a:ext cx="442913" cy="381000"/>
              </a:xfrm>
              <a:prstGeom prst="hexagon">
                <a:avLst>
                  <a:gd name="adj" fmla="val 25053"/>
                  <a:gd name="vf" fmla="val 115470"/>
                </a:avLst>
              </a:prstGeom>
              <a:noFill/>
              <a:ln w="101600">
                <a:solidFill>
                  <a:srgbClr val="024FA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7" name="Hexagon 236"/>
            <p:cNvSpPr>
              <a:spLocks noChangeArrowheads="1"/>
            </p:cNvSpPr>
            <p:nvPr/>
          </p:nvSpPr>
          <p:spPr bwMode="auto">
            <a:xfrm>
              <a:off x="6172199" y="5638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024FA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oup 180"/>
          <p:cNvGrpSpPr>
            <a:grpSpLocks/>
          </p:cNvGrpSpPr>
          <p:nvPr/>
        </p:nvGrpSpPr>
        <p:grpSpPr bwMode="auto">
          <a:xfrm>
            <a:off x="3581400" y="1219200"/>
            <a:ext cx="5243513" cy="4876800"/>
            <a:chOff x="-1752600" y="3200400"/>
            <a:chExt cx="5243512" cy="4876800"/>
          </a:xfrm>
        </p:grpSpPr>
        <p:sp>
          <p:nvSpPr>
            <p:cNvPr id="163" name="Hexagon 162"/>
            <p:cNvSpPr>
              <a:spLocks noChangeArrowheads="1"/>
            </p:cNvSpPr>
            <p:nvPr/>
          </p:nvSpPr>
          <p:spPr bwMode="auto">
            <a:xfrm>
              <a:off x="1219199" y="7239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5" name="Hexagon 164"/>
            <p:cNvSpPr>
              <a:spLocks noChangeArrowheads="1"/>
            </p:cNvSpPr>
            <p:nvPr/>
          </p:nvSpPr>
          <p:spPr bwMode="auto">
            <a:xfrm>
              <a:off x="-762000" y="5410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7" name="Hexagon 166"/>
            <p:cNvSpPr>
              <a:spLocks noChangeArrowheads="1"/>
            </p:cNvSpPr>
            <p:nvPr/>
          </p:nvSpPr>
          <p:spPr bwMode="auto">
            <a:xfrm>
              <a:off x="-838200" y="4724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8" name="Hexagon 167"/>
            <p:cNvSpPr>
              <a:spLocks noChangeArrowheads="1"/>
            </p:cNvSpPr>
            <p:nvPr/>
          </p:nvSpPr>
          <p:spPr bwMode="auto">
            <a:xfrm>
              <a:off x="-914400" y="7391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9" name="Hexagon 168"/>
            <p:cNvSpPr>
              <a:spLocks noChangeArrowheads="1"/>
            </p:cNvSpPr>
            <p:nvPr/>
          </p:nvSpPr>
          <p:spPr bwMode="auto">
            <a:xfrm>
              <a:off x="-1752600" y="6858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0" name="Hexagon 169"/>
            <p:cNvSpPr>
              <a:spLocks noChangeArrowheads="1"/>
            </p:cNvSpPr>
            <p:nvPr/>
          </p:nvSpPr>
          <p:spPr bwMode="auto">
            <a:xfrm>
              <a:off x="381000" y="7696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1" name="Hexagon 170"/>
            <p:cNvSpPr>
              <a:spLocks noChangeArrowheads="1"/>
            </p:cNvSpPr>
            <p:nvPr/>
          </p:nvSpPr>
          <p:spPr bwMode="auto">
            <a:xfrm>
              <a:off x="1295399" y="6248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2" name="Hexagon 171"/>
            <p:cNvSpPr>
              <a:spLocks noChangeArrowheads="1"/>
            </p:cNvSpPr>
            <p:nvPr/>
          </p:nvSpPr>
          <p:spPr bwMode="auto">
            <a:xfrm>
              <a:off x="2057399" y="5562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3" name="Hexagon 172"/>
            <p:cNvSpPr>
              <a:spLocks noChangeArrowheads="1"/>
            </p:cNvSpPr>
            <p:nvPr/>
          </p:nvSpPr>
          <p:spPr bwMode="auto">
            <a:xfrm>
              <a:off x="-762000" y="3505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4" name="Hexagon 173"/>
            <p:cNvSpPr>
              <a:spLocks noChangeArrowheads="1"/>
            </p:cNvSpPr>
            <p:nvPr/>
          </p:nvSpPr>
          <p:spPr bwMode="auto">
            <a:xfrm>
              <a:off x="914399" y="4800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5" name="Hexagon 174"/>
            <p:cNvSpPr>
              <a:spLocks noChangeArrowheads="1"/>
            </p:cNvSpPr>
            <p:nvPr/>
          </p:nvSpPr>
          <p:spPr bwMode="auto">
            <a:xfrm>
              <a:off x="1523999" y="3962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6" name="Hexagon 175"/>
            <p:cNvSpPr>
              <a:spLocks noChangeArrowheads="1"/>
            </p:cNvSpPr>
            <p:nvPr/>
          </p:nvSpPr>
          <p:spPr bwMode="auto">
            <a:xfrm>
              <a:off x="2743199" y="3200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7" name="Hexagon 176"/>
            <p:cNvSpPr>
              <a:spLocks noChangeArrowheads="1"/>
            </p:cNvSpPr>
            <p:nvPr/>
          </p:nvSpPr>
          <p:spPr bwMode="auto">
            <a:xfrm>
              <a:off x="2895599" y="4572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8" name="Hexagon 177"/>
            <p:cNvSpPr>
              <a:spLocks noChangeArrowheads="1"/>
            </p:cNvSpPr>
            <p:nvPr/>
          </p:nvSpPr>
          <p:spPr bwMode="auto">
            <a:xfrm>
              <a:off x="3047999" y="6553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9" name="Hexagon 178"/>
            <p:cNvSpPr>
              <a:spLocks noChangeArrowheads="1"/>
            </p:cNvSpPr>
            <p:nvPr/>
          </p:nvSpPr>
          <p:spPr bwMode="auto">
            <a:xfrm>
              <a:off x="1523999" y="7543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0" name="Hexagon 179"/>
            <p:cNvSpPr>
              <a:spLocks noChangeArrowheads="1"/>
            </p:cNvSpPr>
            <p:nvPr/>
          </p:nvSpPr>
          <p:spPr bwMode="auto">
            <a:xfrm>
              <a:off x="2971799" y="7696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6" name="Group 335"/>
          <p:cNvGrpSpPr>
            <a:grpSpLocks/>
          </p:cNvGrpSpPr>
          <p:nvPr/>
        </p:nvGrpSpPr>
        <p:grpSpPr bwMode="auto">
          <a:xfrm>
            <a:off x="228600" y="1166813"/>
            <a:ext cx="3352800" cy="661987"/>
            <a:chOff x="228600" y="1066800"/>
            <a:chExt cx="3352800" cy="661720"/>
          </a:xfrm>
        </p:grpSpPr>
        <p:sp>
          <p:nvSpPr>
            <p:cNvPr id="305" name="TextBox 304"/>
            <p:cNvSpPr txBox="1"/>
            <p:nvPr/>
          </p:nvSpPr>
          <p:spPr>
            <a:xfrm>
              <a:off x="228600" y="1066800"/>
              <a:ext cx="3352800" cy="661720"/>
            </a:xfrm>
            <a:prstGeom prst="rect">
              <a:avLst/>
            </a:prstGeom>
            <a:solidFill>
              <a:schemeClr val="bg2">
                <a:lumMod val="90000"/>
                <a:alpha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700" i="0" dirty="0">
                <a:solidFill>
                  <a:srgbClr val="FF0000"/>
                </a:solidFill>
                <a:latin typeface="+mn-lt"/>
                <a:cs typeface="Arial"/>
              </a:endParaRPr>
            </a:p>
            <a:p>
              <a:pPr>
                <a:defRPr/>
              </a:pPr>
              <a:r>
                <a:rPr lang="en-US" sz="2200" i="0" dirty="0">
                  <a:solidFill>
                    <a:srgbClr val="FF0000"/>
                  </a:solidFill>
                  <a:latin typeface="+mn-lt"/>
                  <a:cs typeface="Arial"/>
                </a:rPr>
                <a:t>         </a:t>
              </a:r>
              <a:r>
                <a:rPr lang="en-US" sz="2200" i="0" dirty="0">
                  <a:solidFill>
                    <a:srgbClr val="E22F01"/>
                  </a:solidFill>
                  <a:latin typeface="+mn-lt"/>
                  <a:cs typeface="Arial"/>
                </a:rPr>
                <a:t>Encourage</a:t>
              </a:r>
              <a:endParaRPr lang="en-US" sz="800" i="0" dirty="0">
                <a:solidFill>
                  <a:srgbClr val="E22F01"/>
                </a:solidFill>
                <a:latin typeface="+mn-lt"/>
                <a:cs typeface="Arial"/>
              </a:endParaRPr>
            </a:p>
            <a:p>
              <a:pPr>
                <a:defRPr/>
              </a:pPr>
              <a:endParaRPr lang="en-US" sz="800" i="0" dirty="0">
                <a:solidFill>
                  <a:srgbClr val="FF0000"/>
                </a:solidFill>
                <a:latin typeface="+mn-lt"/>
                <a:cs typeface="Arial"/>
              </a:endParaRPr>
            </a:p>
          </p:txBody>
        </p:sp>
        <p:sp>
          <p:nvSpPr>
            <p:cNvPr id="162" name="Hexagon 161"/>
            <p:cNvSpPr>
              <a:spLocks noChangeArrowheads="1"/>
            </p:cNvSpPr>
            <p:nvPr/>
          </p:nvSpPr>
          <p:spPr bwMode="auto">
            <a:xfrm>
              <a:off x="395288" y="1219139"/>
              <a:ext cx="442912" cy="380846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335" name="Group 334"/>
          <p:cNvGrpSpPr>
            <a:grpSpLocks/>
          </p:cNvGrpSpPr>
          <p:nvPr/>
        </p:nvGrpSpPr>
        <p:grpSpPr bwMode="auto">
          <a:xfrm>
            <a:off x="228600" y="1981200"/>
            <a:ext cx="3352800" cy="661988"/>
            <a:chOff x="228600" y="2005280"/>
            <a:chExt cx="3352800" cy="661720"/>
          </a:xfrm>
        </p:grpSpPr>
        <p:sp>
          <p:nvSpPr>
            <p:cNvPr id="333" name="TextBox 332"/>
            <p:cNvSpPr txBox="1"/>
            <p:nvPr/>
          </p:nvSpPr>
          <p:spPr>
            <a:xfrm>
              <a:off x="228600" y="2005280"/>
              <a:ext cx="3352800" cy="661720"/>
            </a:xfrm>
            <a:prstGeom prst="rect">
              <a:avLst/>
            </a:prstGeom>
            <a:solidFill>
              <a:schemeClr val="bg2">
                <a:lumMod val="90000"/>
                <a:alpha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700" i="0" dirty="0">
                <a:solidFill>
                  <a:srgbClr val="FF0000"/>
                </a:solidFill>
                <a:latin typeface="+mn-lt"/>
                <a:cs typeface="Arial"/>
              </a:endParaRPr>
            </a:p>
            <a:p>
              <a:pPr>
                <a:defRPr/>
              </a:pPr>
              <a:r>
                <a:rPr lang="en-US" sz="2200" i="0" dirty="0">
                  <a:solidFill>
                    <a:srgbClr val="FF0000"/>
                  </a:solidFill>
                  <a:latin typeface="+mn-lt"/>
                  <a:cs typeface="Arial"/>
                </a:rPr>
                <a:t>         </a:t>
              </a:r>
              <a:r>
                <a:rPr lang="en-US" sz="2200" i="0" dirty="0">
                  <a:solidFill>
                    <a:srgbClr val="024FAB"/>
                  </a:solidFill>
                  <a:latin typeface="+mn-lt"/>
                  <a:cs typeface="Arial"/>
                </a:rPr>
                <a:t>Do not encourage</a:t>
              </a:r>
              <a:endParaRPr lang="en-US" sz="800" i="0" dirty="0">
                <a:solidFill>
                  <a:srgbClr val="024FAB"/>
                </a:solidFill>
                <a:latin typeface="+mn-lt"/>
                <a:cs typeface="Arial"/>
              </a:endParaRPr>
            </a:p>
            <a:p>
              <a:pPr>
                <a:defRPr/>
              </a:pPr>
              <a:endParaRPr lang="en-US" sz="800" i="0" dirty="0">
                <a:solidFill>
                  <a:srgbClr val="FF0000"/>
                </a:solidFill>
                <a:latin typeface="+mn-lt"/>
                <a:cs typeface="Arial"/>
              </a:endParaRPr>
            </a:p>
          </p:txBody>
        </p:sp>
        <p:sp>
          <p:nvSpPr>
            <p:cNvPr id="306" name="Hexagon 305"/>
            <p:cNvSpPr>
              <a:spLocks noChangeArrowheads="1"/>
            </p:cNvSpPr>
            <p:nvPr/>
          </p:nvSpPr>
          <p:spPr bwMode="auto">
            <a:xfrm>
              <a:off x="381000" y="2133816"/>
              <a:ext cx="442913" cy="380846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024FA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345" name="Group 344"/>
          <p:cNvGrpSpPr>
            <a:grpSpLocks/>
          </p:cNvGrpSpPr>
          <p:nvPr/>
        </p:nvGrpSpPr>
        <p:grpSpPr bwMode="auto">
          <a:xfrm>
            <a:off x="228600" y="3276600"/>
            <a:ext cx="3352800" cy="661988"/>
            <a:chOff x="228600" y="3276600"/>
            <a:chExt cx="3352800" cy="661720"/>
          </a:xfrm>
        </p:grpSpPr>
        <p:sp>
          <p:nvSpPr>
            <p:cNvPr id="339" name="TextBox 338"/>
            <p:cNvSpPr txBox="1"/>
            <p:nvPr/>
          </p:nvSpPr>
          <p:spPr>
            <a:xfrm>
              <a:off x="228600" y="3276600"/>
              <a:ext cx="3352800" cy="661720"/>
            </a:xfrm>
            <a:prstGeom prst="rect">
              <a:avLst/>
            </a:prstGeom>
            <a:solidFill>
              <a:schemeClr val="bg2">
                <a:lumMod val="90000"/>
                <a:alpha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700" i="0" dirty="0">
                <a:solidFill>
                  <a:srgbClr val="FF0000"/>
                </a:solidFill>
                <a:latin typeface="+mn-lt"/>
                <a:cs typeface="Arial"/>
              </a:endParaRPr>
            </a:p>
            <a:p>
              <a:pPr>
                <a:defRPr/>
              </a:pPr>
              <a:r>
                <a:rPr lang="en-US" sz="2200" i="0" dirty="0">
                  <a:solidFill>
                    <a:srgbClr val="FF0000"/>
                  </a:solidFill>
                  <a:latin typeface="+mn-lt"/>
                  <a:cs typeface="Arial"/>
                </a:rPr>
                <a:t>         </a:t>
              </a:r>
              <a:r>
                <a:rPr lang="en-US" sz="2200" i="0" dirty="0">
                  <a:solidFill>
                    <a:srgbClr val="E22F01"/>
                  </a:solidFill>
                  <a:latin typeface="+mn-lt"/>
                  <a:cs typeface="Arial"/>
                </a:rPr>
                <a:t>participated</a:t>
              </a:r>
              <a:endParaRPr lang="en-US" sz="800" i="0" dirty="0">
                <a:solidFill>
                  <a:srgbClr val="E22F01"/>
                </a:solidFill>
                <a:latin typeface="+mn-lt"/>
                <a:cs typeface="Arial"/>
              </a:endParaRPr>
            </a:p>
            <a:p>
              <a:pPr>
                <a:defRPr/>
              </a:pPr>
              <a:endParaRPr lang="en-US" sz="800" i="0" dirty="0">
                <a:solidFill>
                  <a:srgbClr val="FF0000"/>
                </a:solidFill>
                <a:latin typeface="+mn-lt"/>
                <a:cs typeface="Arial"/>
              </a:endParaRPr>
            </a:p>
          </p:txBody>
        </p:sp>
        <p:sp>
          <p:nvSpPr>
            <p:cNvPr id="157" name="Hexagon 156"/>
            <p:cNvSpPr>
              <a:spLocks noChangeArrowheads="1"/>
            </p:cNvSpPr>
            <p:nvPr/>
          </p:nvSpPr>
          <p:spPr bwMode="auto">
            <a:xfrm>
              <a:off x="407988" y="3428938"/>
              <a:ext cx="354012" cy="304677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344" name="Group 343"/>
          <p:cNvGrpSpPr>
            <a:grpSpLocks/>
          </p:cNvGrpSpPr>
          <p:nvPr/>
        </p:nvGrpSpPr>
        <p:grpSpPr bwMode="auto">
          <a:xfrm>
            <a:off x="228600" y="4038600"/>
            <a:ext cx="3352800" cy="661988"/>
            <a:chOff x="228600" y="4114800"/>
            <a:chExt cx="3352800" cy="661720"/>
          </a:xfrm>
        </p:grpSpPr>
        <p:sp>
          <p:nvSpPr>
            <p:cNvPr id="342" name="TextBox 341"/>
            <p:cNvSpPr txBox="1"/>
            <p:nvPr/>
          </p:nvSpPr>
          <p:spPr>
            <a:xfrm>
              <a:off x="228600" y="4114800"/>
              <a:ext cx="3352800" cy="661720"/>
            </a:xfrm>
            <a:prstGeom prst="rect">
              <a:avLst/>
            </a:prstGeom>
            <a:solidFill>
              <a:schemeClr val="bg2">
                <a:lumMod val="90000"/>
                <a:alpha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700" i="0" dirty="0">
                <a:solidFill>
                  <a:srgbClr val="FF0000"/>
                </a:solidFill>
                <a:latin typeface="+mn-lt"/>
                <a:cs typeface="Arial"/>
              </a:endParaRPr>
            </a:p>
            <a:p>
              <a:pPr>
                <a:defRPr/>
              </a:pPr>
              <a:r>
                <a:rPr lang="en-US" sz="2200" i="0" dirty="0">
                  <a:solidFill>
                    <a:srgbClr val="FF0000"/>
                  </a:solidFill>
                  <a:latin typeface="+mn-lt"/>
                  <a:cs typeface="Arial"/>
                </a:rPr>
                <a:t>         </a:t>
              </a:r>
              <a:r>
                <a:rPr lang="en-US" sz="2200" i="0" dirty="0">
                  <a:solidFill>
                    <a:srgbClr val="024FAB"/>
                  </a:solidFill>
                  <a:latin typeface="+mn-lt"/>
                  <a:cs typeface="Arial"/>
                </a:rPr>
                <a:t>did not participate</a:t>
              </a:r>
              <a:endParaRPr lang="en-US" sz="800" i="0" dirty="0">
                <a:solidFill>
                  <a:srgbClr val="024FAB"/>
                </a:solidFill>
                <a:latin typeface="+mn-lt"/>
                <a:cs typeface="Arial"/>
              </a:endParaRPr>
            </a:p>
            <a:p>
              <a:pPr>
                <a:defRPr/>
              </a:pPr>
              <a:endParaRPr lang="en-US" sz="800" i="0" dirty="0">
                <a:solidFill>
                  <a:srgbClr val="FF0000"/>
                </a:solidFill>
                <a:latin typeface="+mn-lt"/>
                <a:cs typeface="Arial"/>
              </a:endParaRPr>
            </a:p>
          </p:txBody>
        </p:sp>
        <p:sp>
          <p:nvSpPr>
            <p:cNvPr id="158" name="Hexagon 157"/>
            <p:cNvSpPr>
              <a:spLocks noChangeAspect="1" noChangeArrowheads="1"/>
            </p:cNvSpPr>
            <p:nvPr/>
          </p:nvSpPr>
          <p:spPr bwMode="auto">
            <a:xfrm>
              <a:off x="407988" y="4267138"/>
              <a:ext cx="354012" cy="304677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357" name="Group 356"/>
          <p:cNvGrpSpPr>
            <a:grpSpLocks/>
          </p:cNvGrpSpPr>
          <p:nvPr/>
        </p:nvGrpSpPr>
        <p:grpSpPr bwMode="auto">
          <a:xfrm>
            <a:off x="228600" y="5281613"/>
            <a:ext cx="3352800" cy="661987"/>
            <a:chOff x="228600" y="5281880"/>
            <a:chExt cx="3352800" cy="661720"/>
          </a:xfrm>
        </p:grpSpPr>
        <p:sp>
          <p:nvSpPr>
            <p:cNvPr id="347" name="TextBox 346"/>
            <p:cNvSpPr txBox="1"/>
            <p:nvPr/>
          </p:nvSpPr>
          <p:spPr>
            <a:xfrm>
              <a:off x="228600" y="5281880"/>
              <a:ext cx="3352800" cy="661720"/>
            </a:xfrm>
            <a:prstGeom prst="rect">
              <a:avLst/>
            </a:prstGeom>
            <a:solidFill>
              <a:schemeClr val="bg2">
                <a:lumMod val="90000"/>
                <a:alpha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700" i="0" dirty="0">
                <a:solidFill>
                  <a:srgbClr val="FF0000"/>
                </a:solidFill>
                <a:latin typeface="+mn-lt"/>
                <a:cs typeface="Arial"/>
              </a:endParaRPr>
            </a:p>
            <a:p>
              <a:pPr>
                <a:defRPr/>
              </a:pPr>
              <a:r>
                <a:rPr lang="en-US" sz="2200" i="0" dirty="0">
                  <a:solidFill>
                    <a:srgbClr val="FF0000"/>
                  </a:solidFill>
                  <a:latin typeface="+mn-lt"/>
                  <a:cs typeface="Arial"/>
                </a:rPr>
                <a:t>                </a:t>
              </a:r>
              <a:r>
                <a:rPr lang="en-US" sz="2200" i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Arial"/>
                </a:rPr>
                <a:t>Complying</a:t>
              </a:r>
              <a:endParaRPr lang="en-US" sz="800" i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endParaRPr>
            </a:p>
            <a:p>
              <a:pPr>
                <a:defRPr/>
              </a:pPr>
              <a:endParaRPr lang="en-US" sz="800" i="0" dirty="0">
                <a:solidFill>
                  <a:srgbClr val="FF0000"/>
                </a:solidFill>
                <a:latin typeface="+mn-lt"/>
                <a:cs typeface="Arial"/>
              </a:endParaRPr>
            </a:p>
          </p:txBody>
        </p:sp>
        <p:sp>
          <p:nvSpPr>
            <p:cNvPr id="353" name="Hexagon 352"/>
            <p:cNvSpPr>
              <a:spLocks noChangeArrowheads="1"/>
            </p:cNvSpPr>
            <p:nvPr/>
          </p:nvSpPr>
          <p:spPr bwMode="auto">
            <a:xfrm>
              <a:off x="430213" y="5440566"/>
              <a:ext cx="354012" cy="304677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+mn-lt"/>
                <a:cs typeface="Arial"/>
              </a:endParaRPr>
            </a:p>
          </p:txBody>
        </p:sp>
        <p:sp>
          <p:nvSpPr>
            <p:cNvPr id="352" name="Hexagon 351"/>
            <p:cNvSpPr>
              <a:spLocks noChangeArrowheads="1"/>
            </p:cNvSpPr>
            <p:nvPr/>
          </p:nvSpPr>
          <p:spPr bwMode="auto">
            <a:xfrm>
              <a:off x="395288" y="5410415"/>
              <a:ext cx="442912" cy="380846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+mn-lt"/>
                <a:cs typeface="Arial"/>
              </a:endParaRPr>
            </a:p>
          </p:txBody>
        </p:sp>
        <p:sp>
          <p:nvSpPr>
            <p:cNvPr id="354" name="Hexagon 353"/>
            <p:cNvSpPr>
              <a:spLocks noChangeAspect="1" noChangeArrowheads="1"/>
            </p:cNvSpPr>
            <p:nvPr/>
          </p:nvSpPr>
          <p:spPr bwMode="auto">
            <a:xfrm>
              <a:off x="1023938" y="5450087"/>
              <a:ext cx="354012" cy="304677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6" name="Hexagon 355"/>
            <p:cNvSpPr>
              <a:spLocks noChangeArrowheads="1"/>
            </p:cNvSpPr>
            <p:nvPr/>
          </p:nvSpPr>
          <p:spPr bwMode="auto">
            <a:xfrm>
              <a:off x="990600" y="5410415"/>
              <a:ext cx="442913" cy="380846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024FA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362" name="Group 361"/>
          <p:cNvGrpSpPr>
            <a:grpSpLocks/>
          </p:cNvGrpSpPr>
          <p:nvPr/>
        </p:nvGrpSpPr>
        <p:grpSpPr bwMode="auto">
          <a:xfrm>
            <a:off x="228600" y="6043613"/>
            <a:ext cx="3352800" cy="661987"/>
            <a:chOff x="228600" y="6043880"/>
            <a:chExt cx="3352800" cy="661720"/>
          </a:xfrm>
        </p:grpSpPr>
        <p:sp>
          <p:nvSpPr>
            <p:cNvPr id="350" name="TextBox 349"/>
            <p:cNvSpPr txBox="1"/>
            <p:nvPr/>
          </p:nvSpPr>
          <p:spPr>
            <a:xfrm>
              <a:off x="228600" y="6043880"/>
              <a:ext cx="3352800" cy="661720"/>
            </a:xfrm>
            <a:prstGeom prst="rect">
              <a:avLst/>
            </a:prstGeom>
            <a:solidFill>
              <a:schemeClr val="bg2">
                <a:lumMod val="90000"/>
                <a:alpha val="8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700" i="0" dirty="0">
                <a:solidFill>
                  <a:srgbClr val="FF0000"/>
                </a:solidFill>
                <a:latin typeface="+mn-lt"/>
                <a:cs typeface="Arial"/>
              </a:endParaRPr>
            </a:p>
            <a:p>
              <a:pPr>
                <a:defRPr/>
              </a:pPr>
              <a:r>
                <a:rPr lang="en-US" sz="2200" i="0" dirty="0">
                  <a:solidFill>
                    <a:srgbClr val="FF0000"/>
                  </a:solidFill>
                  <a:latin typeface="+mn-lt"/>
                  <a:cs typeface="Arial"/>
                </a:rPr>
                <a:t>                </a:t>
              </a:r>
              <a:r>
                <a:rPr lang="en-US" sz="2100" i="0" dirty="0">
                  <a:solidFill>
                    <a:srgbClr val="262626"/>
                  </a:solidFill>
                  <a:latin typeface="+mn-lt"/>
                  <a:cs typeface="Arial"/>
                </a:rPr>
                <a:t>Not complying</a:t>
              </a:r>
            </a:p>
            <a:p>
              <a:pPr>
                <a:defRPr/>
              </a:pPr>
              <a:endParaRPr lang="en-US" sz="800" i="0" dirty="0">
                <a:solidFill>
                  <a:srgbClr val="FF0000"/>
                </a:solidFill>
                <a:latin typeface="+mn-lt"/>
                <a:cs typeface="Arial"/>
              </a:endParaRPr>
            </a:p>
          </p:txBody>
        </p:sp>
        <p:sp>
          <p:nvSpPr>
            <p:cNvPr id="358" name="Hexagon 357"/>
            <p:cNvSpPr>
              <a:spLocks noChangeArrowheads="1"/>
            </p:cNvSpPr>
            <p:nvPr/>
          </p:nvSpPr>
          <p:spPr bwMode="auto">
            <a:xfrm>
              <a:off x="1033463" y="6218435"/>
              <a:ext cx="354012" cy="304677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+mn-lt"/>
                <a:cs typeface="Arial"/>
              </a:endParaRPr>
            </a:p>
          </p:txBody>
        </p:sp>
        <p:sp>
          <p:nvSpPr>
            <p:cNvPr id="361" name="Hexagon 360"/>
            <p:cNvSpPr>
              <a:spLocks noChangeArrowheads="1"/>
            </p:cNvSpPr>
            <p:nvPr/>
          </p:nvSpPr>
          <p:spPr bwMode="auto">
            <a:xfrm>
              <a:off x="990600" y="6172415"/>
              <a:ext cx="442913" cy="380846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024FA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60" name="Hexagon 359"/>
            <p:cNvSpPr>
              <a:spLocks noChangeAspect="1" noChangeArrowheads="1"/>
            </p:cNvSpPr>
            <p:nvPr/>
          </p:nvSpPr>
          <p:spPr bwMode="auto">
            <a:xfrm>
              <a:off x="430213" y="6212087"/>
              <a:ext cx="354012" cy="304677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9" name="Hexagon 358"/>
            <p:cNvSpPr>
              <a:spLocks noChangeArrowheads="1"/>
            </p:cNvSpPr>
            <p:nvPr/>
          </p:nvSpPr>
          <p:spPr bwMode="auto">
            <a:xfrm>
              <a:off x="395288" y="6172415"/>
              <a:ext cx="442912" cy="380846"/>
            </a:xfrm>
            <a:prstGeom prst="hexagon">
              <a:avLst>
                <a:gd name="adj" fmla="val 25053"/>
                <a:gd name="vf" fmla="val 115470"/>
              </a:avLst>
            </a:prstGeom>
            <a:noFill/>
            <a:ln w="101600">
              <a:solidFill>
                <a:srgbClr val="A4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+mn-lt"/>
                <a:cs typeface="Arial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3886200" y="1096963"/>
            <a:ext cx="3505200" cy="1570037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compare </a:t>
            </a:r>
            <a:r>
              <a:rPr lang="en-US" sz="3200" i="0" dirty="0">
                <a:solidFill>
                  <a:srgbClr val="FF0000"/>
                </a:solidFill>
                <a:latin typeface="+mn-lt"/>
                <a:cs typeface="Arial"/>
              </a:rPr>
              <a:t>encouraged </a:t>
            </a: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to </a:t>
            </a:r>
            <a:r>
              <a:rPr lang="en-US" sz="3200" i="0" dirty="0">
                <a:solidFill>
                  <a:srgbClr val="3366FF"/>
                </a:solidFill>
                <a:latin typeface="+mn-lt"/>
                <a:cs typeface="Arial"/>
              </a:rPr>
              <a:t>not encouraged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86200" y="3200400"/>
            <a:ext cx="3505200" cy="157003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do </a:t>
            </a:r>
            <a:r>
              <a:rPr lang="en-US" sz="3200" b="0" i="0" u="sng" dirty="0">
                <a:solidFill>
                  <a:schemeClr val="tx1"/>
                </a:solidFill>
                <a:latin typeface="+mn-lt"/>
                <a:cs typeface="Arial"/>
              </a:rPr>
              <a:t>not</a:t>
            </a: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 compare </a:t>
            </a:r>
            <a:r>
              <a:rPr lang="en-US" sz="3200" i="0" dirty="0">
                <a:solidFill>
                  <a:srgbClr val="FF0000"/>
                </a:solidFill>
                <a:latin typeface="+mn-lt"/>
                <a:cs typeface="Arial"/>
              </a:rPr>
              <a:t>participants </a:t>
            </a: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to </a:t>
            </a:r>
            <a:r>
              <a:rPr lang="en-US" sz="3200" i="0" dirty="0">
                <a:solidFill>
                  <a:srgbClr val="3366FF"/>
                </a:solidFill>
                <a:latin typeface="+mn-lt"/>
                <a:cs typeface="Arial"/>
              </a:rPr>
              <a:t>non-participants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886200" y="5780088"/>
            <a:ext cx="4953000" cy="107791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adjust for non-compliance in analysis phase</a:t>
            </a:r>
            <a:endParaRPr lang="en-US" sz="3200" i="0" dirty="0">
              <a:solidFill>
                <a:srgbClr val="3366FF"/>
              </a:solidFill>
              <a:latin typeface="+mn-lt"/>
              <a:cs typeface="Arial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810000" y="2590800"/>
            <a:ext cx="5334000" cy="584200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i="0" dirty="0">
                <a:solidFill>
                  <a:schemeClr val="tx1"/>
                </a:solidFill>
                <a:latin typeface="+mn-lt"/>
                <a:cs typeface="Arial"/>
              </a:rPr>
              <a:t>These must be correlated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 rot="16200000" flipV="1">
            <a:off x="3086100" y="1866900"/>
            <a:ext cx="11430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3238500" y="2933700"/>
            <a:ext cx="9144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6200000" flipV="1">
            <a:off x="3276600" y="2438400"/>
            <a:ext cx="914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5400000">
            <a:off x="3200400" y="3505200"/>
            <a:ext cx="1143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3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Something that makes some individuals more likely to use program than others</a:t>
            </a:r>
          </a:p>
          <a:p>
            <a:pPr lvl="1" eaLnBrk="1" hangingPunct="1"/>
            <a:r>
              <a:rPr lang="en-US" dirty="0" smtClean="0"/>
              <a:t>Not in itself a treatment</a:t>
            </a:r>
          </a:p>
          <a:p>
            <a:pPr lvl="1" eaLnBrk="1" hangingPunct="1"/>
            <a:r>
              <a:rPr lang="en-US" dirty="0" smtClean="0"/>
              <a:t>E.g., vouchers, training, visit from agent, </a:t>
            </a:r>
            <a:r>
              <a:rPr lang="en-US" dirty="0" err="1" smtClean="0"/>
              <a:t>etc</a:t>
            </a:r>
            <a:endParaRPr lang="en-US" dirty="0" smtClean="0"/>
          </a:p>
          <a:p>
            <a:pPr eaLnBrk="1" hangingPunct="1"/>
            <a:r>
              <a:rPr lang="en-US" dirty="0" smtClean="0"/>
              <a:t>For whom are we estimating the treatment effect?</a:t>
            </a:r>
          </a:p>
          <a:p>
            <a:pPr lvl="1" eaLnBrk="1" hangingPunct="1"/>
            <a:r>
              <a:rPr lang="en-US" dirty="0" smtClean="0"/>
              <a:t>Think about who responds to encouragement (compliers)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“encouragement”?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Simple lottery </a:t>
            </a:r>
          </a:p>
          <a:p>
            <a:pPr eaLnBrk="1" hangingPunct="1"/>
            <a:r>
              <a:rPr lang="en-US" dirty="0" smtClean="0"/>
              <a:t>Randomization </a:t>
            </a:r>
            <a:r>
              <a:rPr lang="en-US" dirty="0" smtClean="0"/>
              <a:t>in the “bubble”</a:t>
            </a:r>
          </a:p>
          <a:p>
            <a:pPr eaLnBrk="1" hangingPunct="1"/>
            <a:r>
              <a:rPr lang="en-US" dirty="0" smtClean="0"/>
              <a:t>Randomized phase-in</a:t>
            </a:r>
          </a:p>
          <a:p>
            <a:pPr eaLnBrk="1" hangingPunct="1"/>
            <a:r>
              <a:rPr lang="en-US" dirty="0" smtClean="0"/>
              <a:t>Rotation</a:t>
            </a:r>
          </a:p>
          <a:p>
            <a:pPr eaLnBrk="1" hangingPunct="1"/>
            <a:r>
              <a:rPr lang="en-US" dirty="0" smtClean="0"/>
              <a:t>Encouragement design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algn="ctr" eaLnBrk="1" hangingPunct="1">
              <a:buNone/>
            </a:pPr>
            <a:r>
              <a:rPr lang="en-US" dirty="0" smtClean="0"/>
              <a:t>These </a:t>
            </a:r>
            <a:r>
              <a:rPr lang="en-US" dirty="0" smtClean="0"/>
              <a:t>are not mutually exclusive.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of Possible Designs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Measuring Impact</a:t>
            </a:r>
            <a:endParaRPr lang="en-US" b="1" dirty="0" smtClean="0"/>
          </a:p>
        </p:txBody>
      </p:sp>
      <p:sp>
        <p:nvSpPr>
          <p:cNvPr id="6" name="Freeform 27"/>
          <p:cNvSpPr>
            <a:spLocks/>
          </p:cNvSpPr>
          <p:nvPr/>
        </p:nvSpPr>
        <p:spPr bwMode="auto">
          <a:xfrm>
            <a:off x="2362200" y="51054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Choose villages away from a paved road to get seeds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7" name="Freeform 27"/>
          <p:cNvSpPr>
            <a:spLocks/>
          </p:cNvSpPr>
          <p:nvPr/>
        </p:nvSpPr>
        <p:spPr bwMode="auto">
          <a:xfrm>
            <a:off x="685800" y="33528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Farmers in treated villages use seeds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8" name="Freeform 27"/>
          <p:cNvSpPr>
            <a:spLocks/>
          </p:cNvSpPr>
          <p:nvPr/>
        </p:nvSpPr>
        <p:spPr bwMode="auto">
          <a:xfrm>
            <a:off x="3962400" y="33528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Farmers in control villages don’t use seeds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9" name="Freeform 27"/>
          <p:cNvSpPr>
            <a:spLocks/>
          </p:cNvSpPr>
          <p:nvPr/>
        </p:nvSpPr>
        <p:spPr bwMode="auto">
          <a:xfrm>
            <a:off x="685800" y="16002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“Treated” farmers yields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10" name="Freeform 27"/>
          <p:cNvSpPr>
            <a:spLocks/>
          </p:cNvSpPr>
          <p:nvPr/>
        </p:nvSpPr>
        <p:spPr bwMode="auto">
          <a:xfrm>
            <a:off x="3962400" y="1600200"/>
            <a:ext cx="2362200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ea typeface="Arial Unicode MS" pitchFamily="34"/>
                <a:cs typeface="Arial" pitchFamily="34"/>
              </a:rPr>
              <a:t>“Control” farmers yields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705600" y="2133600"/>
            <a:ext cx="838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7"/>
          <p:cNvSpPr>
            <a:spLocks noGrp="1"/>
          </p:cNvSpPr>
          <p:nvPr>
            <p:ph idx="1"/>
          </p:nvPr>
        </p:nvSpPr>
        <p:spPr bwMode="auto">
          <a:xfrm>
            <a:off x="7696200" y="1752600"/>
            <a:ext cx="1447800" cy="1173163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a typeface="Arial Unicode MS" pitchFamily="34"/>
                <a:cs typeface="Arial" pitchFamily="34"/>
              </a:rPr>
              <a:t>10 kg</a:t>
            </a:r>
            <a:endParaRPr lang="en-US" sz="2000" b="1" dirty="0">
              <a:solidFill>
                <a:srgbClr val="FFFFFF"/>
              </a:solidFill>
              <a:latin typeface="+mn-lt"/>
              <a:ea typeface="Arial Unicode MS" pitchFamily="34"/>
              <a:cs typeface="Arial" pitchFamily="34"/>
            </a:endParaRPr>
          </a:p>
        </p:txBody>
      </p:sp>
      <p:sp>
        <p:nvSpPr>
          <p:cNvPr id="11" name="Freeform 27"/>
          <p:cNvSpPr txBox="1">
            <a:spLocks/>
          </p:cNvSpPr>
          <p:nvPr/>
        </p:nvSpPr>
        <p:spPr bwMode="auto">
          <a:xfrm>
            <a:off x="7696200" y="5181600"/>
            <a:ext cx="1447800" cy="1173163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360" tIns="45360" rIns="45360" bIns="4536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ea typeface="Arial Unicode MS" pitchFamily="34"/>
                <a:cs typeface="Arial" pitchFamily="34"/>
              </a:rPr>
              <a:t>Is this unbiased? Too big or too small?</a:t>
            </a:r>
            <a:endParaRPr lang="en-US" sz="2000" b="1" dirty="0">
              <a:solidFill>
                <a:srgbClr val="FFFFFF"/>
              </a:solidFill>
              <a:ea typeface="Arial Unicode MS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2076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F8A566B0-44C6-4BA7-9CA1-34DEA1464681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Methods of randomization - recap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2316163"/>
          <a:ext cx="8077200" cy="2103119"/>
        </p:xfrm>
        <a:graphic>
          <a:graphicData uri="http://schemas.openxmlformats.org/drawingml/2006/table">
            <a:tbl>
              <a:tblPr firstRow="1" firstCol="1" lastCol="1" bandRow="1" bandCol="1">
                <a:tableStyleId>{72833802-FEF1-4C79-8D5D-14CF1EAF98D9}</a:tableStyleId>
              </a:tblPr>
              <a:tblGrid>
                <a:gridCol w="1446848"/>
                <a:gridCol w="1753552"/>
                <a:gridCol w="2362200"/>
                <a:gridCol w="2514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useful when…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1409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Basic Lottery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Program oversubscribed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Familiar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Easy to understand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to implement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Can be implemented in public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Control</a:t>
                      </a:r>
                      <a:r>
                        <a:rPr lang="en-US" b="0" baseline="0" dirty="0" smtClean="0"/>
                        <a:t> group may not cooperate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baseline="0" dirty="0" smtClean="0"/>
                        <a:t>Differential attrition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2" name="AutoShape 2"/>
          <p:cNvSpPr>
            <a:spLocks noChangeAspect="1" noChangeArrowheads="1"/>
          </p:cNvSpPr>
          <p:nvPr/>
        </p:nvSpPr>
        <p:spPr bwMode="auto">
          <a:xfrm>
            <a:off x="522288" y="1600200"/>
            <a:ext cx="8099425" cy="452596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3260BE98-5FEF-46BB-BD18-4C6D7A29D72A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Methods of randomization - recap</a:t>
            </a:r>
          </a:p>
        </p:txBody>
      </p:sp>
      <p:sp>
        <p:nvSpPr>
          <p:cNvPr id="410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533400" y="2316163"/>
          <a:ext cx="8077200" cy="2468879"/>
        </p:xfrm>
        <a:graphic>
          <a:graphicData uri="http://schemas.openxmlformats.org/drawingml/2006/table">
            <a:tbl>
              <a:tblPr firstRow="1" firstCol="1" lastCol="1" bandRow="1" bandCol="1">
                <a:tableStyleId>{72833802-FEF1-4C79-8D5D-14CF1EAF98D9}</a:tableStyleId>
              </a:tblPr>
              <a:tblGrid>
                <a:gridCol w="1446848"/>
                <a:gridCol w="2058352"/>
                <a:gridCol w="2057400"/>
                <a:gridCol w="2514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useful when…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1409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Phase-In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Expanding over time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Everyone must receive treatment eventually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Easy to understand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Constraint is</a:t>
                      </a:r>
                      <a:r>
                        <a:rPr lang="en-US" baseline="0" dirty="0" smtClean="0"/>
                        <a:t> easy to explain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Control group complies because they expect to benefit later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Anticipation of treatment may impact short-run behavior</a:t>
                      </a:r>
                      <a:endParaRPr lang="en-US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baseline="0" dirty="0" smtClean="0"/>
                        <a:t>Difficult to measure long-term impact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98" name="AutoShape 2"/>
          <p:cNvSpPr>
            <a:spLocks noChangeAspect="1" noChangeArrowheads="1"/>
          </p:cNvSpPr>
          <p:nvPr/>
        </p:nvSpPr>
        <p:spPr bwMode="auto">
          <a:xfrm>
            <a:off x="522288" y="1600200"/>
            <a:ext cx="8099425" cy="452596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8AD5F9AF-D044-462C-85A1-D55CF55CCD4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Methods of randomization - recap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2316163"/>
          <a:ext cx="8077200" cy="2194559"/>
        </p:xfrm>
        <a:graphic>
          <a:graphicData uri="http://schemas.openxmlformats.org/drawingml/2006/table">
            <a:tbl>
              <a:tblPr firstRow="1" firstCol="1" lastCol="1" bandRow="1" bandCol="1">
                <a:tableStyleId>{72833802-FEF1-4C79-8D5D-14CF1EAF98D9}</a:tableStyleId>
              </a:tblPr>
              <a:tblGrid>
                <a:gridCol w="1446848"/>
                <a:gridCol w="2134552"/>
                <a:gridCol w="1981200"/>
                <a:gridCol w="2514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useful when…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1409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Rotation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Everyone must receive something at some point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enough resources per given time period for all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More data points than</a:t>
                      </a:r>
                      <a:r>
                        <a:rPr lang="en-US" baseline="0" dirty="0" smtClean="0"/>
                        <a:t> phase-in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Difficult to measure long-term impact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8546" name="AutoShape 2"/>
          <p:cNvSpPr>
            <a:spLocks noChangeAspect="1" noChangeArrowheads="1"/>
          </p:cNvSpPr>
          <p:nvPr/>
        </p:nvSpPr>
        <p:spPr bwMode="auto">
          <a:xfrm>
            <a:off x="522288" y="1600200"/>
            <a:ext cx="8099425" cy="452596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96A30E70-1F39-4A03-A588-C7F01137EDB3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Methods of randomization - recap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077200" cy="3200400"/>
        </p:xfrm>
        <a:graphic>
          <a:graphicData uri="http://schemas.openxmlformats.org/drawingml/2006/table">
            <a:tbl>
              <a:tblPr firstRow="1" firstCol="1" lastCol="1" bandRow="1" bandCol="1">
                <a:tableStyleId>{72833802-FEF1-4C79-8D5D-14CF1EAF98D9}</a:tableStyleId>
              </a:tblPr>
              <a:tblGrid>
                <a:gridCol w="1676400"/>
                <a:gridCol w="1905000"/>
                <a:gridCol w="1981200"/>
                <a:gridCol w="2514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useful when…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1409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Encouragement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Program has to be open to all comers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When take-up is low, but can be</a:t>
                      </a:r>
                      <a:r>
                        <a:rPr lang="en-US" baseline="0" dirty="0" smtClean="0"/>
                        <a:t> easily improved with an incentive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Can randomize at individual</a:t>
                      </a:r>
                      <a:r>
                        <a:rPr lang="en-US" baseline="0" dirty="0" smtClean="0"/>
                        <a:t> level even when the program is not administered at that level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Measures impact of those who respond to the incentive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Need large enough inducement</a:t>
                      </a:r>
                      <a:r>
                        <a:rPr lang="en-US" b="0" baseline="0" dirty="0" smtClean="0"/>
                        <a:t> to improve take-up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baseline="0" dirty="0" smtClean="0"/>
                        <a:t>Encouragement itself may have direct effect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9570" name="AutoShape 2"/>
          <p:cNvSpPr>
            <a:spLocks noChangeAspect="1" noChangeArrowheads="1"/>
          </p:cNvSpPr>
          <p:nvPr/>
        </p:nvSpPr>
        <p:spPr bwMode="auto">
          <a:xfrm>
            <a:off x="522288" y="1600200"/>
            <a:ext cx="8099425" cy="452596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Intervention: Provide capacity-building grants to farmers’ association (World Bank, </a:t>
            </a:r>
            <a:r>
              <a:rPr lang="en-US" dirty="0" err="1" smtClean="0"/>
              <a:t>GoN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Treatment level:  Farmers’ association</a:t>
            </a:r>
          </a:p>
          <a:p>
            <a:r>
              <a:rPr lang="en-US" dirty="0" smtClean="0"/>
              <a:t>Randomization level:  Farmers’ association</a:t>
            </a:r>
          </a:p>
          <a:p>
            <a:r>
              <a:rPr lang="en-US" dirty="0" smtClean="0"/>
              <a:t>Randomization design:</a:t>
            </a:r>
          </a:p>
          <a:p>
            <a:pPr lvl="1"/>
            <a:r>
              <a:rPr lang="en-US" dirty="0" smtClean="0"/>
              <a:t>Partial lottery</a:t>
            </a:r>
          </a:p>
          <a:p>
            <a:pPr lvl="1"/>
            <a:r>
              <a:rPr lang="en-US" dirty="0" smtClean="0"/>
              <a:t>Randomized phase-in</a:t>
            </a:r>
          </a:p>
          <a:p>
            <a:pPr lvl="1"/>
            <a:r>
              <a:rPr lang="en-US" dirty="0" smtClean="0"/>
              <a:t>Encouragement scheme</a:t>
            </a:r>
          </a:p>
          <a:p>
            <a:r>
              <a:rPr lang="en-US" dirty="0" smtClean="0"/>
              <a:t>But huge implications for sample size!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/>
          <a:lstStyle/>
          <a:p>
            <a:r>
              <a:rPr lang="en-US" sz="3800" dirty="0" smtClean="0"/>
              <a:t>Grants to Farmers’ Association in Niger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22552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Consider non-standard lottery designs</a:t>
            </a:r>
          </a:p>
          <a:p>
            <a:pPr eaLnBrk="1" hangingPunct="1"/>
            <a:r>
              <a:rPr lang="en-US" dirty="0" smtClean="0"/>
              <a:t>Could increase outreach activities</a:t>
            </a:r>
          </a:p>
          <a:p>
            <a:pPr eaLnBrk="1" hangingPunct="1"/>
            <a:r>
              <a:rPr lang="en-US" dirty="0" smtClean="0"/>
              <a:t>Is this ethical?</a:t>
            </a: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Randomize, Part I - </a:t>
            </a:r>
            <a:fld id="{9FB0195F-86D8-45A5-A902-FB1D4C2CC8FB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/>
              <a:t>What if you have 500 applicants for 500 slots?</a:t>
            </a:r>
          </a:p>
        </p:txBody>
      </p:sp>
    </p:spTree>
    <p:extLst>
      <p:ext uri="{BB962C8B-B14F-4D97-AF65-F5344CB8AC3E}">
        <p14:creationId xmlns:p14="http://schemas.microsoft.com/office/powerpoint/2010/main" val="27017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</a:t>
            </a:r>
            <a:r>
              <a:rPr lang="en-US" dirty="0" smtClean="0"/>
              <a:t>here are 2000 applicants</a:t>
            </a:r>
          </a:p>
          <a:p>
            <a:pPr eaLnBrk="1" hangingPunct="1"/>
            <a:r>
              <a:rPr lang="en-US" dirty="0" smtClean="0"/>
              <a:t>Application </a:t>
            </a:r>
            <a:r>
              <a:rPr lang="en-US" dirty="0"/>
              <a:t>s</a:t>
            </a:r>
            <a:r>
              <a:rPr lang="en-US" dirty="0" smtClean="0"/>
              <a:t>creening identifies 500 “eligible” candidates for 500 slots</a:t>
            </a:r>
          </a:p>
          <a:p>
            <a:pPr eaLnBrk="1" hangingPunct="1"/>
            <a:r>
              <a:rPr lang="en-US" dirty="0" smtClean="0"/>
              <a:t>In this case, a simple lottery will not work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are our options?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Non-Standard Lottery Designs</a:t>
            </a:r>
          </a:p>
        </p:txBody>
      </p:sp>
      <p:sp>
        <p:nvSpPr>
          <p:cNvPr id="944132" name="AutoShape 4"/>
          <p:cNvSpPr>
            <a:spLocks noChangeArrowheads="1"/>
          </p:cNvSpPr>
          <p:nvPr/>
        </p:nvSpPr>
        <p:spPr bwMode="black">
          <a:xfrm flipV="1">
            <a:off x="3276600" y="4419600"/>
            <a:ext cx="23622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lin ang="5400000" scaled="1"/>
          </a:gra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Selection procedures may exist only to reduce eligible candidates in order to meet a capacity constraint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are they screening for?  Which elements are essential?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certain screening mechanisms appear “arbitrary” (although not random), randomization can serve the purpose of filtering </a:t>
            </a:r>
            <a:r>
              <a:rPr lang="en-US" i="1" dirty="0" smtClean="0"/>
              <a:t>and</a:t>
            </a:r>
            <a:r>
              <a:rPr lang="en-US" dirty="0" smtClean="0"/>
              <a:t> help with evaluation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Non-Standard Lottery Designs</a:t>
            </a:r>
          </a:p>
        </p:txBody>
      </p:sp>
    </p:spTree>
    <p:extLst>
      <p:ext uri="{BB962C8B-B14F-4D97-AF65-F5344CB8AC3E}">
        <p14:creationId xmlns:p14="http://schemas.microsoft.com/office/powerpoint/2010/main" val="38894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Unit and method of randomization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Real-world constraints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Revisiting unit and method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Variations on simple treatment-control</a:t>
            </a:r>
          </a:p>
        </p:txBody>
      </p:sp>
      <p:sp>
        <p:nvSpPr>
          <p:cNvPr id="1136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treatments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Crossing or interacting treatments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Varying levels of treatment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Stratified </a:t>
            </a:r>
            <a:r>
              <a:rPr lang="en-US" dirty="0" smtClean="0"/>
              <a:t>randomization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Multiple-stage randomization</a:t>
            </a:r>
          </a:p>
        </p:txBody>
      </p:sp>
      <p:sp>
        <p:nvSpPr>
          <p:cNvPr id="11366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Variations on Simple Treatment and Control</a:t>
            </a:r>
          </a:p>
        </p:txBody>
      </p:sp>
    </p:spTree>
    <p:extLst>
      <p:ext uri="{BB962C8B-B14F-4D97-AF65-F5344CB8AC3E}">
        <p14:creationId xmlns:p14="http://schemas.microsoft.com/office/powerpoint/2010/main" val="14055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AD142-5529-4939-A898-FCFF939CCF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0" y="2286000"/>
            <a:ext cx="91440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84415"/>
            <a:ext cx="1295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Randomization</a:t>
            </a:r>
          </a:p>
          <a:p>
            <a:pPr algn="ctr"/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284415"/>
            <a:ext cx="12192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RDD</a:t>
            </a:r>
          </a:p>
          <a:p>
            <a:pPr algn="ctr"/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284415"/>
            <a:ext cx="12192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DD</a:t>
            </a:r>
          </a:p>
          <a:p>
            <a:pPr algn="ctr"/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284415"/>
            <a:ext cx="12192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Matching</a:t>
            </a:r>
          </a:p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PSM</a:t>
            </a:r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3284415"/>
            <a:ext cx="12192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IV</a:t>
            </a:r>
          </a:p>
          <a:p>
            <a:pPr algn="ctr"/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03215"/>
            <a:ext cx="1371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Experimental</a:t>
            </a:r>
          </a:p>
          <a:p>
            <a:pPr algn="ctr"/>
            <a:endParaRPr lang="fr-FR" sz="1600" b="1" i="0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303215"/>
            <a:ext cx="1295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Quasi-Experiment</a:t>
            </a:r>
          </a:p>
          <a:p>
            <a:pPr algn="ctr"/>
            <a:endParaRPr lang="fr-FR" sz="1600" b="1" i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303215"/>
            <a:ext cx="5562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Non—Experimental</a:t>
            </a:r>
          </a:p>
          <a:p>
            <a:pPr algn="ctr"/>
            <a:endParaRPr lang="fr-FR" sz="1600" b="1" i="0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fr-FR" sz="1600" b="1" i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495800"/>
            <a:ext cx="121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High </a:t>
            </a:r>
          </a:p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internal validity</a:t>
            </a:r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34670"/>
            <a:ext cx="121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Lower </a:t>
            </a:r>
          </a:p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external validity</a:t>
            </a:r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4427415"/>
            <a:ext cx="121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Lower internal validity</a:t>
            </a:r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5942485"/>
            <a:ext cx="121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0" dirty="0" smtClean="0">
                <a:solidFill>
                  <a:schemeClr val="tx1"/>
                </a:solidFill>
                <a:latin typeface="+mn-lt"/>
              </a:rPr>
              <a:t>Higher external validity</a:t>
            </a:r>
            <a:endParaRPr lang="fr-FR" sz="1600" b="1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6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Sometimes the core question is deciding among different possible interventions</a:t>
            </a:r>
          </a:p>
          <a:p>
            <a:pPr lvl="1" eaLnBrk="1" hangingPunct="1"/>
            <a:r>
              <a:rPr lang="en-US" dirty="0" err="1" smtClean="0"/>
              <a:t>Ie</a:t>
            </a:r>
            <a:r>
              <a:rPr lang="en-US" dirty="0" smtClean="0"/>
              <a:t>, in-person extension agent visits versus a call-in hotline</a:t>
            </a:r>
          </a:p>
          <a:p>
            <a:pPr eaLnBrk="1" hangingPunct="1"/>
            <a:r>
              <a:rPr lang="en-US" dirty="0" smtClean="0"/>
              <a:t>You can randomize these interventions</a:t>
            </a:r>
          </a:p>
          <a:p>
            <a:pPr eaLnBrk="1" hangingPunct="1"/>
            <a:r>
              <a:rPr lang="en-US" dirty="0" smtClean="0"/>
              <a:t>Does this teach us about the benefit of any one intervention?</a:t>
            </a:r>
          </a:p>
          <a:p>
            <a:pPr eaLnBrk="1" hangingPunct="1"/>
            <a:r>
              <a:rPr lang="en-US" dirty="0" smtClean="0"/>
              <a:t>Do you have a control group? 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to Randomize, Part I - </a:t>
            </a:r>
            <a:fld id="{438AB371-8C28-45C3-95C6-3164C9507DA1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treatments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" name="TextBox 337"/>
          <p:cNvSpPr txBox="1"/>
          <p:nvPr/>
        </p:nvSpPr>
        <p:spPr>
          <a:xfrm>
            <a:off x="304800" y="1328738"/>
            <a:ext cx="2286000" cy="164147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800" i="0" dirty="0">
                <a:solidFill>
                  <a:srgbClr val="FF0000"/>
                </a:solidFill>
                <a:latin typeface="Arial"/>
                <a:cs typeface="Arial"/>
              </a:rPr>
              <a:t>Treatment 1</a:t>
            </a:r>
          </a:p>
          <a:p>
            <a:pPr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800" i="0" dirty="0">
                <a:solidFill>
                  <a:srgbClr val="44BF04"/>
                </a:solidFill>
                <a:latin typeface="Arial"/>
                <a:cs typeface="Arial"/>
              </a:rPr>
              <a:t>Treatment 2</a:t>
            </a:r>
          </a:p>
          <a:p>
            <a:pPr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800" i="0" dirty="0">
                <a:solidFill>
                  <a:srgbClr val="901390"/>
                </a:solidFill>
                <a:latin typeface="Arial"/>
                <a:cs typeface="Arial"/>
              </a:rPr>
              <a:t>Treatment 3</a:t>
            </a:r>
            <a:endParaRPr lang="en-US" sz="2400" i="0" dirty="0">
              <a:solidFill>
                <a:srgbClr val="901390"/>
              </a:solidFill>
              <a:latin typeface="Arial"/>
              <a:cs typeface="Arial"/>
            </a:endParaRP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3595688" y="1066800"/>
            <a:ext cx="5229225" cy="5486400"/>
            <a:chOff x="3595688" y="1066800"/>
            <a:chExt cx="5229224" cy="5486400"/>
          </a:xfrm>
        </p:grpSpPr>
        <p:sp>
          <p:nvSpPr>
            <p:cNvPr id="117797" name="Hexagon 46"/>
            <p:cNvSpPr>
              <a:spLocks noChangeArrowheads="1"/>
            </p:cNvSpPr>
            <p:nvPr/>
          </p:nvSpPr>
          <p:spPr bwMode="auto">
            <a:xfrm>
              <a:off x="3595688" y="487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798" name="Hexagon 73"/>
            <p:cNvSpPr>
              <a:spLocks noChangeArrowheads="1"/>
            </p:cNvSpPr>
            <p:nvPr/>
          </p:nvSpPr>
          <p:spPr bwMode="auto">
            <a:xfrm>
              <a:off x="5715000" y="571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799" name="Hexagon 74"/>
            <p:cNvSpPr>
              <a:spLocks noChangeArrowheads="1"/>
            </p:cNvSpPr>
            <p:nvPr/>
          </p:nvSpPr>
          <p:spPr bwMode="auto">
            <a:xfrm>
              <a:off x="4800600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0" name="Hexagon 82"/>
            <p:cNvSpPr>
              <a:spLocks noChangeArrowheads="1"/>
            </p:cNvSpPr>
            <p:nvPr/>
          </p:nvSpPr>
          <p:spPr bwMode="auto">
            <a:xfrm>
              <a:off x="5257800" y="4953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1" name="Hexagon 85"/>
            <p:cNvSpPr>
              <a:spLocks noChangeArrowheads="1"/>
            </p:cNvSpPr>
            <p:nvPr/>
          </p:nvSpPr>
          <p:spPr bwMode="auto">
            <a:xfrm>
              <a:off x="6034088" y="4191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2" name="Hexagon 86"/>
            <p:cNvSpPr>
              <a:spLocks noChangeArrowheads="1"/>
            </p:cNvSpPr>
            <p:nvPr/>
          </p:nvSpPr>
          <p:spPr bwMode="auto">
            <a:xfrm>
              <a:off x="6553200" y="525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3" name="Hexagon 87"/>
            <p:cNvSpPr>
              <a:spLocks noChangeArrowheads="1"/>
            </p:cNvSpPr>
            <p:nvPr/>
          </p:nvSpPr>
          <p:spPr bwMode="auto">
            <a:xfrm>
              <a:off x="7391400" y="3581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4" name="Hexagon 88"/>
            <p:cNvSpPr>
              <a:spLocks noChangeArrowheads="1"/>
            </p:cNvSpPr>
            <p:nvPr/>
          </p:nvSpPr>
          <p:spPr bwMode="auto">
            <a:xfrm>
              <a:off x="4191000" y="12954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5" name="Hexagon 95"/>
            <p:cNvSpPr>
              <a:spLocks noChangeArrowheads="1"/>
            </p:cNvSpPr>
            <p:nvPr/>
          </p:nvSpPr>
          <p:spPr bwMode="auto">
            <a:xfrm>
              <a:off x="6110288" y="228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6" name="Hexagon 96"/>
            <p:cNvSpPr>
              <a:spLocks noChangeArrowheads="1"/>
            </p:cNvSpPr>
            <p:nvPr/>
          </p:nvSpPr>
          <p:spPr bwMode="auto">
            <a:xfrm>
              <a:off x="5410200" y="1447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7" name="Hexagon 97"/>
            <p:cNvSpPr>
              <a:spLocks noChangeArrowheads="1"/>
            </p:cNvSpPr>
            <p:nvPr/>
          </p:nvSpPr>
          <p:spPr bwMode="auto">
            <a:xfrm>
              <a:off x="3810000" y="1905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8" name="Hexagon 98"/>
            <p:cNvSpPr>
              <a:spLocks noChangeArrowheads="1"/>
            </p:cNvSpPr>
            <p:nvPr/>
          </p:nvSpPr>
          <p:spPr bwMode="auto">
            <a:xfrm>
              <a:off x="38100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09" name="Hexagon 99"/>
            <p:cNvSpPr>
              <a:spLocks noChangeArrowheads="1"/>
            </p:cNvSpPr>
            <p:nvPr/>
          </p:nvSpPr>
          <p:spPr bwMode="auto">
            <a:xfrm>
              <a:off x="3657600" y="4038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0" name="Hexagon 100"/>
            <p:cNvSpPr>
              <a:spLocks noChangeArrowheads="1"/>
            </p:cNvSpPr>
            <p:nvPr/>
          </p:nvSpPr>
          <p:spPr bwMode="auto">
            <a:xfrm>
              <a:off x="4572000" y="3429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1" name="Hexagon 101"/>
            <p:cNvSpPr>
              <a:spLocks noChangeArrowheads="1"/>
            </p:cNvSpPr>
            <p:nvPr/>
          </p:nvSpPr>
          <p:spPr bwMode="auto">
            <a:xfrm>
              <a:off x="4572000" y="2133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2" name="Hexagon 102"/>
            <p:cNvSpPr>
              <a:spLocks noChangeArrowheads="1"/>
            </p:cNvSpPr>
            <p:nvPr/>
          </p:nvSpPr>
          <p:spPr bwMode="auto">
            <a:xfrm>
              <a:off x="5029200" y="2971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3" name="Hexagon 106"/>
            <p:cNvSpPr>
              <a:spLocks noChangeArrowheads="1"/>
            </p:cNvSpPr>
            <p:nvPr/>
          </p:nvSpPr>
          <p:spPr bwMode="auto">
            <a:xfrm>
              <a:off x="83820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4" name="Hexagon 110"/>
            <p:cNvSpPr>
              <a:spLocks noChangeArrowheads="1"/>
            </p:cNvSpPr>
            <p:nvPr/>
          </p:nvSpPr>
          <p:spPr bwMode="auto">
            <a:xfrm>
              <a:off x="6858000" y="1981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5" name="Hexagon 111"/>
            <p:cNvSpPr>
              <a:spLocks noChangeArrowheads="1"/>
            </p:cNvSpPr>
            <p:nvPr/>
          </p:nvSpPr>
          <p:spPr bwMode="auto">
            <a:xfrm>
              <a:off x="82296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6" name="Hexagon 112"/>
            <p:cNvSpPr>
              <a:spLocks noChangeArrowheads="1"/>
            </p:cNvSpPr>
            <p:nvPr/>
          </p:nvSpPr>
          <p:spPr bwMode="auto">
            <a:xfrm>
              <a:off x="8001000" y="6172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7" name="Hexagon 113"/>
            <p:cNvSpPr>
              <a:spLocks noChangeArrowheads="1"/>
            </p:cNvSpPr>
            <p:nvPr/>
          </p:nvSpPr>
          <p:spPr bwMode="auto">
            <a:xfrm>
              <a:off x="7391400" y="4572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8" name="Hexagon 114"/>
            <p:cNvSpPr>
              <a:spLocks noChangeArrowheads="1"/>
            </p:cNvSpPr>
            <p:nvPr/>
          </p:nvSpPr>
          <p:spPr bwMode="auto">
            <a:xfrm>
              <a:off x="4419600" y="5410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19" name="Hexagon 115"/>
            <p:cNvSpPr>
              <a:spLocks noChangeArrowheads="1"/>
            </p:cNvSpPr>
            <p:nvPr/>
          </p:nvSpPr>
          <p:spPr bwMode="auto">
            <a:xfrm>
              <a:off x="6858000" y="55626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20" name="Hexagon 117"/>
            <p:cNvSpPr>
              <a:spLocks noChangeArrowheads="1"/>
            </p:cNvSpPr>
            <p:nvPr/>
          </p:nvSpPr>
          <p:spPr bwMode="auto">
            <a:xfrm>
              <a:off x="6629400" y="4267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21" name="Hexagon 118"/>
            <p:cNvSpPr>
              <a:spLocks noChangeArrowheads="1"/>
            </p:cNvSpPr>
            <p:nvPr/>
          </p:nvSpPr>
          <p:spPr bwMode="auto">
            <a:xfrm>
              <a:off x="8077200" y="1219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22" name="Hexagon 120"/>
            <p:cNvSpPr>
              <a:spLocks noChangeArrowheads="1"/>
            </p:cNvSpPr>
            <p:nvPr/>
          </p:nvSpPr>
          <p:spPr bwMode="auto">
            <a:xfrm>
              <a:off x="6705600" y="1066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23" name="Hexagon 123"/>
            <p:cNvSpPr>
              <a:spLocks noChangeArrowheads="1"/>
            </p:cNvSpPr>
            <p:nvPr/>
          </p:nvSpPr>
          <p:spPr bwMode="auto">
            <a:xfrm>
              <a:off x="4191000" y="60960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24" name="Hexagon 129"/>
            <p:cNvSpPr>
              <a:spLocks noChangeArrowheads="1"/>
            </p:cNvSpPr>
            <p:nvPr/>
          </p:nvSpPr>
          <p:spPr bwMode="auto">
            <a:xfrm>
              <a:off x="7543800" y="25908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825" name="Hexagon 131"/>
            <p:cNvSpPr>
              <a:spLocks noChangeArrowheads="1"/>
            </p:cNvSpPr>
            <p:nvPr/>
          </p:nvSpPr>
          <p:spPr bwMode="auto">
            <a:xfrm>
              <a:off x="6553200" y="3505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D9BA62"/>
            </a:solidFill>
            <a:ln w="25400">
              <a:solidFill>
                <a:srgbClr val="26262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4" name="Title 2"/>
          <p:cNvSpPr txBox="1">
            <a:spLocks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i="0" dirty="0">
                <a:solidFill>
                  <a:schemeClr val="tx1"/>
                </a:solidFill>
                <a:latin typeface="+mj-lt"/>
              </a:rPr>
              <a:t>  Multiple treatments</a:t>
            </a:r>
          </a:p>
        </p:txBody>
      </p:sp>
      <p:grpSp>
        <p:nvGrpSpPr>
          <p:cNvPr id="171" name="Group 170"/>
          <p:cNvGrpSpPr>
            <a:grpSpLocks/>
          </p:cNvGrpSpPr>
          <p:nvPr/>
        </p:nvGrpSpPr>
        <p:grpSpPr bwMode="auto">
          <a:xfrm>
            <a:off x="3595688" y="1447800"/>
            <a:ext cx="4848225" cy="5105400"/>
            <a:chOff x="-366712" y="1600200"/>
            <a:chExt cx="4848224" cy="5105400"/>
          </a:xfrm>
        </p:grpSpPr>
        <p:sp>
          <p:nvSpPr>
            <p:cNvPr id="159" name="Hexagon 158"/>
            <p:cNvSpPr>
              <a:spLocks noChangeArrowheads="1"/>
            </p:cNvSpPr>
            <p:nvPr/>
          </p:nvSpPr>
          <p:spPr bwMode="auto">
            <a:xfrm>
              <a:off x="2590799" y="3657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0" name="Hexagon 159"/>
            <p:cNvSpPr>
              <a:spLocks noChangeArrowheads="1"/>
            </p:cNvSpPr>
            <p:nvPr/>
          </p:nvSpPr>
          <p:spPr bwMode="auto">
            <a:xfrm>
              <a:off x="609600" y="3581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1" name="Hexagon 160"/>
            <p:cNvSpPr>
              <a:spLocks noChangeArrowheads="1"/>
            </p:cNvSpPr>
            <p:nvPr/>
          </p:nvSpPr>
          <p:spPr bwMode="auto">
            <a:xfrm>
              <a:off x="609600" y="2286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2" name="Hexagon 161"/>
            <p:cNvSpPr>
              <a:spLocks noChangeArrowheads="1"/>
            </p:cNvSpPr>
            <p:nvPr/>
          </p:nvSpPr>
          <p:spPr bwMode="auto">
            <a:xfrm>
              <a:off x="-366712" y="5029200"/>
              <a:ext cx="442912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3" name="Hexagon 162"/>
            <p:cNvSpPr>
              <a:spLocks noChangeArrowheads="1"/>
            </p:cNvSpPr>
            <p:nvPr/>
          </p:nvSpPr>
          <p:spPr bwMode="auto">
            <a:xfrm>
              <a:off x="1295400" y="5105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5" name="Hexagon 164"/>
            <p:cNvSpPr>
              <a:spLocks noChangeArrowheads="1"/>
            </p:cNvSpPr>
            <p:nvPr/>
          </p:nvSpPr>
          <p:spPr bwMode="auto">
            <a:xfrm>
              <a:off x="1447800" y="1600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7" name="Hexagon 166"/>
            <p:cNvSpPr>
              <a:spLocks noChangeArrowheads="1"/>
            </p:cNvSpPr>
            <p:nvPr/>
          </p:nvSpPr>
          <p:spPr bwMode="auto">
            <a:xfrm>
              <a:off x="2133599" y="2438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8" name="Hexagon 167"/>
            <p:cNvSpPr>
              <a:spLocks noChangeArrowheads="1"/>
            </p:cNvSpPr>
            <p:nvPr/>
          </p:nvSpPr>
          <p:spPr bwMode="auto">
            <a:xfrm>
              <a:off x="3581399" y="2743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9" name="Hexagon 168"/>
            <p:cNvSpPr>
              <a:spLocks noChangeArrowheads="1"/>
            </p:cNvSpPr>
            <p:nvPr/>
          </p:nvSpPr>
          <p:spPr bwMode="auto">
            <a:xfrm>
              <a:off x="3428999" y="4724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0" name="Hexagon 169"/>
            <p:cNvSpPr>
              <a:spLocks noChangeArrowheads="1"/>
            </p:cNvSpPr>
            <p:nvPr/>
          </p:nvSpPr>
          <p:spPr bwMode="auto">
            <a:xfrm>
              <a:off x="4038599" y="6324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BF0000"/>
            </a:solidFill>
            <a:ln w="25400">
              <a:solidFill>
                <a:srgbClr val="7F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3810000" y="1066800"/>
            <a:ext cx="4862513" cy="4876800"/>
            <a:chOff x="-2286000" y="1676400"/>
            <a:chExt cx="4862512" cy="4876800"/>
          </a:xfrm>
        </p:grpSpPr>
        <p:sp>
          <p:nvSpPr>
            <p:cNvPr id="157" name="Hexagon 156"/>
            <p:cNvSpPr>
              <a:spLocks noChangeArrowheads="1"/>
            </p:cNvSpPr>
            <p:nvPr/>
          </p:nvSpPr>
          <p:spPr bwMode="auto">
            <a:xfrm>
              <a:off x="1295399" y="4191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2" name="Hexagon 171"/>
            <p:cNvSpPr>
              <a:spLocks noChangeArrowheads="1"/>
            </p:cNvSpPr>
            <p:nvPr/>
          </p:nvSpPr>
          <p:spPr bwMode="auto">
            <a:xfrm>
              <a:off x="-2286000" y="3581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3" name="Hexagon 172"/>
            <p:cNvSpPr>
              <a:spLocks noChangeArrowheads="1"/>
            </p:cNvSpPr>
            <p:nvPr/>
          </p:nvSpPr>
          <p:spPr bwMode="auto">
            <a:xfrm>
              <a:off x="533399" y="4876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4" name="Hexagon 173"/>
            <p:cNvSpPr>
              <a:spLocks noChangeArrowheads="1"/>
            </p:cNvSpPr>
            <p:nvPr/>
          </p:nvSpPr>
          <p:spPr bwMode="auto">
            <a:xfrm>
              <a:off x="-1295400" y="4800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5" name="Hexagon 174"/>
            <p:cNvSpPr>
              <a:spLocks noChangeArrowheads="1"/>
            </p:cNvSpPr>
            <p:nvPr/>
          </p:nvSpPr>
          <p:spPr bwMode="auto">
            <a:xfrm>
              <a:off x="-1676400" y="6019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6" name="Hexagon 175"/>
            <p:cNvSpPr>
              <a:spLocks noChangeArrowheads="1"/>
            </p:cNvSpPr>
            <p:nvPr/>
          </p:nvSpPr>
          <p:spPr bwMode="auto">
            <a:xfrm>
              <a:off x="-2286000" y="2514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7" name="Hexagon 176"/>
            <p:cNvSpPr>
              <a:spLocks noChangeArrowheads="1"/>
            </p:cNvSpPr>
            <p:nvPr/>
          </p:nvSpPr>
          <p:spPr bwMode="auto">
            <a:xfrm>
              <a:off x="609599" y="1676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8" name="Hexagon 177"/>
            <p:cNvSpPr>
              <a:spLocks noChangeArrowheads="1"/>
            </p:cNvSpPr>
            <p:nvPr/>
          </p:nvSpPr>
          <p:spPr bwMode="auto">
            <a:xfrm>
              <a:off x="2133599" y="3200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9" name="Hexagon 178"/>
            <p:cNvSpPr>
              <a:spLocks noChangeArrowheads="1"/>
            </p:cNvSpPr>
            <p:nvPr/>
          </p:nvSpPr>
          <p:spPr bwMode="auto">
            <a:xfrm>
              <a:off x="761999" y="6172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C900FC"/>
            </a:solidFill>
            <a:ln w="25400">
              <a:solidFill>
                <a:srgbClr val="5C007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3657600" y="1219200"/>
            <a:ext cx="5167313" cy="5257800"/>
            <a:chOff x="304800" y="533400"/>
            <a:chExt cx="5167312" cy="5257800"/>
          </a:xfrm>
        </p:grpSpPr>
        <p:sp>
          <p:nvSpPr>
            <p:cNvPr id="181" name="Hexagon 180"/>
            <p:cNvSpPr>
              <a:spLocks noChangeArrowheads="1"/>
            </p:cNvSpPr>
            <p:nvPr/>
          </p:nvSpPr>
          <p:spPr bwMode="auto">
            <a:xfrm>
              <a:off x="838200" y="5410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2" name="Hexagon 181"/>
            <p:cNvSpPr>
              <a:spLocks noChangeArrowheads="1"/>
            </p:cNvSpPr>
            <p:nvPr/>
          </p:nvSpPr>
          <p:spPr bwMode="auto">
            <a:xfrm>
              <a:off x="2362200" y="5029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3" name="Hexagon 182"/>
            <p:cNvSpPr>
              <a:spLocks noChangeArrowheads="1"/>
            </p:cNvSpPr>
            <p:nvPr/>
          </p:nvSpPr>
          <p:spPr bwMode="auto">
            <a:xfrm>
              <a:off x="3200399" y="4572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4" name="Hexagon 183"/>
            <p:cNvSpPr>
              <a:spLocks noChangeArrowheads="1"/>
            </p:cNvSpPr>
            <p:nvPr/>
          </p:nvSpPr>
          <p:spPr bwMode="auto">
            <a:xfrm>
              <a:off x="2667000" y="3505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5" name="Hexagon 184"/>
            <p:cNvSpPr>
              <a:spLocks noChangeArrowheads="1"/>
            </p:cNvSpPr>
            <p:nvPr/>
          </p:nvSpPr>
          <p:spPr bwMode="auto">
            <a:xfrm>
              <a:off x="304800" y="33528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6" name="Hexagon 185"/>
            <p:cNvSpPr>
              <a:spLocks noChangeArrowheads="1"/>
            </p:cNvSpPr>
            <p:nvPr/>
          </p:nvSpPr>
          <p:spPr bwMode="auto">
            <a:xfrm>
              <a:off x="1676400" y="22860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0" name="Hexagon 199"/>
            <p:cNvSpPr>
              <a:spLocks noChangeArrowheads="1"/>
            </p:cNvSpPr>
            <p:nvPr/>
          </p:nvSpPr>
          <p:spPr bwMode="auto">
            <a:xfrm>
              <a:off x="838200" y="6096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7" name="Hexagon 206"/>
            <p:cNvSpPr>
              <a:spLocks noChangeArrowheads="1"/>
            </p:cNvSpPr>
            <p:nvPr/>
          </p:nvSpPr>
          <p:spPr bwMode="auto">
            <a:xfrm>
              <a:off x="3505199" y="1295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9" name="Hexagon 208"/>
            <p:cNvSpPr>
              <a:spLocks noChangeArrowheads="1"/>
            </p:cNvSpPr>
            <p:nvPr/>
          </p:nvSpPr>
          <p:spPr bwMode="auto">
            <a:xfrm>
              <a:off x="4724399" y="5334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11" name="Hexagon 210"/>
            <p:cNvSpPr>
              <a:spLocks noChangeArrowheads="1"/>
            </p:cNvSpPr>
            <p:nvPr/>
          </p:nvSpPr>
          <p:spPr bwMode="auto">
            <a:xfrm>
              <a:off x="5029199" y="3886200"/>
              <a:ext cx="442913" cy="381000"/>
            </a:xfrm>
            <a:prstGeom prst="hexagon">
              <a:avLst>
                <a:gd name="adj" fmla="val 25053"/>
                <a:gd name="vf" fmla="val 115470"/>
              </a:avLst>
            </a:prstGeom>
            <a:solidFill>
              <a:srgbClr val="44BF04"/>
            </a:solidFill>
            <a:ln w="25400">
              <a:solidFill>
                <a:srgbClr val="03631D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i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different components of treatment in different combinations</a:t>
            </a:r>
          </a:p>
          <a:p>
            <a:pPr lvl="1" eaLnBrk="1" hangingPunct="1"/>
            <a:r>
              <a:rPr lang="en-US" dirty="0" smtClean="0"/>
              <a:t>Improved seeds only, improved seeds plus training, training only, no treatment</a:t>
            </a:r>
          </a:p>
          <a:p>
            <a:pPr eaLnBrk="1" hangingPunct="1"/>
            <a:r>
              <a:rPr lang="en-US" dirty="0" smtClean="0"/>
              <a:t>Test whether components serve as substitutes or complements</a:t>
            </a:r>
          </a:p>
          <a:p>
            <a:pPr eaLnBrk="1" hangingPunct="1"/>
            <a:r>
              <a:rPr lang="en-US" dirty="0" smtClean="0"/>
              <a:t>What is most cost-effective combination? </a:t>
            </a:r>
          </a:p>
          <a:p>
            <a:pPr eaLnBrk="1" hangingPunct="1"/>
            <a:r>
              <a:rPr lang="en-US" dirty="0" smtClean="0"/>
              <a:t>Advantage: win-win for operations, can help answer questions for them, beyond simple “impact”!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198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Cross-cutting treatments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villages are assigned full treatment</a:t>
            </a:r>
          </a:p>
          <a:p>
            <a:pPr lvl="1" eaLnBrk="1" hangingPunct="1"/>
            <a:r>
              <a:rPr lang="en-US" dirty="0" smtClean="0"/>
              <a:t>All households receive access to SMS-based price information</a:t>
            </a:r>
          </a:p>
          <a:p>
            <a:pPr eaLnBrk="1" hangingPunct="1"/>
            <a:r>
              <a:rPr lang="en-US" dirty="0" smtClean="0"/>
              <a:t>Some villages are assigned partial treatment</a:t>
            </a:r>
          </a:p>
          <a:p>
            <a:pPr lvl="1" eaLnBrk="1" hangingPunct="1"/>
            <a:r>
              <a:rPr lang="en-US" dirty="0" smtClean="0"/>
              <a:t>50% of households receive access to SMS-based price information</a:t>
            </a:r>
          </a:p>
          <a:p>
            <a:pPr eaLnBrk="1" hangingPunct="1"/>
            <a:r>
              <a:rPr lang="en-US" dirty="0" smtClean="0"/>
              <a:t>Testing subsidies and prices</a:t>
            </a:r>
          </a:p>
          <a:p>
            <a:pPr lvl="1" eaLnBrk="1" hangingPunct="1"/>
            <a:r>
              <a:rPr lang="en-US" dirty="0" smtClean="0"/>
              <a:t>Vary the price of seeds, inputs or access to market information via mobile phone</a:t>
            </a:r>
          </a:p>
        </p:txBody>
      </p:sp>
      <p:sp>
        <p:nvSpPr>
          <p:cNvPr id="1218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Varying levels of treatment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Randomization should, in principle, ensure balance in the treatment and control groups if the sample size is large enough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happens when it is small?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Stratified randomization can help to ensure balance across groups when there is a small(</a:t>
            </a:r>
            <a:r>
              <a:rPr lang="en-US" dirty="0" err="1" smtClean="0"/>
              <a:t>er</a:t>
            </a:r>
            <a:r>
              <a:rPr lang="en-US" dirty="0" smtClean="0"/>
              <a:t>) sample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</a:t>
            </a:r>
            <a:r>
              <a:rPr lang="en-US" dirty="0" smtClean="0"/>
              <a:t>ivide the sample into different subgroups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Select treatment and control from each subgroup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happens if you don’t stratify?</a:t>
            </a:r>
          </a:p>
        </p:txBody>
      </p:sp>
      <p:sp>
        <p:nvSpPr>
          <p:cNvPr id="5837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CEAF8-CAA1-43C4-8C9C-8A8DD57E5719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Stratified Randomization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Stratify on variables that could have important impact on outcome variable (bit of a guess)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Stratify on subgroups that you are particularly interested in (where may think impact of program may be different)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Stratification more important when small data set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Can get complex to stratify on too many variables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Makes the draw less transparent the more you stratify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You can also stratify on index variables you create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3BA3-C151-442E-A488-0CE53F2676D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Stratified Randomization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67200" cy="5257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Need sample frame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Pull out of a hat/bucket/</a:t>
            </a:r>
            <a:r>
              <a:rPr lang="en-US" dirty="0" err="1" smtClean="0"/>
              <a:t>calabasse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random number generator in spreadsheet program to order observations randomly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Stata</a:t>
            </a:r>
            <a:r>
              <a:rPr lang="en-US" dirty="0" smtClean="0"/>
              <a:t> program code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if no existing list?</a:t>
            </a: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F2CD3-02D4-48BF-A434-EFAC6DD79787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Mechanics of Randomization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7391400" y="5638800"/>
            <a:ext cx="1519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Source: </a:t>
            </a:r>
            <a:r>
              <a:rPr lang="en-US" b="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Jenny Aker</a:t>
            </a:r>
            <a:endParaRPr lang="en-US" b="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9800"/>
            <a:ext cx="4610100" cy="284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</a:t>
            </a:r>
            <a:r>
              <a:rPr lang="en-US" smtClean="0"/>
              <a:t>of Randomization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8" b="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775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What is randomization?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Randomization involves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randomly assigning </a:t>
            </a:r>
            <a:r>
              <a:rPr lang="en-US" dirty="0" smtClean="0">
                <a:latin typeface="+mj-lt"/>
              </a:rPr>
              <a:t>a potential participant (individual, household or village) to the treatment or control group</a:t>
            </a:r>
          </a:p>
          <a:p>
            <a:r>
              <a:rPr lang="en-US" dirty="0" smtClean="0">
                <a:latin typeface="+mj-lt"/>
              </a:rPr>
              <a:t>It gives each potential participant a (usually equal) chance of being assigned to each group</a:t>
            </a:r>
          </a:p>
          <a:p>
            <a:r>
              <a:rPr lang="en-US" dirty="0" smtClean="0">
                <a:latin typeface="+mj-lt"/>
              </a:rPr>
              <a:t>The objective is to ensure that the only systematic difference between 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program participants (treatment) </a:t>
            </a:r>
            <a:r>
              <a:rPr lang="en-US" dirty="0" smtClean="0">
                <a:latin typeface="+mj-lt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non-participants</a:t>
            </a:r>
            <a:r>
              <a:rPr lang="en-US" dirty="0" smtClean="0">
                <a:latin typeface="+mj-lt"/>
              </a:rPr>
              <a:t> (control) is the presence of the </a:t>
            </a:r>
            <a:r>
              <a:rPr lang="en-US" dirty="0" smtClean="0">
                <a:latin typeface="+mj-lt"/>
              </a:rPr>
              <a:t>program</a:t>
            </a:r>
          </a:p>
          <a:p>
            <a:endParaRPr lang="en-US" dirty="0" smtClean="0">
              <a:latin typeface="+mj-lt"/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457200" y="12192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2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anchor="ctr"/>
          <a:lstStyle/>
          <a:p>
            <a:pPr marL="0" indent="0" eaLnBrk="1">
              <a:spcBef>
                <a:spcPct val="0"/>
              </a:spcBef>
              <a:buSzTx/>
              <a:buFontTx/>
              <a:buNone/>
            </a:pPr>
            <a:r>
              <a:rPr sz="4000">
                <a:latin typeface="Calibri" charset="0"/>
                <a:ea typeface="Arial Unicode MS" charset="0"/>
              </a:rPr>
              <a:t>Basic setup of a randomized evaluation</a:t>
            </a:r>
          </a:p>
        </p:txBody>
      </p:sp>
      <p:sp>
        <p:nvSpPr>
          <p:cNvPr id="76802" name="Rectangle 5"/>
          <p:cNvSpPr txBox="1">
            <a:spLocks noChangeArrowheads="1"/>
          </p:cNvSpPr>
          <p:nvPr/>
        </p:nvSpPr>
        <p:spPr bwMode="auto">
          <a:xfrm>
            <a:off x="4572000" y="64770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954C9D-F592-6B4B-B63A-FF77F5636DB2}" type="slidenum">
              <a:rPr lang="en-US" sz="1000">
                <a:solidFill>
                  <a:srgbClr val="000000"/>
                </a:solidFill>
                <a:latin typeface="Tahoma" charset="0"/>
                <a:cs typeface="Arial Unicode MS" charset="0"/>
              </a:rPr>
              <a:pPr algn="r" eaLnBrk="1" hangingPunct="1"/>
              <a:t>7</a:t>
            </a:fld>
            <a:endParaRPr lang="en-US" sz="1000">
              <a:solidFill>
                <a:srgbClr val="000000"/>
              </a:solidFill>
              <a:latin typeface="Tahoma" charset="0"/>
              <a:cs typeface="Arial Unicode MS" charset="0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auto">
          <a:xfrm>
            <a:off x="617538" y="1900238"/>
            <a:ext cx="1246187" cy="4195762"/>
          </a:xfrm>
          <a:custGeom>
            <a:avLst/>
            <a:gdLst>
              <a:gd name="T0" fmla="*/ 623094 w 1246407"/>
              <a:gd name="T1" fmla="*/ 0 h 4195625"/>
              <a:gd name="T2" fmla="*/ 1246187 w 1246407"/>
              <a:gd name="T3" fmla="*/ 2097881 h 4195625"/>
              <a:gd name="T4" fmla="*/ 623094 w 1246407"/>
              <a:gd name="T5" fmla="*/ 4195762 h 4195625"/>
              <a:gd name="T6" fmla="*/ 0 w 1246407"/>
              <a:gd name="T7" fmla="*/ 2097881 h 4195625"/>
              <a:gd name="T8" fmla="*/ 0 w 1246407"/>
              <a:gd name="T9" fmla="*/ 124645 h 4195625"/>
              <a:gd name="T10" fmla="*/ 36501 w 1246407"/>
              <a:gd name="T11" fmla="*/ 36508 h 4195625"/>
              <a:gd name="T12" fmla="*/ 124620 w 1246407"/>
              <a:gd name="T13" fmla="*/ 1 h 4195625"/>
              <a:gd name="T14" fmla="*/ 1121568 w 1246407"/>
              <a:gd name="T15" fmla="*/ 0 h 4195625"/>
              <a:gd name="T16" fmla="*/ 1209686 w 1246407"/>
              <a:gd name="T17" fmla="*/ 36508 h 4195625"/>
              <a:gd name="T18" fmla="*/ 1246186 w 1246407"/>
              <a:gd name="T19" fmla="*/ 124646 h 4195625"/>
              <a:gd name="T20" fmla="*/ 1246187 w 1246407"/>
              <a:gd name="T21" fmla="*/ 4071117 h 4195625"/>
              <a:gd name="T22" fmla="*/ 1209686 w 1246407"/>
              <a:gd name="T23" fmla="*/ 4159255 h 4195625"/>
              <a:gd name="T24" fmla="*/ 1121567 w 1246407"/>
              <a:gd name="T25" fmla="*/ 4195762 h 4195625"/>
              <a:gd name="T26" fmla="*/ 124619 w 1246407"/>
              <a:gd name="T27" fmla="*/ 4195762 h 4195625"/>
              <a:gd name="T28" fmla="*/ 36500 w 1246407"/>
              <a:gd name="T29" fmla="*/ 4159254 h 4195625"/>
              <a:gd name="T30" fmla="*/ 0 w 1246407"/>
              <a:gd name="T31" fmla="*/ 4071116 h 4195625"/>
              <a:gd name="T32" fmla="*/ 0 w 1246407"/>
              <a:gd name="T33" fmla="*/ 124645 h 4195625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4195625"/>
              <a:gd name="T53" fmla="*/ 1246407 w 1246407"/>
              <a:gd name="T54" fmla="*/ 4195625 h 41956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4195625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1440089"/>
                  <a:pt x="1246407" y="2755537"/>
                  <a:pt x="1246407" y="4070984"/>
                </a:cubicBezTo>
                <a:cubicBezTo>
                  <a:pt x="1246407" y="4104041"/>
                  <a:pt x="1233275" y="4135744"/>
                  <a:pt x="1209900" y="4159119"/>
                </a:cubicBezTo>
                <a:cubicBezTo>
                  <a:pt x="1186525" y="4182494"/>
                  <a:pt x="1154822" y="4195625"/>
                  <a:pt x="1121765" y="4195625"/>
                </a:cubicBezTo>
                <a:lnTo>
                  <a:pt x="124641" y="4195625"/>
                </a:lnTo>
                <a:cubicBezTo>
                  <a:pt x="91584" y="4195625"/>
                  <a:pt x="59881" y="4182493"/>
                  <a:pt x="36506" y="4159118"/>
                </a:cubicBezTo>
                <a:cubicBezTo>
                  <a:pt x="13131" y="4135743"/>
                  <a:pt x="0" y="4104040"/>
                  <a:pt x="0" y="4070983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8C2725"/>
              </a:gs>
              <a:gs pos="100000">
                <a:srgbClr val="B73733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880" tIns="47880" rIns="47880" bIns="4788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Arial Unicode MS" pitchFamily="34"/>
                <a:ea typeface="Arial Unicode MS" pitchFamily="34"/>
                <a:cs typeface="Arial Unicode MS" pitchFamily="34"/>
              </a:rPr>
              <a:t>Target Population</a:t>
            </a:r>
          </a:p>
        </p:txBody>
      </p:sp>
      <p:sp>
        <p:nvSpPr>
          <p:cNvPr id="5" name="Freeform 21"/>
          <p:cNvSpPr/>
          <p:nvPr/>
        </p:nvSpPr>
        <p:spPr>
          <a:xfrm rot="3400200">
            <a:off x="1652588" y="3624263"/>
            <a:ext cx="908050" cy="25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7436"/>
              <a:gd name="f7" fmla="val 24785"/>
              <a:gd name="f8" fmla="val 12392"/>
              <a:gd name="f9" fmla="+- 0 0 0"/>
              <a:gd name="f10" fmla="*/ f3 1 907436"/>
              <a:gd name="f11" fmla="*/ f4 1 24785"/>
              <a:gd name="f12" fmla="+- f7 0 f5"/>
              <a:gd name="f13" fmla="+- f6 0 f5"/>
              <a:gd name="f14" fmla="*/ f9 f0 1"/>
              <a:gd name="f15" fmla="*/ f13 1 907436"/>
              <a:gd name="f16" fmla="*/ f12 1 24785"/>
              <a:gd name="f17" fmla="*/ 0 f13 1"/>
              <a:gd name="f18" fmla="*/ 12392 f12 1"/>
              <a:gd name="f19" fmla="*/ 907436 f13 1"/>
              <a:gd name="f20" fmla="*/ f14 1 f2"/>
              <a:gd name="f21" fmla="*/ f17 1 907436"/>
              <a:gd name="f22" fmla="*/ f18 1 24785"/>
              <a:gd name="f23" fmla="*/ f19 1 907436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907436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BF504D"/>
            </a:solidFill>
            <a:prstDash val="solid"/>
          </a:ln>
        </p:spPr>
        <p:txBody>
          <a:bodyPr lIns="443879" tIns="0" rIns="443879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23"/>
          <p:cNvSpPr>
            <a:spLocks/>
          </p:cNvSpPr>
          <p:nvPr/>
        </p:nvSpPr>
        <p:spPr bwMode="auto">
          <a:xfrm>
            <a:off x="2355850" y="1943100"/>
            <a:ext cx="1246188" cy="2628900"/>
          </a:xfrm>
          <a:custGeom>
            <a:avLst/>
            <a:gdLst>
              <a:gd name="T0" fmla="*/ 623094 w 1246407"/>
              <a:gd name="T1" fmla="*/ 0 h 2629253"/>
              <a:gd name="T2" fmla="*/ 1246188 w 1246407"/>
              <a:gd name="T3" fmla="*/ 1314450 h 2629253"/>
              <a:gd name="T4" fmla="*/ 623094 w 1246407"/>
              <a:gd name="T5" fmla="*/ 2628900 h 2629253"/>
              <a:gd name="T6" fmla="*/ 0 w 1246407"/>
              <a:gd name="T7" fmla="*/ 1314450 h 2629253"/>
              <a:gd name="T8" fmla="*/ 0 w 1246407"/>
              <a:gd name="T9" fmla="*/ 124624 h 2629253"/>
              <a:gd name="T10" fmla="*/ 36501 w 1246407"/>
              <a:gd name="T11" fmla="*/ 36502 h 2629253"/>
              <a:gd name="T12" fmla="*/ 124620 w 1246407"/>
              <a:gd name="T13" fmla="*/ 1 h 2629253"/>
              <a:gd name="T14" fmla="*/ 1121569 w 1246407"/>
              <a:gd name="T15" fmla="*/ 0 h 2629253"/>
              <a:gd name="T16" fmla="*/ 1209687 w 1246407"/>
              <a:gd name="T17" fmla="*/ 36502 h 2629253"/>
              <a:gd name="T18" fmla="*/ 1246187 w 1246407"/>
              <a:gd name="T19" fmla="*/ 124625 h 2629253"/>
              <a:gd name="T20" fmla="*/ 1246188 w 1246407"/>
              <a:gd name="T21" fmla="*/ 2504276 h 2629253"/>
              <a:gd name="T22" fmla="*/ 1209687 w 1246407"/>
              <a:gd name="T23" fmla="*/ 2592399 h 2629253"/>
              <a:gd name="T24" fmla="*/ 1121568 w 1246407"/>
              <a:gd name="T25" fmla="*/ 2628900 h 2629253"/>
              <a:gd name="T26" fmla="*/ 124619 w 1246407"/>
              <a:gd name="T27" fmla="*/ 2628900 h 2629253"/>
              <a:gd name="T28" fmla="*/ 36500 w 1246407"/>
              <a:gd name="T29" fmla="*/ 2592398 h 2629253"/>
              <a:gd name="T30" fmla="*/ 0 w 1246407"/>
              <a:gd name="T31" fmla="*/ 2504275 h 2629253"/>
              <a:gd name="T32" fmla="*/ 0 w 1246407"/>
              <a:gd name="T33" fmla="*/ 124624 h 2629253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2629253"/>
              <a:gd name="T53" fmla="*/ 1246407 w 1246407"/>
              <a:gd name="T54" fmla="*/ 2629253 h 26292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2629253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917965"/>
                  <a:pt x="1246407" y="1711289"/>
                  <a:pt x="1246407" y="2504612"/>
                </a:cubicBezTo>
                <a:cubicBezTo>
                  <a:pt x="1246407" y="2537669"/>
                  <a:pt x="1233275" y="2569372"/>
                  <a:pt x="1209900" y="2592747"/>
                </a:cubicBezTo>
                <a:cubicBezTo>
                  <a:pt x="1186525" y="2616122"/>
                  <a:pt x="1154822" y="2629253"/>
                  <a:pt x="1121765" y="2629253"/>
                </a:cubicBezTo>
                <a:lnTo>
                  <a:pt x="124641" y="2629253"/>
                </a:lnTo>
                <a:cubicBezTo>
                  <a:pt x="91584" y="2629253"/>
                  <a:pt x="59881" y="2616121"/>
                  <a:pt x="36506" y="2592746"/>
                </a:cubicBezTo>
                <a:cubicBezTo>
                  <a:pt x="13131" y="2569371"/>
                  <a:pt x="0" y="2537668"/>
                  <a:pt x="0" y="2504611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9B302E"/>
              </a:gs>
              <a:gs pos="100000">
                <a:srgbClr val="CB423F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Not in evaluation</a:t>
            </a:r>
          </a:p>
        </p:txBody>
      </p:sp>
      <p:sp>
        <p:nvSpPr>
          <p:cNvPr id="7" name="Freeform 24"/>
          <p:cNvSpPr/>
          <p:nvPr/>
        </p:nvSpPr>
        <p:spPr>
          <a:xfrm rot="4193400" flipV="1">
            <a:off x="1748632" y="5326856"/>
            <a:ext cx="715962" cy="4730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9787"/>
              <a:gd name="f7" fmla="val 24785"/>
              <a:gd name="f8" fmla="val 12392"/>
              <a:gd name="f9" fmla="+- 0 0 0"/>
              <a:gd name="f10" fmla="*/ f3 1 1449787"/>
              <a:gd name="f11" fmla="*/ f4 1 24785"/>
              <a:gd name="f12" fmla="+- f7 0 f5"/>
              <a:gd name="f13" fmla="+- f6 0 f5"/>
              <a:gd name="f14" fmla="*/ f9 f0 1"/>
              <a:gd name="f15" fmla="*/ f13 1 1449787"/>
              <a:gd name="f16" fmla="*/ f12 1 24785"/>
              <a:gd name="f17" fmla="*/ 0 f13 1"/>
              <a:gd name="f18" fmla="*/ 12392 f12 1"/>
              <a:gd name="f19" fmla="*/ 1449787 f13 1"/>
              <a:gd name="f20" fmla="*/ f14 1 f2"/>
              <a:gd name="f21" fmla="*/ f17 1 1449787"/>
              <a:gd name="f22" fmla="*/ f18 1 24785"/>
              <a:gd name="f23" fmla="*/ f19 1 1449787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1449787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BF504D"/>
            </a:solidFill>
            <a:prstDash val="solid"/>
          </a:ln>
        </p:spPr>
        <p:txBody>
          <a:bodyPr lIns="701280" tIns="0" rIns="70128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25"/>
          <p:cNvSpPr>
            <a:spLocks/>
          </p:cNvSpPr>
          <p:nvPr/>
        </p:nvSpPr>
        <p:spPr bwMode="auto">
          <a:xfrm>
            <a:off x="2362200" y="4648200"/>
            <a:ext cx="1246188" cy="1422400"/>
          </a:xfrm>
          <a:custGeom>
            <a:avLst/>
            <a:gdLst>
              <a:gd name="T0" fmla="*/ 623094 w 1246407"/>
              <a:gd name="T1" fmla="*/ 0 h 1422929"/>
              <a:gd name="T2" fmla="*/ 1246188 w 1246407"/>
              <a:gd name="T3" fmla="*/ 711200 h 1422929"/>
              <a:gd name="T4" fmla="*/ 623094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01 w 1246407"/>
              <a:gd name="T11" fmla="*/ 36493 h 1422929"/>
              <a:gd name="T12" fmla="*/ 124620 w 1246407"/>
              <a:gd name="T13" fmla="*/ 1 h 1422929"/>
              <a:gd name="T14" fmla="*/ 1121569 w 1246407"/>
              <a:gd name="T15" fmla="*/ 0 h 1422929"/>
              <a:gd name="T16" fmla="*/ 1209687 w 1246407"/>
              <a:gd name="T17" fmla="*/ 36493 h 1422929"/>
              <a:gd name="T18" fmla="*/ 1246187 w 1246407"/>
              <a:gd name="T19" fmla="*/ 124596 h 1422929"/>
              <a:gd name="T20" fmla="*/ 1246188 w 1246407"/>
              <a:gd name="T21" fmla="*/ 1297805 h 1422929"/>
              <a:gd name="T22" fmla="*/ 1209687 w 1246407"/>
              <a:gd name="T23" fmla="*/ 1385908 h 1422929"/>
              <a:gd name="T24" fmla="*/ 1121568 w 1246407"/>
              <a:gd name="T25" fmla="*/ 1422400 h 1422929"/>
              <a:gd name="T26" fmla="*/ 124619 w 1246407"/>
              <a:gd name="T27" fmla="*/ 1422400 h 1422929"/>
              <a:gd name="T28" fmla="*/ 36500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9B302E"/>
              </a:gs>
              <a:gs pos="100000">
                <a:srgbClr val="CB423F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Evaluation Sample</a:t>
            </a:r>
          </a:p>
        </p:txBody>
      </p:sp>
      <p:sp>
        <p:nvSpPr>
          <p:cNvPr id="9" name="Freeform 26"/>
          <p:cNvSpPr/>
          <p:nvPr/>
        </p:nvSpPr>
        <p:spPr>
          <a:xfrm>
            <a:off x="3602038" y="5364163"/>
            <a:ext cx="498475" cy="25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8563"/>
              <a:gd name="f7" fmla="val 24785"/>
              <a:gd name="f8" fmla="val 12392"/>
              <a:gd name="f9" fmla="+- 0 0 0"/>
              <a:gd name="f10" fmla="*/ f3 1 498563"/>
              <a:gd name="f11" fmla="*/ f4 1 24785"/>
              <a:gd name="f12" fmla="+- f7 0 f5"/>
              <a:gd name="f13" fmla="+- f6 0 f5"/>
              <a:gd name="f14" fmla="*/ f9 f0 1"/>
              <a:gd name="f15" fmla="*/ f13 1 498563"/>
              <a:gd name="f16" fmla="*/ f12 1 24785"/>
              <a:gd name="f17" fmla="*/ 0 f13 1"/>
              <a:gd name="f18" fmla="*/ 12392 f12 1"/>
              <a:gd name="f19" fmla="*/ 498563 f13 1"/>
              <a:gd name="f20" fmla="*/ f14 1 f2"/>
              <a:gd name="f21" fmla="*/ f17 1 498563"/>
              <a:gd name="f22" fmla="*/ f18 1 24785"/>
              <a:gd name="f23" fmla="*/ f19 1 498563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498563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CC8886"/>
            </a:solidFill>
            <a:prstDash val="solid"/>
          </a:ln>
        </p:spPr>
        <p:txBody>
          <a:bodyPr lIns="249480" tIns="0" rIns="24948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27"/>
          <p:cNvSpPr>
            <a:spLocks/>
          </p:cNvSpPr>
          <p:nvPr/>
        </p:nvSpPr>
        <p:spPr bwMode="auto">
          <a:xfrm>
            <a:off x="4100513" y="4665663"/>
            <a:ext cx="1247775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Random Assignment</a:t>
            </a:r>
          </a:p>
        </p:txBody>
      </p:sp>
      <p:sp>
        <p:nvSpPr>
          <p:cNvPr id="11" name="Freeform 28"/>
          <p:cNvSpPr/>
          <p:nvPr/>
        </p:nvSpPr>
        <p:spPr>
          <a:xfrm flipV="1">
            <a:off x="5373688" y="4951413"/>
            <a:ext cx="461962" cy="2111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3982"/>
              <a:gd name="f7" fmla="val 24785"/>
              <a:gd name="f8" fmla="val 12392"/>
              <a:gd name="f9" fmla="+- 0 0 0"/>
              <a:gd name="f10" fmla="*/ f3 1 613982"/>
              <a:gd name="f11" fmla="*/ f4 1 24785"/>
              <a:gd name="f12" fmla="+- f7 0 f5"/>
              <a:gd name="f13" fmla="+- f6 0 f5"/>
              <a:gd name="f14" fmla="*/ f9 f0 1"/>
              <a:gd name="f15" fmla="*/ f13 1 613982"/>
              <a:gd name="f16" fmla="*/ f12 1 24785"/>
              <a:gd name="f17" fmla="*/ 0 f13 1"/>
              <a:gd name="f18" fmla="*/ 12392 f12 1"/>
              <a:gd name="f19" fmla="*/ 613982 f13 1"/>
              <a:gd name="f20" fmla="*/ f14 1 f2"/>
              <a:gd name="f21" fmla="*/ f17 1 613982"/>
              <a:gd name="f22" fmla="*/ f18 1 24785"/>
              <a:gd name="f23" fmla="*/ f19 1 613982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613982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D29C9B"/>
            </a:solidFill>
            <a:prstDash val="solid"/>
          </a:ln>
        </p:spPr>
        <p:txBody>
          <a:bodyPr lIns="304200" tIns="0" rIns="30420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29"/>
          <p:cNvSpPr>
            <a:spLocks/>
          </p:cNvSpPr>
          <p:nvPr/>
        </p:nvSpPr>
        <p:spPr bwMode="auto">
          <a:xfrm>
            <a:off x="5846763" y="4706938"/>
            <a:ext cx="1246187" cy="623887"/>
          </a:xfrm>
          <a:custGeom>
            <a:avLst/>
            <a:gdLst>
              <a:gd name="T0" fmla="*/ 623094 w 1246407"/>
              <a:gd name="T1" fmla="*/ 0 h 623203"/>
              <a:gd name="T2" fmla="*/ 1246187 w 1246407"/>
              <a:gd name="T3" fmla="*/ 311944 h 623203"/>
              <a:gd name="T4" fmla="*/ 623094 w 1246407"/>
              <a:gd name="T5" fmla="*/ 623887 h 623203"/>
              <a:gd name="T6" fmla="*/ 0 w 1246407"/>
              <a:gd name="T7" fmla="*/ 311944 h 623203"/>
              <a:gd name="T8" fmla="*/ 0 w 1246407"/>
              <a:gd name="T9" fmla="*/ 62388 h 623203"/>
              <a:gd name="T10" fmla="*/ 18250 w 1246407"/>
              <a:gd name="T11" fmla="*/ 18273 h 623203"/>
              <a:gd name="T12" fmla="*/ 62309 w 1246407"/>
              <a:gd name="T13" fmla="*/ 0 h 623203"/>
              <a:gd name="T14" fmla="*/ 1183878 w 1246407"/>
              <a:gd name="T15" fmla="*/ 0 h 623203"/>
              <a:gd name="T16" fmla="*/ 1227937 w 1246407"/>
              <a:gd name="T17" fmla="*/ 18273 h 623203"/>
              <a:gd name="T18" fmla="*/ 1246187 w 1246407"/>
              <a:gd name="T19" fmla="*/ 62388 h 623203"/>
              <a:gd name="T20" fmla="*/ 1246187 w 1246407"/>
              <a:gd name="T21" fmla="*/ 561499 h 623203"/>
              <a:gd name="T22" fmla="*/ 1227937 w 1246407"/>
              <a:gd name="T23" fmla="*/ 605614 h 623203"/>
              <a:gd name="T24" fmla="*/ 1183878 w 1246407"/>
              <a:gd name="T25" fmla="*/ 623887 h 623203"/>
              <a:gd name="T26" fmla="*/ 62309 w 1246407"/>
              <a:gd name="T27" fmla="*/ 623887 h 623203"/>
              <a:gd name="T28" fmla="*/ 18250 w 1246407"/>
              <a:gd name="T29" fmla="*/ 605614 h 623203"/>
              <a:gd name="T30" fmla="*/ 0 w 1246407"/>
              <a:gd name="T31" fmla="*/ 561499 h 623203"/>
              <a:gd name="T32" fmla="*/ 0 w 1246407"/>
              <a:gd name="T33" fmla="*/ 62388 h 623203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623203"/>
              <a:gd name="T53" fmla="*/ 1246407 w 1246407"/>
              <a:gd name="T54" fmla="*/ 623203 h 6232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623203">
                <a:moveTo>
                  <a:pt x="0" y="62320"/>
                </a:moveTo>
                <a:cubicBezTo>
                  <a:pt x="0" y="45792"/>
                  <a:pt x="6566" y="29940"/>
                  <a:pt x="18253" y="18253"/>
                </a:cubicBezTo>
                <a:cubicBezTo>
                  <a:pt x="29940" y="6566"/>
                  <a:pt x="45792" y="0"/>
                  <a:pt x="62320" y="0"/>
                </a:cubicBezTo>
                <a:lnTo>
                  <a:pt x="1184087" y="0"/>
                </a:lnTo>
                <a:cubicBezTo>
                  <a:pt x="1200615" y="0"/>
                  <a:pt x="1216467" y="6566"/>
                  <a:pt x="1228154" y="18253"/>
                </a:cubicBezTo>
                <a:cubicBezTo>
                  <a:pt x="1239841" y="29940"/>
                  <a:pt x="1246407" y="45792"/>
                  <a:pt x="1246407" y="62320"/>
                </a:cubicBezTo>
                <a:lnTo>
                  <a:pt x="1246407" y="560883"/>
                </a:lnTo>
                <a:cubicBezTo>
                  <a:pt x="1246407" y="577411"/>
                  <a:pt x="1239841" y="593263"/>
                  <a:pt x="1228154" y="604950"/>
                </a:cubicBezTo>
                <a:cubicBezTo>
                  <a:pt x="1216467" y="616637"/>
                  <a:pt x="1200615" y="623203"/>
                  <a:pt x="1184087" y="623203"/>
                </a:cubicBezTo>
                <a:lnTo>
                  <a:pt x="62320" y="623203"/>
                </a:lnTo>
                <a:cubicBezTo>
                  <a:pt x="45792" y="623203"/>
                  <a:pt x="29940" y="616637"/>
                  <a:pt x="18253" y="604950"/>
                </a:cubicBezTo>
                <a:cubicBezTo>
                  <a:pt x="6566" y="593263"/>
                  <a:pt x="0" y="577411"/>
                  <a:pt x="0" y="560883"/>
                </a:cubicBezTo>
                <a:lnTo>
                  <a:pt x="0" y="62320"/>
                </a:lnTo>
                <a:close/>
              </a:path>
            </a:pathLst>
          </a:custGeom>
          <a:gradFill rotWithShape="0">
            <a:gsLst>
              <a:gs pos="0">
                <a:srgbClr val="A4706F"/>
              </a:gs>
              <a:gs pos="100000">
                <a:srgbClr val="D79493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Treatment group</a:t>
            </a:r>
          </a:p>
        </p:txBody>
      </p:sp>
      <p:sp>
        <p:nvSpPr>
          <p:cNvPr id="13" name="Freeform 30"/>
          <p:cNvSpPr/>
          <p:nvPr/>
        </p:nvSpPr>
        <p:spPr>
          <a:xfrm rot="244939">
            <a:off x="7073900" y="4908550"/>
            <a:ext cx="536575" cy="238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6034"/>
              <a:gd name="f7" fmla="val 24785"/>
              <a:gd name="f8" fmla="val 12392"/>
              <a:gd name="f9" fmla="+- 0 0 0"/>
              <a:gd name="f10" fmla="*/ f3 1 536034"/>
              <a:gd name="f11" fmla="*/ f4 1 24785"/>
              <a:gd name="f12" fmla="+- f7 0 f5"/>
              <a:gd name="f13" fmla="+- f6 0 f5"/>
              <a:gd name="f14" fmla="*/ f9 f0 1"/>
              <a:gd name="f15" fmla="*/ f13 1 536034"/>
              <a:gd name="f16" fmla="*/ f12 1 24785"/>
              <a:gd name="f17" fmla="*/ 0 f13 1"/>
              <a:gd name="f18" fmla="*/ 12392 f12 1"/>
              <a:gd name="f19" fmla="*/ 536034 f13 1"/>
              <a:gd name="f20" fmla="*/ f14 1 f2"/>
              <a:gd name="f21" fmla="*/ f17 1 536034"/>
              <a:gd name="f22" fmla="*/ f18 1 24785"/>
              <a:gd name="f23" fmla="*/ f19 1 536034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536034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D29C9B"/>
            </a:solidFill>
            <a:prstDash val="solid"/>
          </a:ln>
        </p:spPr>
        <p:txBody>
          <a:bodyPr lIns="267480" tIns="0" rIns="26748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Freeform 31"/>
          <p:cNvSpPr>
            <a:spLocks/>
          </p:cNvSpPr>
          <p:nvPr/>
        </p:nvSpPr>
        <p:spPr bwMode="auto">
          <a:xfrm>
            <a:off x="7591425" y="4632325"/>
            <a:ext cx="1246188" cy="473075"/>
          </a:xfrm>
          <a:custGeom>
            <a:avLst/>
            <a:gdLst>
              <a:gd name="T0" fmla="*/ 623094 w 1246407"/>
              <a:gd name="T1" fmla="*/ 0 h 378733"/>
              <a:gd name="T2" fmla="*/ 1246188 w 1246407"/>
              <a:gd name="T3" fmla="*/ 236538 h 378733"/>
              <a:gd name="T4" fmla="*/ 623094 w 1246407"/>
              <a:gd name="T5" fmla="*/ 473075 h 378733"/>
              <a:gd name="T6" fmla="*/ 0 w 1246407"/>
              <a:gd name="T7" fmla="*/ 236538 h 378733"/>
              <a:gd name="T8" fmla="*/ 0 w 1246407"/>
              <a:gd name="T9" fmla="*/ 47307 h 378733"/>
              <a:gd name="T10" fmla="*/ 11091 w 1246407"/>
              <a:gd name="T11" fmla="*/ 13856 h 378733"/>
              <a:gd name="T12" fmla="*/ 37866 w 1246407"/>
              <a:gd name="T13" fmla="*/ 0 h 378733"/>
              <a:gd name="T14" fmla="*/ 1208322 w 1246407"/>
              <a:gd name="T15" fmla="*/ 0 h 378733"/>
              <a:gd name="T16" fmla="*/ 1235097 w 1246407"/>
              <a:gd name="T17" fmla="*/ 13856 h 378733"/>
              <a:gd name="T18" fmla="*/ 1246188 w 1246407"/>
              <a:gd name="T19" fmla="*/ 47307 h 378733"/>
              <a:gd name="T20" fmla="*/ 1246188 w 1246407"/>
              <a:gd name="T21" fmla="*/ 425768 h 378733"/>
              <a:gd name="T22" fmla="*/ 1235097 w 1246407"/>
              <a:gd name="T23" fmla="*/ 459219 h 378733"/>
              <a:gd name="T24" fmla="*/ 1208322 w 1246407"/>
              <a:gd name="T25" fmla="*/ 473075 h 378733"/>
              <a:gd name="T26" fmla="*/ 37866 w 1246407"/>
              <a:gd name="T27" fmla="*/ 473075 h 378733"/>
              <a:gd name="T28" fmla="*/ 11091 w 1246407"/>
              <a:gd name="T29" fmla="*/ 459219 h 378733"/>
              <a:gd name="T30" fmla="*/ 0 w 1246407"/>
              <a:gd name="T31" fmla="*/ 425768 h 378733"/>
              <a:gd name="T32" fmla="*/ 0 w 1246407"/>
              <a:gd name="T33" fmla="*/ 47307 h 378733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378733"/>
              <a:gd name="T53" fmla="*/ 1246407 w 1246407"/>
              <a:gd name="T54" fmla="*/ 378733 h 3787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378733">
                <a:moveTo>
                  <a:pt x="0" y="37873"/>
                </a:moveTo>
                <a:cubicBezTo>
                  <a:pt x="0" y="27828"/>
                  <a:pt x="3990" y="18195"/>
                  <a:pt x="11093" y="11093"/>
                </a:cubicBezTo>
                <a:cubicBezTo>
                  <a:pt x="18196" y="3990"/>
                  <a:pt x="27829" y="0"/>
                  <a:pt x="37873" y="0"/>
                </a:cubicBezTo>
                <a:lnTo>
                  <a:pt x="1208534" y="0"/>
                </a:lnTo>
                <a:cubicBezTo>
                  <a:pt x="1218579" y="0"/>
                  <a:pt x="1228212" y="3990"/>
                  <a:pt x="1235314" y="11093"/>
                </a:cubicBezTo>
                <a:cubicBezTo>
                  <a:pt x="1242417" y="18196"/>
                  <a:pt x="1246407" y="27829"/>
                  <a:pt x="1246407" y="37873"/>
                </a:cubicBezTo>
                <a:lnTo>
                  <a:pt x="1246407" y="340860"/>
                </a:lnTo>
                <a:cubicBezTo>
                  <a:pt x="1246407" y="350905"/>
                  <a:pt x="1242417" y="360538"/>
                  <a:pt x="1235314" y="367640"/>
                </a:cubicBezTo>
                <a:cubicBezTo>
                  <a:pt x="1228211" y="374743"/>
                  <a:pt x="1218578" y="378733"/>
                  <a:pt x="1208534" y="378733"/>
                </a:cubicBezTo>
                <a:lnTo>
                  <a:pt x="37873" y="378733"/>
                </a:lnTo>
                <a:cubicBezTo>
                  <a:pt x="27828" y="378733"/>
                  <a:pt x="18195" y="374743"/>
                  <a:pt x="11093" y="367640"/>
                </a:cubicBezTo>
                <a:cubicBezTo>
                  <a:pt x="3990" y="360537"/>
                  <a:pt x="0" y="350904"/>
                  <a:pt x="0" y="340860"/>
                </a:cubicBezTo>
                <a:lnTo>
                  <a:pt x="0" y="37873"/>
                </a:lnTo>
                <a:close/>
              </a:path>
            </a:pathLst>
          </a:custGeom>
          <a:gradFill rotWithShape="0">
            <a:gsLst>
              <a:gs pos="0">
                <a:srgbClr val="A4706F"/>
              </a:gs>
              <a:gs pos="100000">
                <a:srgbClr val="D79493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" tIns="19800" rIns="19800" bIns="198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Participants</a:t>
            </a:r>
          </a:p>
        </p:txBody>
      </p:sp>
      <p:sp>
        <p:nvSpPr>
          <p:cNvPr id="15" name="Freeform 32"/>
          <p:cNvSpPr/>
          <p:nvPr/>
        </p:nvSpPr>
        <p:spPr>
          <a:xfrm>
            <a:off x="7056438" y="5276850"/>
            <a:ext cx="552450" cy="238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1644"/>
              <a:gd name="f7" fmla="val 24785"/>
              <a:gd name="f8" fmla="val 12392"/>
              <a:gd name="f9" fmla="+- 0 0 0"/>
              <a:gd name="f10" fmla="*/ f3 1 551644"/>
              <a:gd name="f11" fmla="*/ f4 1 24785"/>
              <a:gd name="f12" fmla="+- f7 0 f5"/>
              <a:gd name="f13" fmla="+- f6 0 f5"/>
              <a:gd name="f14" fmla="*/ f9 f0 1"/>
              <a:gd name="f15" fmla="*/ f13 1 551644"/>
              <a:gd name="f16" fmla="*/ f12 1 24785"/>
              <a:gd name="f17" fmla="*/ 0 f13 1"/>
              <a:gd name="f18" fmla="*/ 12392 f12 1"/>
              <a:gd name="f19" fmla="*/ 551644 f13 1"/>
              <a:gd name="f20" fmla="*/ f14 1 f2"/>
              <a:gd name="f21" fmla="*/ f17 1 551644"/>
              <a:gd name="f22" fmla="*/ f18 1 24785"/>
              <a:gd name="f23" fmla="*/ f19 1 551644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551644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D29C9B"/>
            </a:solidFill>
            <a:prstDash val="solid"/>
          </a:ln>
        </p:spPr>
        <p:txBody>
          <a:bodyPr lIns="274680" tIns="0" rIns="27468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Freeform 33"/>
          <p:cNvSpPr>
            <a:spLocks/>
          </p:cNvSpPr>
          <p:nvPr/>
        </p:nvSpPr>
        <p:spPr bwMode="auto">
          <a:xfrm>
            <a:off x="7591425" y="5181600"/>
            <a:ext cx="1246188" cy="223838"/>
          </a:xfrm>
          <a:custGeom>
            <a:avLst/>
            <a:gdLst>
              <a:gd name="T0" fmla="*/ 623094 w 1246407"/>
              <a:gd name="T1" fmla="*/ 0 h 300309"/>
              <a:gd name="T2" fmla="*/ 1246188 w 1246407"/>
              <a:gd name="T3" fmla="*/ 111919 h 300309"/>
              <a:gd name="T4" fmla="*/ 623094 w 1246407"/>
              <a:gd name="T5" fmla="*/ 223838 h 300309"/>
              <a:gd name="T6" fmla="*/ 0 w 1246407"/>
              <a:gd name="T7" fmla="*/ 111919 h 300309"/>
              <a:gd name="T8" fmla="*/ 0 w 1246407"/>
              <a:gd name="T9" fmla="*/ 22384 h 300309"/>
              <a:gd name="T10" fmla="*/ 8794 w 1246407"/>
              <a:gd name="T11" fmla="*/ 6556 h 300309"/>
              <a:gd name="T12" fmla="*/ 30026 w 1246407"/>
              <a:gd name="T13" fmla="*/ 0 h 300309"/>
              <a:gd name="T14" fmla="*/ 1216162 w 1246407"/>
              <a:gd name="T15" fmla="*/ 0 h 300309"/>
              <a:gd name="T16" fmla="*/ 1237394 w 1246407"/>
              <a:gd name="T17" fmla="*/ 6556 h 300309"/>
              <a:gd name="T18" fmla="*/ 1246188 w 1246407"/>
              <a:gd name="T19" fmla="*/ 22384 h 300309"/>
              <a:gd name="T20" fmla="*/ 1246188 w 1246407"/>
              <a:gd name="T21" fmla="*/ 201454 h 300309"/>
              <a:gd name="T22" fmla="*/ 1237394 w 1246407"/>
              <a:gd name="T23" fmla="*/ 217282 h 300309"/>
              <a:gd name="T24" fmla="*/ 1216162 w 1246407"/>
              <a:gd name="T25" fmla="*/ 223838 h 300309"/>
              <a:gd name="T26" fmla="*/ 30026 w 1246407"/>
              <a:gd name="T27" fmla="*/ 223838 h 300309"/>
              <a:gd name="T28" fmla="*/ 8794 w 1246407"/>
              <a:gd name="T29" fmla="*/ 217282 h 300309"/>
              <a:gd name="T30" fmla="*/ 0 w 1246407"/>
              <a:gd name="T31" fmla="*/ 201454 h 300309"/>
              <a:gd name="T32" fmla="*/ 0 w 1246407"/>
              <a:gd name="T33" fmla="*/ 22384 h 30030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300309"/>
              <a:gd name="T53" fmla="*/ 1246407 w 1246407"/>
              <a:gd name="T54" fmla="*/ 300309 h 30030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300309">
                <a:moveTo>
                  <a:pt x="0" y="30031"/>
                </a:moveTo>
                <a:cubicBezTo>
                  <a:pt x="0" y="22066"/>
                  <a:pt x="3164" y="14428"/>
                  <a:pt x="8796" y="8796"/>
                </a:cubicBezTo>
                <a:cubicBezTo>
                  <a:pt x="14428" y="3164"/>
                  <a:pt x="22066" y="0"/>
                  <a:pt x="30031" y="0"/>
                </a:cubicBezTo>
                <a:lnTo>
                  <a:pt x="1216376" y="0"/>
                </a:lnTo>
                <a:cubicBezTo>
                  <a:pt x="1224341" y="0"/>
                  <a:pt x="1231979" y="3164"/>
                  <a:pt x="1237611" y="8796"/>
                </a:cubicBezTo>
                <a:cubicBezTo>
                  <a:pt x="1243243" y="14428"/>
                  <a:pt x="1246407" y="22066"/>
                  <a:pt x="1246407" y="30031"/>
                </a:cubicBezTo>
                <a:lnTo>
                  <a:pt x="1246407" y="270278"/>
                </a:lnTo>
                <a:cubicBezTo>
                  <a:pt x="1246407" y="278243"/>
                  <a:pt x="1243243" y="285881"/>
                  <a:pt x="1237611" y="291513"/>
                </a:cubicBezTo>
                <a:cubicBezTo>
                  <a:pt x="1231979" y="297145"/>
                  <a:pt x="1224341" y="300309"/>
                  <a:pt x="1216376" y="300309"/>
                </a:cubicBezTo>
                <a:lnTo>
                  <a:pt x="30031" y="300309"/>
                </a:lnTo>
                <a:cubicBezTo>
                  <a:pt x="22066" y="300309"/>
                  <a:pt x="14428" y="297145"/>
                  <a:pt x="8796" y="291513"/>
                </a:cubicBezTo>
                <a:cubicBezTo>
                  <a:pt x="3164" y="285881"/>
                  <a:pt x="0" y="278243"/>
                  <a:pt x="0" y="270278"/>
                </a:cubicBezTo>
                <a:lnTo>
                  <a:pt x="0" y="30031"/>
                </a:lnTo>
                <a:close/>
              </a:path>
            </a:pathLst>
          </a:custGeom>
          <a:gradFill rotWithShape="0">
            <a:gsLst>
              <a:gs pos="0">
                <a:srgbClr val="A4706F"/>
              </a:gs>
              <a:gs pos="100000">
                <a:srgbClr val="D79493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640" tIns="17640" rIns="17640" bIns="1764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No-Shows</a:t>
            </a:r>
          </a:p>
        </p:txBody>
      </p:sp>
      <p:sp>
        <p:nvSpPr>
          <p:cNvPr id="17" name="Freeform 34"/>
          <p:cNvSpPr/>
          <p:nvPr/>
        </p:nvSpPr>
        <p:spPr>
          <a:xfrm>
            <a:off x="5275263" y="5646738"/>
            <a:ext cx="614362" cy="25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3982"/>
              <a:gd name="f7" fmla="val 24785"/>
              <a:gd name="f8" fmla="val 12392"/>
              <a:gd name="f9" fmla="+- 0 0 0"/>
              <a:gd name="f10" fmla="*/ f3 1 613982"/>
              <a:gd name="f11" fmla="*/ f4 1 24785"/>
              <a:gd name="f12" fmla="+- f7 0 f5"/>
              <a:gd name="f13" fmla="+- f6 0 f5"/>
              <a:gd name="f14" fmla="*/ f9 f0 1"/>
              <a:gd name="f15" fmla="*/ f13 1 613982"/>
              <a:gd name="f16" fmla="*/ f12 1 24785"/>
              <a:gd name="f17" fmla="*/ 0 f13 1"/>
              <a:gd name="f18" fmla="*/ 12392 f12 1"/>
              <a:gd name="f19" fmla="*/ 613982 f13 1"/>
              <a:gd name="f20" fmla="*/ f14 1 f2"/>
              <a:gd name="f21" fmla="*/ f17 1 613982"/>
              <a:gd name="f22" fmla="*/ f18 1 24785"/>
              <a:gd name="f23" fmla="*/ f19 1 613982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613982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D29C9B"/>
            </a:solidFill>
            <a:prstDash val="solid"/>
          </a:ln>
        </p:spPr>
        <p:txBody>
          <a:bodyPr lIns="304200" tIns="0" rIns="30420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Freeform 35"/>
          <p:cNvSpPr>
            <a:spLocks/>
          </p:cNvSpPr>
          <p:nvPr/>
        </p:nvSpPr>
        <p:spPr bwMode="auto">
          <a:xfrm>
            <a:off x="5846763" y="5422900"/>
            <a:ext cx="1246187" cy="623888"/>
          </a:xfrm>
          <a:custGeom>
            <a:avLst/>
            <a:gdLst>
              <a:gd name="T0" fmla="*/ 623094 w 1246407"/>
              <a:gd name="T1" fmla="*/ 0 h 623203"/>
              <a:gd name="T2" fmla="*/ 1246187 w 1246407"/>
              <a:gd name="T3" fmla="*/ 311944 h 623203"/>
              <a:gd name="T4" fmla="*/ 623094 w 1246407"/>
              <a:gd name="T5" fmla="*/ 623888 h 623203"/>
              <a:gd name="T6" fmla="*/ 0 w 1246407"/>
              <a:gd name="T7" fmla="*/ 311944 h 623203"/>
              <a:gd name="T8" fmla="*/ 0 w 1246407"/>
              <a:gd name="T9" fmla="*/ 62388 h 623203"/>
              <a:gd name="T10" fmla="*/ 18250 w 1246407"/>
              <a:gd name="T11" fmla="*/ 18273 h 623203"/>
              <a:gd name="T12" fmla="*/ 62309 w 1246407"/>
              <a:gd name="T13" fmla="*/ 0 h 623203"/>
              <a:gd name="T14" fmla="*/ 1183878 w 1246407"/>
              <a:gd name="T15" fmla="*/ 0 h 623203"/>
              <a:gd name="T16" fmla="*/ 1227937 w 1246407"/>
              <a:gd name="T17" fmla="*/ 18273 h 623203"/>
              <a:gd name="T18" fmla="*/ 1246187 w 1246407"/>
              <a:gd name="T19" fmla="*/ 62388 h 623203"/>
              <a:gd name="T20" fmla="*/ 1246187 w 1246407"/>
              <a:gd name="T21" fmla="*/ 561500 h 623203"/>
              <a:gd name="T22" fmla="*/ 1227937 w 1246407"/>
              <a:gd name="T23" fmla="*/ 605615 h 623203"/>
              <a:gd name="T24" fmla="*/ 1183878 w 1246407"/>
              <a:gd name="T25" fmla="*/ 623888 h 623203"/>
              <a:gd name="T26" fmla="*/ 62309 w 1246407"/>
              <a:gd name="T27" fmla="*/ 623888 h 623203"/>
              <a:gd name="T28" fmla="*/ 18250 w 1246407"/>
              <a:gd name="T29" fmla="*/ 605615 h 623203"/>
              <a:gd name="T30" fmla="*/ 0 w 1246407"/>
              <a:gd name="T31" fmla="*/ 561500 h 623203"/>
              <a:gd name="T32" fmla="*/ 0 w 1246407"/>
              <a:gd name="T33" fmla="*/ 62388 h 623203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623203"/>
              <a:gd name="T53" fmla="*/ 1246407 w 1246407"/>
              <a:gd name="T54" fmla="*/ 623203 h 6232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623203">
                <a:moveTo>
                  <a:pt x="0" y="62320"/>
                </a:moveTo>
                <a:cubicBezTo>
                  <a:pt x="0" y="45792"/>
                  <a:pt x="6566" y="29940"/>
                  <a:pt x="18253" y="18253"/>
                </a:cubicBezTo>
                <a:cubicBezTo>
                  <a:pt x="29940" y="6566"/>
                  <a:pt x="45792" y="0"/>
                  <a:pt x="62320" y="0"/>
                </a:cubicBezTo>
                <a:lnTo>
                  <a:pt x="1184087" y="0"/>
                </a:lnTo>
                <a:cubicBezTo>
                  <a:pt x="1200615" y="0"/>
                  <a:pt x="1216467" y="6566"/>
                  <a:pt x="1228154" y="18253"/>
                </a:cubicBezTo>
                <a:cubicBezTo>
                  <a:pt x="1239841" y="29940"/>
                  <a:pt x="1246407" y="45792"/>
                  <a:pt x="1246407" y="62320"/>
                </a:cubicBezTo>
                <a:lnTo>
                  <a:pt x="1246407" y="560883"/>
                </a:lnTo>
                <a:cubicBezTo>
                  <a:pt x="1246407" y="577411"/>
                  <a:pt x="1239841" y="593263"/>
                  <a:pt x="1228154" y="604950"/>
                </a:cubicBezTo>
                <a:cubicBezTo>
                  <a:pt x="1216467" y="616637"/>
                  <a:pt x="1200615" y="623203"/>
                  <a:pt x="1184087" y="623203"/>
                </a:cubicBezTo>
                <a:lnTo>
                  <a:pt x="62320" y="623203"/>
                </a:lnTo>
                <a:cubicBezTo>
                  <a:pt x="45792" y="623203"/>
                  <a:pt x="29940" y="616637"/>
                  <a:pt x="18253" y="604950"/>
                </a:cubicBezTo>
                <a:cubicBezTo>
                  <a:pt x="6566" y="593263"/>
                  <a:pt x="0" y="577411"/>
                  <a:pt x="0" y="560883"/>
                </a:cubicBezTo>
                <a:lnTo>
                  <a:pt x="0" y="62320"/>
                </a:lnTo>
                <a:close/>
              </a:path>
            </a:pathLst>
          </a:custGeom>
          <a:gradFill rotWithShape="0">
            <a:gsLst>
              <a:gs pos="0">
                <a:srgbClr val="A4706F"/>
              </a:gs>
              <a:gs pos="100000">
                <a:srgbClr val="D79493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Control group</a:t>
            </a:r>
          </a:p>
        </p:txBody>
      </p:sp>
      <p:sp>
        <p:nvSpPr>
          <p:cNvPr id="19" name="Oval 17"/>
          <p:cNvSpPr/>
          <p:nvPr/>
        </p:nvSpPr>
        <p:spPr>
          <a:xfrm>
            <a:off x="5791200" y="4572000"/>
            <a:ext cx="1371600" cy="838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1 0"/>
              <a:gd name="f14" fmla="*/ f9 f0 1"/>
              <a:gd name="f15" fmla="?: f10 f4 1"/>
              <a:gd name="f16" fmla="?: f11 f5 1"/>
              <a:gd name="f17" fmla="?: f12 f6 1"/>
              <a:gd name="f18" fmla="+- f13 0 f1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1 0"/>
              <a:gd name="f25" fmla="+- f19 0 f1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0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0 1"/>
              <a:gd name="f43" fmla="*/ f38 f26 1"/>
              <a:gd name="f44" fmla="*/ f37 f26 1"/>
              <a:gd name="f45" fmla="*/ f42 1 f8"/>
              <a:gd name="f46" fmla="*/ f40 f26 1"/>
              <a:gd name="f47" fmla="+- f45 0 f1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0" swAng="f1"/>
                <a:arcTo wR="f43" hR="f44" stAng="f2" swAng="f1"/>
                <a:arcTo wR="f43" hR="f44" stAng="f7" swAng="f1"/>
                <a:arcTo wR="f43" hR="f44" stAng="f1" swAng="f1"/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</a:ln>
        </p:spPr>
        <p:txBody>
          <a:bodyPr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Oval 18"/>
          <p:cNvSpPr/>
          <p:nvPr/>
        </p:nvSpPr>
        <p:spPr>
          <a:xfrm>
            <a:off x="5791200" y="5334000"/>
            <a:ext cx="1371600" cy="838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1 0"/>
              <a:gd name="f14" fmla="*/ f9 f0 1"/>
              <a:gd name="f15" fmla="?: f10 f4 1"/>
              <a:gd name="f16" fmla="?: f11 f5 1"/>
              <a:gd name="f17" fmla="?: f12 f6 1"/>
              <a:gd name="f18" fmla="+- f13 0 f1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1 0"/>
              <a:gd name="f25" fmla="+- f19 0 f1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0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0 1"/>
              <a:gd name="f43" fmla="*/ f38 f26 1"/>
              <a:gd name="f44" fmla="*/ f37 f26 1"/>
              <a:gd name="f45" fmla="*/ f42 1 f8"/>
              <a:gd name="f46" fmla="*/ f40 f26 1"/>
              <a:gd name="f47" fmla="+- f45 0 f1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0" swAng="f1"/>
                <a:arcTo wR="f43" hR="f44" stAng="f2" swAng="f1"/>
                <a:arcTo wR="f43" hR="f44" stAng="f7" swAng="f1"/>
                <a:arcTo wR="f43" hR="f44" stAng="f1" swAng="f1"/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</a:ln>
        </p:spPr>
        <p:txBody>
          <a:bodyPr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7589838" y="5475288"/>
            <a:ext cx="1246187" cy="473075"/>
          </a:xfrm>
          <a:custGeom>
            <a:avLst/>
            <a:gdLst>
              <a:gd name="T0" fmla="*/ 623094 w 1246407"/>
              <a:gd name="T1" fmla="*/ 0 h 378733"/>
              <a:gd name="T2" fmla="*/ 1246187 w 1246407"/>
              <a:gd name="T3" fmla="*/ 236538 h 378733"/>
              <a:gd name="T4" fmla="*/ 623094 w 1246407"/>
              <a:gd name="T5" fmla="*/ 473075 h 378733"/>
              <a:gd name="T6" fmla="*/ 0 w 1246407"/>
              <a:gd name="T7" fmla="*/ 236538 h 378733"/>
              <a:gd name="T8" fmla="*/ 0 w 1246407"/>
              <a:gd name="T9" fmla="*/ 47307 h 378733"/>
              <a:gd name="T10" fmla="*/ 11091 w 1246407"/>
              <a:gd name="T11" fmla="*/ 13856 h 378733"/>
              <a:gd name="T12" fmla="*/ 37866 w 1246407"/>
              <a:gd name="T13" fmla="*/ 0 h 378733"/>
              <a:gd name="T14" fmla="*/ 1208321 w 1246407"/>
              <a:gd name="T15" fmla="*/ 0 h 378733"/>
              <a:gd name="T16" fmla="*/ 1235096 w 1246407"/>
              <a:gd name="T17" fmla="*/ 13856 h 378733"/>
              <a:gd name="T18" fmla="*/ 1246187 w 1246407"/>
              <a:gd name="T19" fmla="*/ 47307 h 378733"/>
              <a:gd name="T20" fmla="*/ 1246187 w 1246407"/>
              <a:gd name="T21" fmla="*/ 425768 h 378733"/>
              <a:gd name="T22" fmla="*/ 1235096 w 1246407"/>
              <a:gd name="T23" fmla="*/ 459219 h 378733"/>
              <a:gd name="T24" fmla="*/ 1208321 w 1246407"/>
              <a:gd name="T25" fmla="*/ 473075 h 378733"/>
              <a:gd name="T26" fmla="*/ 37866 w 1246407"/>
              <a:gd name="T27" fmla="*/ 473075 h 378733"/>
              <a:gd name="T28" fmla="*/ 11091 w 1246407"/>
              <a:gd name="T29" fmla="*/ 459219 h 378733"/>
              <a:gd name="T30" fmla="*/ 0 w 1246407"/>
              <a:gd name="T31" fmla="*/ 425768 h 378733"/>
              <a:gd name="T32" fmla="*/ 0 w 1246407"/>
              <a:gd name="T33" fmla="*/ 47307 h 378733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378733"/>
              <a:gd name="T53" fmla="*/ 1246407 w 1246407"/>
              <a:gd name="T54" fmla="*/ 378733 h 3787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378733">
                <a:moveTo>
                  <a:pt x="0" y="37873"/>
                </a:moveTo>
                <a:cubicBezTo>
                  <a:pt x="0" y="27828"/>
                  <a:pt x="3990" y="18195"/>
                  <a:pt x="11093" y="11093"/>
                </a:cubicBezTo>
                <a:cubicBezTo>
                  <a:pt x="18196" y="3990"/>
                  <a:pt x="27829" y="0"/>
                  <a:pt x="37873" y="0"/>
                </a:cubicBezTo>
                <a:lnTo>
                  <a:pt x="1208534" y="0"/>
                </a:lnTo>
                <a:cubicBezTo>
                  <a:pt x="1218579" y="0"/>
                  <a:pt x="1228212" y="3990"/>
                  <a:pt x="1235314" y="11093"/>
                </a:cubicBezTo>
                <a:cubicBezTo>
                  <a:pt x="1242417" y="18196"/>
                  <a:pt x="1246407" y="27829"/>
                  <a:pt x="1246407" y="37873"/>
                </a:cubicBezTo>
                <a:lnTo>
                  <a:pt x="1246407" y="340860"/>
                </a:lnTo>
                <a:cubicBezTo>
                  <a:pt x="1246407" y="350905"/>
                  <a:pt x="1242417" y="360538"/>
                  <a:pt x="1235314" y="367640"/>
                </a:cubicBezTo>
                <a:cubicBezTo>
                  <a:pt x="1228211" y="374743"/>
                  <a:pt x="1218578" y="378733"/>
                  <a:pt x="1208534" y="378733"/>
                </a:cubicBezTo>
                <a:lnTo>
                  <a:pt x="37873" y="378733"/>
                </a:lnTo>
                <a:cubicBezTo>
                  <a:pt x="27828" y="378733"/>
                  <a:pt x="18195" y="374743"/>
                  <a:pt x="11093" y="367640"/>
                </a:cubicBezTo>
                <a:cubicBezTo>
                  <a:pt x="3990" y="360537"/>
                  <a:pt x="0" y="350904"/>
                  <a:pt x="0" y="340860"/>
                </a:cubicBezTo>
                <a:lnTo>
                  <a:pt x="0" y="37873"/>
                </a:lnTo>
                <a:close/>
              </a:path>
            </a:pathLst>
          </a:custGeom>
          <a:gradFill rotWithShape="0">
            <a:gsLst>
              <a:gs pos="0">
                <a:srgbClr val="A4706F"/>
              </a:gs>
              <a:gs pos="100000">
                <a:srgbClr val="D79493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" tIns="19800" rIns="19800" bIns="198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Non-Participants</a:t>
            </a:r>
          </a:p>
        </p:txBody>
      </p:sp>
      <p:sp>
        <p:nvSpPr>
          <p:cNvPr id="22" name="Freeform 38"/>
          <p:cNvSpPr/>
          <p:nvPr/>
        </p:nvSpPr>
        <p:spPr>
          <a:xfrm rot="307070">
            <a:off x="7089775" y="6053138"/>
            <a:ext cx="552450" cy="238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1644"/>
              <a:gd name="f7" fmla="val 24785"/>
              <a:gd name="f8" fmla="val 12392"/>
              <a:gd name="f9" fmla="+- 0 0 0"/>
              <a:gd name="f10" fmla="*/ f3 1 551644"/>
              <a:gd name="f11" fmla="*/ f4 1 24785"/>
              <a:gd name="f12" fmla="+- f7 0 f5"/>
              <a:gd name="f13" fmla="+- f6 0 f5"/>
              <a:gd name="f14" fmla="*/ f9 f0 1"/>
              <a:gd name="f15" fmla="*/ f13 1 551644"/>
              <a:gd name="f16" fmla="*/ f12 1 24785"/>
              <a:gd name="f17" fmla="*/ 0 f13 1"/>
              <a:gd name="f18" fmla="*/ 12392 f12 1"/>
              <a:gd name="f19" fmla="*/ 551644 f13 1"/>
              <a:gd name="f20" fmla="*/ f14 1 f2"/>
              <a:gd name="f21" fmla="*/ f17 1 551644"/>
              <a:gd name="f22" fmla="*/ f18 1 24785"/>
              <a:gd name="f23" fmla="*/ f19 1 551644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551644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D29C9B"/>
            </a:solidFill>
            <a:prstDash val="solid"/>
          </a:ln>
        </p:spPr>
        <p:txBody>
          <a:bodyPr lIns="274680" tIns="0" rIns="27468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7589838" y="6024563"/>
            <a:ext cx="1246187" cy="223837"/>
          </a:xfrm>
          <a:custGeom>
            <a:avLst/>
            <a:gdLst>
              <a:gd name="T0" fmla="*/ 623094 w 1246407"/>
              <a:gd name="T1" fmla="*/ 0 h 300309"/>
              <a:gd name="T2" fmla="*/ 1246187 w 1246407"/>
              <a:gd name="T3" fmla="*/ 111919 h 300309"/>
              <a:gd name="T4" fmla="*/ 623094 w 1246407"/>
              <a:gd name="T5" fmla="*/ 223837 h 300309"/>
              <a:gd name="T6" fmla="*/ 0 w 1246407"/>
              <a:gd name="T7" fmla="*/ 111919 h 300309"/>
              <a:gd name="T8" fmla="*/ 0 w 1246407"/>
              <a:gd name="T9" fmla="*/ 22384 h 300309"/>
              <a:gd name="T10" fmla="*/ 8794 w 1246407"/>
              <a:gd name="T11" fmla="*/ 6556 h 300309"/>
              <a:gd name="T12" fmla="*/ 30026 w 1246407"/>
              <a:gd name="T13" fmla="*/ 0 h 300309"/>
              <a:gd name="T14" fmla="*/ 1216161 w 1246407"/>
              <a:gd name="T15" fmla="*/ 0 h 300309"/>
              <a:gd name="T16" fmla="*/ 1237393 w 1246407"/>
              <a:gd name="T17" fmla="*/ 6556 h 300309"/>
              <a:gd name="T18" fmla="*/ 1246187 w 1246407"/>
              <a:gd name="T19" fmla="*/ 22384 h 300309"/>
              <a:gd name="T20" fmla="*/ 1246187 w 1246407"/>
              <a:gd name="T21" fmla="*/ 201453 h 300309"/>
              <a:gd name="T22" fmla="*/ 1237393 w 1246407"/>
              <a:gd name="T23" fmla="*/ 217281 h 300309"/>
              <a:gd name="T24" fmla="*/ 1216161 w 1246407"/>
              <a:gd name="T25" fmla="*/ 223837 h 300309"/>
              <a:gd name="T26" fmla="*/ 30026 w 1246407"/>
              <a:gd name="T27" fmla="*/ 223837 h 300309"/>
              <a:gd name="T28" fmla="*/ 8794 w 1246407"/>
              <a:gd name="T29" fmla="*/ 217281 h 300309"/>
              <a:gd name="T30" fmla="*/ 0 w 1246407"/>
              <a:gd name="T31" fmla="*/ 201453 h 300309"/>
              <a:gd name="T32" fmla="*/ 0 w 1246407"/>
              <a:gd name="T33" fmla="*/ 22384 h 30030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300309"/>
              <a:gd name="T53" fmla="*/ 1246407 w 1246407"/>
              <a:gd name="T54" fmla="*/ 300309 h 30030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300309">
                <a:moveTo>
                  <a:pt x="0" y="30031"/>
                </a:moveTo>
                <a:cubicBezTo>
                  <a:pt x="0" y="22066"/>
                  <a:pt x="3164" y="14428"/>
                  <a:pt x="8796" y="8796"/>
                </a:cubicBezTo>
                <a:cubicBezTo>
                  <a:pt x="14428" y="3164"/>
                  <a:pt x="22066" y="0"/>
                  <a:pt x="30031" y="0"/>
                </a:cubicBezTo>
                <a:lnTo>
                  <a:pt x="1216376" y="0"/>
                </a:lnTo>
                <a:cubicBezTo>
                  <a:pt x="1224341" y="0"/>
                  <a:pt x="1231979" y="3164"/>
                  <a:pt x="1237611" y="8796"/>
                </a:cubicBezTo>
                <a:cubicBezTo>
                  <a:pt x="1243243" y="14428"/>
                  <a:pt x="1246407" y="22066"/>
                  <a:pt x="1246407" y="30031"/>
                </a:cubicBezTo>
                <a:lnTo>
                  <a:pt x="1246407" y="270278"/>
                </a:lnTo>
                <a:cubicBezTo>
                  <a:pt x="1246407" y="278243"/>
                  <a:pt x="1243243" y="285881"/>
                  <a:pt x="1237611" y="291513"/>
                </a:cubicBezTo>
                <a:cubicBezTo>
                  <a:pt x="1231979" y="297145"/>
                  <a:pt x="1224341" y="300309"/>
                  <a:pt x="1216376" y="300309"/>
                </a:cubicBezTo>
                <a:lnTo>
                  <a:pt x="30031" y="300309"/>
                </a:lnTo>
                <a:cubicBezTo>
                  <a:pt x="22066" y="300309"/>
                  <a:pt x="14428" y="297145"/>
                  <a:pt x="8796" y="291513"/>
                </a:cubicBezTo>
                <a:cubicBezTo>
                  <a:pt x="3164" y="285881"/>
                  <a:pt x="0" y="278243"/>
                  <a:pt x="0" y="270278"/>
                </a:cubicBezTo>
                <a:lnTo>
                  <a:pt x="0" y="30031"/>
                </a:lnTo>
                <a:close/>
              </a:path>
            </a:pathLst>
          </a:custGeom>
          <a:gradFill rotWithShape="0">
            <a:gsLst>
              <a:gs pos="0">
                <a:srgbClr val="A4706F"/>
              </a:gs>
              <a:gs pos="100000">
                <a:srgbClr val="D79493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640" tIns="17640" rIns="17640" bIns="1764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Cross-overs</a:t>
            </a:r>
          </a:p>
        </p:txBody>
      </p:sp>
      <p:sp>
        <p:nvSpPr>
          <p:cNvPr id="24" name="Freeform 40"/>
          <p:cNvSpPr/>
          <p:nvPr/>
        </p:nvSpPr>
        <p:spPr>
          <a:xfrm>
            <a:off x="7148513" y="5661025"/>
            <a:ext cx="536575" cy="238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6034"/>
              <a:gd name="f7" fmla="val 24785"/>
              <a:gd name="f8" fmla="val 12392"/>
              <a:gd name="f9" fmla="+- 0 0 0"/>
              <a:gd name="f10" fmla="*/ f3 1 536034"/>
              <a:gd name="f11" fmla="*/ f4 1 24785"/>
              <a:gd name="f12" fmla="+- f7 0 f5"/>
              <a:gd name="f13" fmla="+- f6 0 f5"/>
              <a:gd name="f14" fmla="*/ f9 f0 1"/>
              <a:gd name="f15" fmla="*/ f13 1 536034"/>
              <a:gd name="f16" fmla="*/ f12 1 24785"/>
              <a:gd name="f17" fmla="*/ 0 f13 1"/>
              <a:gd name="f18" fmla="*/ 12392 f12 1"/>
              <a:gd name="f19" fmla="*/ 536034 f13 1"/>
              <a:gd name="f20" fmla="*/ f14 1 f2"/>
              <a:gd name="f21" fmla="*/ f17 1 536034"/>
              <a:gd name="f22" fmla="*/ f18 1 24785"/>
              <a:gd name="f23" fmla="*/ f19 1 536034"/>
              <a:gd name="f24" fmla="*/ f5 1 f15"/>
              <a:gd name="f25" fmla="*/ f6 1 f15"/>
              <a:gd name="f26" fmla="*/ f5 1 f16"/>
              <a:gd name="f27" fmla="*/ f7 1 f16"/>
              <a:gd name="f28" fmla="+- f20 0 f1"/>
              <a:gd name="f29" fmla="*/ f21 1 f15"/>
              <a:gd name="f30" fmla="*/ f22 1 f16"/>
              <a:gd name="f31" fmla="*/ f23 1 f15"/>
              <a:gd name="f32" fmla="*/ f24 f10 1"/>
              <a:gd name="f33" fmla="*/ f25 f10 1"/>
              <a:gd name="f34" fmla="*/ f27 f11 1"/>
              <a:gd name="f35" fmla="*/ f26 f11 1"/>
              <a:gd name="f36" fmla="*/ f29 f10 1"/>
              <a:gd name="f37" fmla="*/ f30 f11 1"/>
              <a:gd name="f38" fmla="*/ f31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36" y="f37"/>
              </a:cxn>
              <a:cxn ang="f28">
                <a:pos x="f38" y="f37"/>
              </a:cxn>
            </a:cxnLst>
            <a:rect l="f32" t="f35" r="f33" b="f34"/>
            <a:pathLst>
              <a:path w="536034" h="24785">
                <a:moveTo>
                  <a:pt x="f5" y="f8"/>
                </a:moveTo>
                <a:lnTo>
                  <a:pt x="f6" y="f8"/>
                </a:lnTo>
              </a:path>
            </a:pathLst>
          </a:custGeom>
          <a:noFill/>
          <a:ln w="9360">
            <a:solidFill>
              <a:srgbClr val="D29C9B"/>
            </a:solidFill>
            <a:prstDash val="solid"/>
          </a:ln>
        </p:spPr>
        <p:txBody>
          <a:bodyPr lIns="267480" tIns="0" rIns="26748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114800" y="2971800"/>
            <a:ext cx="1247775" cy="1422400"/>
          </a:xfrm>
          <a:custGeom>
            <a:avLst/>
            <a:gdLst>
              <a:gd name="T0" fmla="*/ 623888 w 1246407"/>
              <a:gd name="T1" fmla="*/ 0 h 1422929"/>
              <a:gd name="T2" fmla="*/ 1247775 w 1246407"/>
              <a:gd name="T3" fmla="*/ 711200 h 1422929"/>
              <a:gd name="T4" fmla="*/ 623888 w 1246407"/>
              <a:gd name="T5" fmla="*/ 1422400 h 1422929"/>
              <a:gd name="T6" fmla="*/ 0 w 1246407"/>
              <a:gd name="T7" fmla="*/ 711200 h 1422929"/>
              <a:gd name="T8" fmla="*/ 0 w 1246407"/>
              <a:gd name="T9" fmla="*/ 124595 h 1422929"/>
              <a:gd name="T10" fmla="*/ 36547 w 1246407"/>
              <a:gd name="T11" fmla="*/ 36493 h 1422929"/>
              <a:gd name="T12" fmla="*/ 124779 w 1246407"/>
              <a:gd name="T13" fmla="*/ 1 h 1422929"/>
              <a:gd name="T14" fmla="*/ 1122997 w 1246407"/>
              <a:gd name="T15" fmla="*/ 0 h 1422929"/>
              <a:gd name="T16" fmla="*/ 1211228 w 1246407"/>
              <a:gd name="T17" fmla="*/ 36493 h 1422929"/>
              <a:gd name="T18" fmla="*/ 1247774 w 1246407"/>
              <a:gd name="T19" fmla="*/ 124596 h 1422929"/>
              <a:gd name="T20" fmla="*/ 1247775 w 1246407"/>
              <a:gd name="T21" fmla="*/ 1297805 h 1422929"/>
              <a:gd name="T22" fmla="*/ 1211228 w 1246407"/>
              <a:gd name="T23" fmla="*/ 1385908 h 1422929"/>
              <a:gd name="T24" fmla="*/ 1122996 w 1246407"/>
              <a:gd name="T25" fmla="*/ 1422400 h 1422929"/>
              <a:gd name="T26" fmla="*/ 124778 w 1246407"/>
              <a:gd name="T27" fmla="*/ 1422400 h 1422929"/>
              <a:gd name="T28" fmla="*/ 36546 w 1246407"/>
              <a:gd name="T29" fmla="*/ 1385907 h 1422929"/>
              <a:gd name="T30" fmla="*/ 0 w 1246407"/>
              <a:gd name="T31" fmla="*/ 1297804 h 1422929"/>
              <a:gd name="T32" fmla="*/ 0 w 1246407"/>
              <a:gd name="T33" fmla="*/ 124595 h 1422929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17694720 60000 65536"/>
              <a:gd name="T39" fmla="*/ 17694720 60000 65536"/>
              <a:gd name="T40" fmla="*/ 17694720 60000 65536"/>
              <a:gd name="T41" fmla="*/ 17694720 60000 65536"/>
              <a:gd name="T42" fmla="*/ 17694720 60000 65536"/>
              <a:gd name="T43" fmla="*/ 17694720 60000 65536"/>
              <a:gd name="T44" fmla="*/ 17694720 60000 65536"/>
              <a:gd name="T45" fmla="*/ 17694720 60000 65536"/>
              <a:gd name="T46" fmla="*/ 17694720 60000 65536"/>
              <a:gd name="T47" fmla="*/ 17694720 60000 65536"/>
              <a:gd name="T48" fmla="*/ 17694720 60000 65536"/>
              <a:gd name="T49" fmla="*/ 17694720 60000 65536"/>
              <a:gd name="T50" fmla="*/ 17694720 60000 65536"/>
              <a:gd name="T51" fmla="*/ 0 w 1246407"/>
              <a:gd name="T52" fmla="*/ 0 h 1422929"/>
              <a:gd name="T53" fmla="*/ 1246407 w 1246407"/>
              <a:gd name="T54" fmla="*/ 1422929 h 14229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6407" h="1422929">
                <a:moveTo>
                  <a:pt x="0" y="124641"/>
                </a:moveTo>
                <a:cubicBezTo>
                  <a:pt x="0" y="91584"/>
                  <a:pt x="13132" y="59881"/>
                  <a:pt x="36507" y="36507"/>
                </a:cubicBezTo>
                <a:cubicBezTo>
                  <a:pt x="59882" y="13132"/>
                  <a:pt x="91585" y="1"/>
                  <a:pt x="124642" y="1"/>
                </a:cubicBezTo>
                <a:lnTo>
                  <a:pt x="1121766" y="0"/>
                </a:lnTo>
                <a:cubicBezTo>
                  <a:pt x="1154823" y="0"/>
                  <a:pt x="1186526" y="13132"/>
                  <a:pt x="1209900" y="36507"/>
                </a:cubicBezTo>
                <a:cubicBezTo>
                  <a:pt x="1233275" y="59882"/>
                  <a:pt x="1246406" y="91585"/>
                  <a:pt x="1246406" y="124642"/>
                </a:cubicBezTo>
                <a:cubicBezTo>
                  <a:pt x="1246406" y="515857"/>
                  <a:pt x="1246407" y="907073"/>
                  <a:pt x="1246407" y="1298288"/>
                </a:cubicBezTo>
                <a:cubicBezTo>
                  <a:pt x="1246407" y="1331345"/>
                  <a:pt x="1233275" y="1363048"/>
                  <a:pt x="1209900" y="1386423"/>
                </a:cubicBezTo>
                <a:cubicBezTo>
                  <a:pt x="1186525" y="1409798"/>
                  <a:pt x="1154822" y="1422929"/>
                  <a:pt x="1121765" y="1422929"/>
                </a:cubicBezTo>
                <a:lnTo>
                  <a:pt x="124641" y="1422929"/>
                </a:lnTo>
                <a:cubicBezTo>
                  <a:pt x="91584" y="1422929"/>
                  <a:pt x="59881" y="1409797"/>
                  <a:pt x="36506" y="1386422"/>
                </a:cubicBezTo>
                <a:cubicBezTo>
                  <a:pt x="13131" y="1363047"/>
                  <a:pt x="0" y="1331344"/>
                  <a:pt x="0" y="1298287"/>
                </a:cubicBezTo>
                <a:lnTo>
                  <a:pt x="0" y="124641"/>
                </a:lnTo>
                <a:close/>
              </a:path>
            </a:pathLst>
          </a:custGeom>
          <a:gradFill rotWithShape="0">
            <a:gsLst>
              <a:gs pos="0">
                <a:srgbClr val="A05F5E"/>
              </a:gs>
              <a:gs pos="100000">
                <a:srgbClr val="D27E7D"/>
              </a:gs>
            </a:gsLst>
            <a:lin ang="16200000"/>
          </a:gradFill>
          <a:ln>
            <a:noFill/>
          </a:ln>
          <a:effectLst>
            <a:outerShdw blurRad="63500" dist="23040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360" tIns="45360" rIns="45360" bIns="4536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Random number generator, </a:t>
            </a:r>
            <a:r>
              <a:rPr lang="en-US" sz="1400" b="1" dirty="0" err="1" smtClean="0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calebasse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/>
                <a:ea typeface="Arial Unicode MS" pitchFamily="34"/>
                <a:cs typeface="Arial" pitchFamily="34"/>
              </a:rPr>
              <a:t>, Excel, STATA</a:t>
            </a:r>
            <a:endParaRPr lang="en-US" sz="1400" b="1" dirty="0">
              <a:solidFill>
                <a:srgbClr val="FFFFFF"/>
              </a:solidFill>
              <a:latin typeface="Arial" pitchFamily="34"/>
              <a:ea typeface="Arial Unicode MS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97557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1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How can randomization be useful to measure a program effect?</a:t>
            </a:r>
            <a:endParaRPr lang="en-US" b="1" dirty="0" smtClean="0">
              <a:latin typeface="+mj-lt"/>
            </a:endParaRP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It </a:t>
            </a:r>
            <a:r>
              <a:rPr lang="en-US" dirty="0" smtClean="0">
                <a:latin typeface="+mj-lt"/>
              </a:rPr>
              <a:t>gives each potential participant a (usually equal) chance of being assigned to each group</a:t>
            </a:r>
          </a:p>
          <a:p>
            <a:r>
              <a:rPr lang="en-US" dirty="0" smtClean="0">
                <a:latin typeface="+mj-lt"/>
              </a:rPr>
              <a:t>On average, and if the sample size is </a:t>
            </a:r>
            <a:r>
              <a:rPr lang="en-US" dirty="0" smtClean="0">
                <a:latin typeface="+mj-lt"/>
              </a:rPr>
              <a:t>large enough, </a:t>
            </a:r>
            <a:r>
              <a:rPr lang="en-US" dirty="0" smtClean="0">
                <a:latin typeface="+mj-lt"/>
              </a:rPr>
              <a:t>observable and unobservable characteristics between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program participants (treatment) </a:t>
            </a:r>
            <a:r>
              <a:rPr lang="en-US" dirty="0" smtClean="0">
                <a:latin typeface="+mj-lt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non-participants</a:t>
            </a:r>
            <a:r>
              <a:rPr lang="en-US" dirty="0" smtClean="0">
                <a:latin typeface="+mj-lt"/>
              </a:rPr>
              <a:t> (control) </a:t>
            </a:r>
            <a:r>
              <a:rPr lang="en-US" dirty="0" smtClean="0">
                <a:latin typeface="+mj-lt"/>
              </a:rPr>
              <a:t>is the same</a:t>
            </a:r>
          </a:p>
          <a:p>
            <a:r>
              <a:rPr lang="en-US" dirty="0" smtClean="0">
                <a:latin typeface="+mj-lt"/>
              </a:rPr>
              <a:t>The only difference is the presence of the program</a:t>
            </a:r>
          </a:p>
          <a:p>
            <a:r>
              <a:rPr lang="en-US" dirty="0" smtClean="0">
                <a:latin typeface="+mj-lt"/>
              </a:rPr>
              <a:t>(But we need to check that it worked)</a:t>
            </a:r>
          </a:p>
          <a:p>
            <a:endParaRPr lang="en-US" dirty="0" smtClean="0">
              <a:latin typeface="+mj-lt"/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457200" y="12192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68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rainingType xmlns="6075b9dd-69da-4080-9e13-093fc5119558">
      <Value>Executive Education</Value>
    </TrainingType>
    <TrainingSector xmlns="6075b9dd-69da-4080-9e13-093fc5119558">
      <Value>Agriculture</Value>
    </TrainingSector>
    <TrainingResourceType xmlns="6075b9dd-69da-4080-9e13-093fc5119558">Latest Version</TrainingResourceType>
    <Country xmlns="6075b9dd-69da-4080-9e13-093fc5119558" xsi:nil="true"/>
    <TrainingActivity xmlns="6075b9dd-69da-4080-9e13-093fc5119558">Slides</TrainingActivity>
    <TrainingSubactivity xmlns="6075b9dd-69da-4080-9e13-093fc5119558">0.4How to Randomize</TrainingSubactivity>
    <Region xmlns="6075b9dd-69da-4080-9e13-093fc5119558" xsi:nil="true"/>
    <LastUsed xmlns="36d19e46-f4da-4773-8ea9-e11846e3e1cd">2012-01-01T05:00:00+00:00</LastUsed>
    <PublishingContact xmlns="http://schemas.microsoft.com/sharepoint/v3">
      <UserInfo>
        <DisplayName>hirasid@mit.edu</DisplayName>
        <AccountId>12</AccountId>
        <AccountType/>
      </UserInfo>
    </PublishingContact>
    <Contact xmlns="36d19e46-f4da-4773-8ea9-e11846e3e1cd">30</Contac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425F369CD754A87C60479FB70AD44" ma:contentTypeVersion="16" ma:contentTypeDescription="Create a new document." ma:contentTypeScope="" ma:versionID="3dac4a098af1e3e24469d8c51966c0cd">
  <xsd:schema xmlns:xsd="http://www.w3.org/2001/XMLSchema" xmlns:xs="http://www.w3.org/2001/XMLSchema" xmlns:p="http://schemas.microsoft.com/office/2006/metadata/properties" xmlns:ns1="http://schemas.microsoft.com/sharepoint/v3" xmlns:ns2="6075b9dd-69da-4080-9e13-093fc5119558" xmlns:ns3="36d19e46-f4da-4773-8ea9-e11846e3e1cd" targetNamespace="http://schemas.microsoft.com/office/2006/metadata/properties" ma:root="true" ma:fieldsID="579755f48ecd4e86a8e0c5d6fb5666ef" ns1:_="" ns2:_="" ns3:_="">
    <xsd:import namespace="http://schemas.microsoft.com/sharepoint/v3"/>
    <xsd:import namespace="6075b9dd-69da-4080-9e13-093fc5119558"/>
    <xsd:import namespace="36d19e46-f4da-4773-8ea9-e11846e3e1cd"/>
    <xsd:element name="properties">
      <xsd:complexType>
        <xsd:sequence>
          <xsd:element name="documentManagement">
            <xsd:complexType>
              <xsd:all>
                <xsd:element ref="ns2:TrainingType" minOccurs="0"/>
                <xsd:element ref="ns2:TrainingSector" minOccurs="0"/>
                <xsd:element ref="ns2:TrainingActivity" minOccurs="0"/>
                <xsd:element ref="ns2:TrainingSubactivity" minOccurs="0"/>
                <xsd:element ref="ns2:TrainingResourceType" minOccurs="0"/>
                <xsd:element ref="ns2:Region" minOccurs="0"/>
                <xsd:element ref="ns2:Country" minOccurs="0"/>
                <xsd:element ref="ns3:LastUsed" minOccurs="0"/>
                <xsd:element ref="ns1:PublishingContact" minOccurs="0"/>
                <xsd:element ref="ns3: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16" nillable="true" ma:displayName="Contact2" ma:description="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5b9dd-69da-4080-9e13-093fc5119558" elementFormDefault="qualified">
    <xsd:import namespace="http://schemas.microsoft.com/office/2006/documentManagement/types"/>
    <xsd:import namespace="http://schemas.microsoft.com/office/infopath/2007/PartnerControls"/>
    <xsd:element name="TrainingType" ma:index="8" nillable="true" ma:displayName="TrainingType" ma:internalName="Training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ecutive Education"/>
                    <xsd:enumeration value="Advanced Executive Education"/>
                    <xsd:enumeration value="Managing Measurement and Data"/>
                    <xsd:enumeration value="Custom Workshop"/>
                    <xsd:enumeration value="Staff Training"/>
                  </xsd:restriction>
                </xsd:simpleType>
              </xsd:element>
            </xsd:sequence>
          </xsd:extension>
        </xsd:complexContent>
      </xsd:complexType>
    </xsd:element>
    <xsd:element name="TrainingSector" ma:index="9" nillable="true" ma:displayName="TrainingSector" ma:internalName="TrainingSect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"/>
                    <xsd:enumeration value="Education"/>
                    <xsd:enumeration value="Governance"/>
                    <xsd:enumeration value="Health"/>
                    <xsd:enumeration value="Labor"/>
                    <xsd:enumeration value="Microfinance"/>
                    <xsd:enumeration value="Multiple"/>
                    <xsd:enumeration value="Water and Sanitation"/>
                  </xsd:restriction>
                </xsd:simpleType>
              </xsd:element>
            </xsd:sequence>
          </xsd:extension>
        </xsd:complexContent>
      </xsd:complexType>
    </xsd:element>
    <xsd:element name="TrainingActivity" ma:index="10" nillable="true" ma:displayName="TrainingActivity" ma:format="Dropdown" ma:internalName="TrainingActivity">
      <xsd:simpleType>
        <xsd:restriction base="dms:Choice">
          <xsd:enumeration value="Agenda"/>
          <xsd:enumeration value="Application"/>
          <xsd:enumeration value="Assessment"/>
          <xsd:enumeration value="Case Study"/>
          <xsd:enumeration value="Exercise"/>
          <xsd:enumeration value="Finance"/>
          <xsd:enumeration value="Group Presentations"/>
          <xsd:enumeration value="Logistics"/>
          <xsd:enumeration value="Paraphernalia"/>
          <xsd:enumeration value="Printing"/>
          <xsd:enumeration value="Registration"/>
          <xsd:enumeration value="Slides"/>
          <xsd:enumeration value="TA Training"/>
          <xsd:enumeration value="USB"/>
        </xsd:restriction>
      </xsd:simpleType>
    </xsd:element>
    <xsd:element name="TrainingSubactivity" ma:index="11" nillable="true" ma:displayName="TrainingSubactivity" ma:format="Dropdown" ma:internalName="TrainingSubactivity">
      <xsd:simpleType>
        <xsd:restriction base="dms:Choice">
          <xsd:enumeration value="Budget"/>
          <xsd:enumeration value="Certificate"/>
          <xsd:enumeration value="Communication"/>
          <xsd:enumeration value="Course Packet"/>
          <xsd:enumeration value=".Presentation Template"/>
          <xsd:enumeration value="Goals"/>
          <xsd:enumeration value="Invoice"/>
          <xsd:enumeration value="Literature"/>
          <xsd:enumeration value="Nametag"/>
          <xsd:enumeration value="Quiz"/>
          <xsd:enumeration value="Software"/>
          <xsd:enumeration value="Tasklist"/>
          <xsd:enumeration value="Accomodation"/>
          <xsd:enumeration value="Food"/>
          <xsd:enumeration value="Transport"/>
          <xsd:enumeration value="Travel"/>
          <xsd:enumeration value="Venue"/>
          <xsd:enumeration value="Visa"/>
          <xsd:enumeration value="0.0Introduction"/>
          <xsd:enumeration value="0.1What is Evaluation"/>
          <xsd:enumeration value="0.2ToC_Measurement"/>
          <xsd:enumeration value="0.3Why Randomize"/>
          <xsd:enumeration value="0.4How to Randomize"/>
          <xsd:enumeration value="0.5Sampling and Sample Size"/>
          <xsd:enumeration value="0.6Threats and Analysis"/>
          <xsd:enumeration value="0.7Start-to-Finish"/>
          <xsd:enumeration value="0.8Cost-effectiveness"/>
          <xsd:enumeration value="0.9Common Pitfalls"/>
          <xsd:enumeration value="_ProjectDevelopment"/>
          <xsd:enumeration value="0ProjectManagement"/>
          <xsd:enumeration value="1ResearchFinance"/>
          <xsd:enumeration value="2ResearchDesign"/>
          <xsd:enumeration value="3Intervention"/>
          <xsd:enumeration value="4HumanSubjects"/>
          <xsd:enumeration value="5Measurement"/>
          <xsd:enumeration value="6DataCollection"/>
          <xsd:enumeration value="6.1CAI"/>
          <xsd:enumeration value="7DataManagement"/>
          <xsd:enumeration value="7.1Stata"/>
          <xsd:enumeration value="8Results"/>
          <xsd:enumeration value="Balance"/>
          <xsd:enumeration value="Randomization Mechanics"/>
        </xsd:restriction>
      </xsd:simpleType>
    </xsd:element>
    <xsd:element name="TrainingResourceType" ma:index="12" nillable="true" ma:displayName="TrainingResourceType" ma:format="Dropdown" ma:internalName="TrainingResourceType">
      <xsd:simpleType>
        <xsd:restriction base="dms:Choice">
          <xsd:enumeration value="Template"/>
          <xsd:enumeration value="Latest Version"/>
          <xsd:enumeration value="Sample"/>
          <xsd:enumeration value="Checklist"/>
          <xsd:enumeration value="Manual"/>
        </xsd:restriction>
      </xsd:simpleType>
    </xsd:element>
    <xsd:element name="Region" ma:index="13" nillable="true" ma:displayName="Region" ma:format="Dropdown" ma:internalName="Region">
      <xsd:simpleType>
        <xsd:restriction base="dms:Choice">
          <xsd:enumeration value="Africa"/>
          <xsd:enumeration value="Europe"/>
          <xsd:enumeration value="South Asia"/>
          <xsd:enumeration value="North America"/>
          <xsd:enumeration value="Latin America"/>
          <xsd:enumeration value="Southeast Asia"/>
        </xsd:restriction>
      </xsd:simpleType>
    </xsd:element>
    <xsd:element name="Country" ma:index="14" nillable="true" ma:displayName="Country" ma:format="Dropdown" ma:internalName="Country">
      <xsd:simpleType>
        <xsd:restriction base="dms:Choice">
          <xsd:enumeration value="Afghanistan"/>
          <xsd:enumeration value="Aland Islands"/>
          <xsd:enumeration value="Albania"/>
          <xsd:enumeration value="Algeria"/>
          <xsd:enumeration value="American Samoa"/>
          <xsd:enumeration value="Andorra"/>
          <xsd:enumeration value="Angola"/>
          <xsd:enumeration value="Anguilla"/>
          <xsd:enumeration value="Antarctica"/>
          <xsd:enumeration value="Antigua And Barbuda"/>
          <xsd:enumeration value="Argentina"/>
          <xsd:enumeration value="Armenia"/>
          <xsd:enumeration value="Aruba"/>
          <xsd:enumeration value="Australia"/>
          <xsd:enumeration value="Austria"/>
          <xsd:enumeration value="Azerbaijan"/>
          <xsd:enumeration value="Bahamas"/>
          <xsd:enumeration value="Bahrain"/>
          <xsd:enumeration value="Bangladesh"/>
          <xsd:enumeration value="Barbados"/>
          <xsd:enumeration value="Belarus"/>
          <xsd:enumeration value="Belgium"/>
          <xsd:enumeration value="Belize"/>
          <xsd:enumeration value="Benin"/>
          <xsd:enumeration value="Bermuda"/>
          <xsd:enumeration value="Bhutan"/>
          <xsd:enumeration value="Bolivia"/>
          <xsd:enumeration value="Bosnia And Herzegovina"/>
          <xsd:enumeration value="Botswana"/>
          <xsd:enumeration value="Bouvet Island"/>
          <xsd:enumeration value="Brazil"/>
          <xsd:enumeration value="British Indian Ocean Territory"/>
          <xsd:enumeration value="Brunei Darussalam"/>
          <xsd:enumeration value="Bulgaria"/>
          <xsd:enumeration value="Burkina Faso"/>
          <xsd:enumeration value="Burundi"/>
          <xsd:enumeration value="Cambodia"/>
          <xsd:enumeration value="Cameroon"/>
          <xsd:enumeration value="Canada"/>
          <xsd:enumeration value="Cape Verde"/>
          <xsd:enumeration value="Cayman Islands"/>
          <xsd:enumeration value="Central African Republic"/>
          <xsd:enumeration value="Chad"/>
          <xsd:enumeration value="Chile"/>
          <xsd:enumeration value="China"/>
          <xsd:enumeration value="Christmas Island"/>
          <xsd:enumeration value="Cocos (Keeling) Islands"/>
          <xsd:enumeration value="Colombia"/>
          <xsd:enumeration value="Comoros"/>
          <xsd:enumeration value="Congo"/>
          <xsd:enumeration value="Congo, The Democratic Republic Of The"/>
          <xsd:enumeration value="Cook Islands"/>
          <xsd:enumeration value="Costa Rica"/>
          <xsd:enumeration value="Cote D'Ivoire"/>
          <xsd:enumeration value="Croatia"/>
          <xsd:enumeration value="Cuba"/>
          <xsd:enumeration value="Cyprus"/>
          <xsd:enumeration value="Czech Republic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ritrea"/>
          <xsd:enumeration value="Estonia"/>
          <xsd:enumeration value="Ethiopia"/>
          <xsd:enumeration value="Falkland Islands (Malvinas)"/>
          <xsd:enumeration value="Faroe Islands"/>
          <xsd:enumeration value="Fiji"/>
          <xsd:enumeration value="Finland"/>
          <xsd:enumeration value="France"/>
          <xsd:enumeration value="French Guiana"/>
          <xsd:enumeration value="French Polynesia"/>
          <xsd:enumeration value="French Southern Territories"/>
          <xsd:enumeration value="Gabon"/>
          <xsd:enumeration value="Gambia"/>
          <xsd:enumeration value="Georgia"/>
          <xsd:enumeration value="Germany"/>
          <xsd:enumeration value="Ghana"/>
          <xsd:enumeration value="Gibraltar"/>
          <xsd:enumeration value="Greece"/>
          <xsd:enumeration value="Greenland"/>
          <xsd:enumeration value="Grenada"/>
          <xsd:enumeration value="Guadeloupe"/>
          <xsd:enumeration value="Guam"/>
          <xsd:enumeration value="Guatemala"/>
          <xsd:enumeration value="Guernsey"/>
          <xsd:enumeration value="Guinea"/>
          <xsd:enumeration value="Guinea-Bissau"/>
          <xsd:enumeration value="Guyana"/>
          <xsd:enumeration value="Haiti"/>
          <xsd:enumeration value="Heard Island And Mcdonald Islands"/>
          <xsd:enumeration value="Holy See (Vatican City State)"/>
          <xsd:enumeration value="Honduras"/>
          <xsd:enumeration value="Hong Kong"/>
          <xsd:enumeration value="Hungary"/>
          <xsd:enumeration value="Iceland"/>
          <xsd:enumeration value="India"/>
          <xsd:enumeration value="Indonesia"/>
          <xsd:enumeration value="Iran, Islamic Republic Of"/>
          <xsd:enumeration value="Iraq"/>
          <xsd:enumeration value="Ireland"/>
          <xsd:enumeration value="Isle Of Man"/>
          <xsd:enumeration value="Israel"/>
          <xsd:enumeration value="Italy"/>
          <xsd:enumeration value="Jamaica"/>
          <xsd:enumeration value="Japan"/>
          <xsd:enumeration value="Jersey"/>
          <xsd:enumeration value="Jordan"/>
          <xsd:enumeration value="Kazakhstan"/>
          <xsd:enumeration value="Kenya"/>
          <xsd:enumeration value="Kiribati"/>
          <xsd:enumeration value="Korea, Democratic People'S Republic Of"/>
          <xsd:enumeration value="Korea, Republic Of"/>
          <xsd:enumeration value="Kuwait"/>
          <xsd:enumeration value="Kyrgyzstan"/>
          <xsd:enumeration value="Lao People'S Democratic Republic"/>
          <xsd:enumeration value="Latvia"/>
          <xsd:enumeration value="Lebanon"/>
          <xsd:enumeration value="Lesotho"/>
          <xsd:enumeration value="Liberia"/>
          <xsd:enumeration value="Libyan Arab Jamahiriya"/>
          <xsd:enumeration value="Liechtenstein"/>
          <xsd:enumeration value="Lithuania"/>
          <xsd:enumeration value="Luxembourg"/>
          <xsd:enumeration value="Macao"/>
          <xsd:enumeration value="Macedonia, The Former Yugoslav Republic Of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rshall Islands"/>
          <xsd:enumeration value="Martinique"/>
          <xsd:enumeration value="Mauritania"/>
          <xsd:enumeration value="Mauritius"/>
          <xsd:enumeration value="Mayotte"/>
          <xsd:enumeration value="Mexico"/>
          <xsd:enumeration value="Micronesia, Federated States Of"/>
          <xsd:enumeration value="Moldova, Republic Of"/>
          <xsd:enumeration value="Monaco"/>
          <xsd:enumeration value="Mongolia"/>
          <xsd:enumeration value="Montserrat"/>
          <xsd:enumeration value="Morocco"/>
          <xsd:enumeration value="Mozambique"/>
          <xsd:enumeration value="Myanmar"/>
          <xsd:enumeration value="Namibia"/>
          <xsd:enumeration value="Nauru"/>
          <xsd:enumeration value="Nepal"/>
          <xsd:enumeration value="Netherlands"/>
          <xsd:enumeration value="Netherlands Antilles"/>
          <xsd:enumeration value="New Caledonia"/>
          <xsd:enumeration value="New Zealand"/>
          <xsd:enumeration value="Nicaragua"/>
          <xsd:enumeration value="Niger"/>
          <xsd:enumeration value="Nigeria"/>
          <xsd:enumeration value="Niue"/>
          <xsd:enumeration value="Norfolk Island"/>
          <xsd:enumeration value="Northern Mariana Islands"/>
          <xsd:enumeration value="Norway"/>
          <xsd:enumeration value="Oman"/>
          <xsd:enumeration value="Pakistan"/>
          <xsd:enumeration value="Palau"/>
          <xsd:enumeration value="Palestinian Territory, Occupied"/>
          <xsd:enumeration value="Panama"/>
          <xsd:enumeration value="Papua New Guinea"/>
          <xsd:enumeration value="Paraguay"/>
          <xsd:enumeration value="Peru"/>
          <xsd:enumeration value="Philippines"/>
          <xsd:enumeration value="Pitcairn"/>
          <xsd:enumeration value="Poland"/>
          <xsd:enumeration value="Portugal"/>
          <xsd:enumeration value="Puerto Rico"/>
          <xsd:enumeration value="Qatar"/>
          <xsd:enumeration value="Reunion"/>
          <xsd:enumeration value="Romania"/>
          <xsd:enumeration value="Russian Federation"/>
          <xsd:enumeration value="Rwanda"/>
          <xsd:enumeration value="Saint Helena"/>
          <xsd:enumeration value="Saint Kitts And Nevis"/>
          <xsd:enumeration value="Saint Lucia"/>
          <xsd:enumeration value="Saint Pierre And Miquelon"/>
          <xsd:enumeration value="Saint Vincent And The Grenadines"/>
          <xsd:enumeration value="Samoa"/>
          <xsd:enumeration value="San Marino"/>
          <xsd:enumeration value="Sao Tome And Principe"/>
          <xsd:enumeration value="Saudi Arabia"/>
          <xsd:enumeration value="Senegal"/>
          <xsd:enumeration value="Serbia And Montenegro"/>
          <xsd:enumeration value="Seychelles"/>
          <xsd:enumeration value="Sierra Leone"/>
          <xsd:enumeration value="Singapore"/>
          <xsd:enumeration value="Slovakia"/>
          <xsd:enumeration value="Slovenia"/>
          <xsd:enumeration value="Solomon Islands"/>
          <xsd:enumeration value="Somalia"/>
          <xsd:enumeration value="South Africa"/>
          <xsd:enumeration value="South Georgia And The South Sandwich Islands"/>
          <xsd:enumeration value="Spain"/>
          <xsd:enumeration value="Sri Lanka"/>
          <xsd:enumeration value="Sudan"/>
          <xsd:enumeration value="Suriname"/>
          <xsd:enumeration value="Svalbard And Jan Mayen"/>
          <xsd:enumeration value="Swaziland"/>
          <xsd:enumeration value="Sweden"/>
          <xsd:enumeration value="Switzerland"/>
          <xsd:enumeration value="Syrian Arab Republic"/>
          <xsd:enumeration value="Taiwan, Province Of China"/>
          <xsd:enumeration value="Tajikistan"/>
          <xsd:enumeration value="Tanzania, United Republic Of"/>
          <xsd:enumeration value="Thailand"/>
          <xsd:enumeration value="Timor-Leste"/>
          <xsd:enumeration value="Togo"/>
          <xsd:enumeration value="Tokelau"/>
          <xsd:enumeration value="Tonga"/>
          <xsd:enumeration value="Trinidad And Tobago"/>
          <xsd:enumeration value="Tunisia"/>
          <xsd:enumeration value="Turkey"/>
          <xsd:enumeration value="Turkmenistan"/>
          <xsd:enumeration value="Turks And Caicos Islands"/>
          <xsd:enumeration value="Tuvalu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nited States Minor Outlying Islands"/>
          <xsd:enumeration value="Uruguay"/>
          <xsd:enumeration value="Uzbekistan"/>
          <xsd:enumeration value="Vanuatu"/>
          <xsd:enumeration value="Venezuela"/>
          <xsd:enumeration value="Viet Nam"/>
          <xsd:enumeration value="Virgin Islands, British"/>
          <xsd:enumeration value="Virgin Islands, U.S."/>
          <xsd:enumeration value="Wallis And Futuna"/>
          <xsd:enumeration value="Western Sahara"/>
          <xsd:enumeration value="Yemen"/>
          <xsd:enumeration value="Zambia"/>
          <xsd:enumeration value="Zimbabw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19e46-f4da-4773-8ea9-e11846e3e1cd" elementFormDefault="qualified">
    <xsd:import namespace="http://schemas.microsoft.com/office/2006/documentManagement/types"/>
    <xsd:import namespace="http://schemas.microsoft.com/office/infopath/2007/PartnerControls"/>
    <xsd:element name="LastUsed" ma:index="15" nillable="true" ma:displayName="LastUsed" ma:description="When was the last time this training material was used" ma:format="DateOnly" ma:internalName="LastUsed">
      <xsd:simpleType>
        <xsd:restriction base="dms:DateTime"/>
      </xsd:simpleType>
    </xsd:element>
    <xsd:element name="Contact" ma:index="17" nillable="true" ma:displayName="Contact" ma:list="{d980e52d-47e3-478b-bbaf-1236e01fa3fe}" ma:internalName="Contact" ma:showField="FullNam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CAA9E4-BEA4-4666-82A4-D16524A0CFD0}"/>
</file>

<file path=customXml/itemProps2.xml><?xml version="1.0" encoding="utf-8"?>
<ds:datastoreItem xmlns:ds="http://schemas.openxmlformats.org/officeDocument/2006/customXml" ds:itemID="{1B5EC2B8-1862-4708-8715-840BF544BDA5}"/>
</file>

<file path=customXml/itemProps3.xml><?xml version="1.0" encoding="utf-8"?>
<ds:datastoreItem xmlns:ds="http://schemas.openxmlformats.org/officeDocument/2006/customXml" ds:itemID="{7A3AB9C3-FC2B-4F24-A841-298BA6C953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44964</TotalTime>
  <Words>4247</Words>
  <Application>Microsoft Macintosh PowerPoint</Application>
  <PresentationFormat>On-screen Show (4:3)</PresentationFormat>
  <Paragraphs>803</Paragraphs>
  <Slides>67</Slides>
  <Notes>60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Course Overview</vt:lpstr>
      <vt:lpstr>Why are we here?</vt:lpstr>
      <vt:lpstr>Measuring Impact</vt:lpstr>
      <vt:lpstr>Measuring Impact</vt:lpstr>
      <vt:lpstr>PowerPoint Presentation</vt:lpstr>
      <vt:lpstr>What is randomization?</vt:lpstr>
      <vt:lpstr>Basic setup of a randomized evaluation</vt:lpstr>
      <vt:lpstr>How can randomization be useful to measure a program effect?</vt:lpstr>
      <vt:lpstr>Possible Randomization Designs</vt:lpstr>
      <vt:lpstr>Lecture Overview</vt:lpstr>
      <vt:lpstr>Lecture Overview</vt:lpstr>
      <vt:lpstr>Unit of Randomization: Options</vt:lpstr>
      <vt:lpstr>Unit of Randomization: Individual?</vt:lpstr>
      <vt:lpstr>Unit of Randomization: Individual?</vt:lpstr>
      <vt:lpstr>Unit of Randomization: Clusters?</vt:lpstr>
      <vt:lpstr>Unit of Randomization:  Farmers’ Group?</vt:lpstr>
      <vt:lpstr>Unit of Randomization:  Farmers’ Group?</vt:lpstr>
      <vt:lpstr>Unit of Randomization: Village?</vt:lpstr>
      <vt:lpstr>Unit of Randomization: Village?</vt:lpstr>
      <vt:lpstr>How do we choose the level?</vt:lpstr>
      <vt:lpstr>How do we choose the level?</vt:lpstr>
      <vt:lpstr>Example: Tree-Planting in Malawi (Jack 2011)</vt:lpstr>
      <vt:lpstr>Example: Fertilizer Tree Adoption in Zambia</vt:lpstr>
      <vt:lpstr>Example: SMS-Based Price Information in India</vt:lpstr>
      <vt:lpstr>Lecture Overview</vt:lpstr>
      <vt:lpstr>Real-World Constraints</vt:lpstr>
      <vt:lpstr>Fairness</vt:lpstr>
      <vt:lpstr>Political Concerns</vt:lpstr>
      <vt:lpstr>Resources</vt:lpstr>
      <vt:lpstr>Spillovers/Crossovers</vt:lpstr>
      <vt:lpstr>Logistics</vt:lpstr>
      <vt:lpstr>Sample Size</vt:lpstr>
      <vt:lpstr>Lecture Overview</vt:lpstr>
      <vt:lpstr>Possible Randomization Designs</vt:lpstr>
      <vt:lpstr>Randomization in “the bubble”</vt:lpstr>
      <vt:lpstr>PowerPoint Presentation</vt:lpstr>
      <vt:lpstr>Randomization in the Bubble</vt:lpstr>
      <vt:lpstr>Randomization in “the bubble”</vt:lpstr>
      <vt:lpstr>Randomized Phase-In</vt:lpstr>
      <vt:lpstr>PowerPoint Presentation</vt:lpstr>
      <vt:lpstr>Randomized Phase-In</vt:lpstr>
      <vt:lpstr>Rotation</vt:lpstr>
      <vt:lpstr>PowerPoint Presentation</vt:lpstr>
      <vt:lpstr>Rotation</vt:lpstr>
      <vt:lpstr>Randomized Encouragement</vt:lpstr>
      <vt:lpstr>PowerPoint Presentation</vt:lpstr>
      <vt:lpstr>What is “encouragement”?</vt:lpstr>
      <vt:lpstr>Summary of Possible Designs</vt:lpstr>
      <vt:lpstr>Methods of randomization - recap</vt:lpstr>
      <vt:lpstr>Methods of randomization - recap</vt:lpstr>
      <vt:lpstr>Methods of randomization - recap</vt:lpstr>
      <vt:lpstr>Methods of randomization - recap</vt:lpstr>
      <vt:lpstr>Grants to Farmers’ Association in Niger</vt:lpstr>
      <vt:lpstr>What if you have 500 applicants for 500 slots?</vt:lpstr>
      <vt:lpstr>Non-Standard Lottery Designs</vt:lpstr>
      <vt:lpstr>Non-Standard Lottery Designs</vt:lpstr>
      <vt:lpstr>Lecture Overview</vt:lpstr>
      <vt:lpstr>Variations on Simple Treatment and Control</vt:lpstr>
      <vt:lpstr>Multiple treatments</vt:lpstr>
      <vt:lpstr>PowerPoint Presentation</vt:lpstr>
      <vt:lpstr>Cross-cutting treatments</vt:lpstr>
      <vt:lpstr>Varying levels of treatment</vt:lpstr>
      <vt:lpstr>Stratified Randomization</vt:lpstr>
      <vt:lpstr>Stratified Randomization</vt:lpstr>
      <vt:lpstr>Mechanics of Randomization</vt:lpstr>
      <vt:lpstr>Mechanics of Randomization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Randomize</dc:title>
  <dc:creator>Marc Shotland</dc:creator>
  <cp:lastModifiedBy>Jenny Aker</cp:lastModifiedBy>
  <cp:revision>633</cp:revision>
  <dcterms:created xsi:type="dcterms:W3CDTF">2010-05-07T20:33:58Z</dcterms:created>
  <dcterms:modified xsi:type="dcterms:W3CDTF">2012-01-09T19:20:20Z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0x010100329425F369CD754A87C60479FB70AD44</vt:lpwstr>
  </property>
  <property fmtid="{D5CDD505-2E9C-101B-9397-08002B2CF9AE}" pid="3" name="Order">
    <vt:r8>44200</vt:r8>
  </property>
  <property fmtid="{D5CDD505-2E9C-101B-9397-08002B2CF9AE}" pid="4" name="ExecEdTopic">
    <vt:lpwstr>4How to Randomize</vt:lpwstr>
  </property>
</Properties>
</file>