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Microsoft_Equation1.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Microsoft_Equation2.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4"/>
  </p:sldMasterIdLst>
  <p:notesMasterIdLst>
    <p:notesMasterId r:id="rId36"/>
  </p:notesMasterIdLst>
  <p:handoutMasterIdLst>
    <p:handoutMasterId r:id="rId37"/>
  </p:handoutMasterIdLst>
  <p:sldIdLst>
    <p:sldId id="297" r:id="rId5"/>
    <p:sldId id="331" r:id="rId6"/>
    <p:sldId id="330" r:id="rId7"/>
    <p:sldId id="333" r:id="rId8"/>
    <p:sldId id="332" r:id="rId9"/>
    <p:sldId id="260" r:id="rId10"/>
    <p:sldId id="302" r:id="rId11"/>
    <p:sldId id="324" r:id="rId12"/>
    <p:sldId id="300" r:id="rId13"/>
    <p:sldId id="301" r:id="rId14"/>
    <p:sldId id="307" r:id="rId15"/>
    <p:sldId id="303" r:id="rId16"/>
    <p:sldId id="308" r:id="rId17"/>
    <p:sldId id="309" r:id="rId18"/>
    <p:sldId id="328" r:id="rId19"/>
    <p:sldId id="314" r:id="rId20"/>
    <p:sldId id="315" r:id="rId21"/>
    <p:sldId id="316" r:id="rId22"/>
    <p:sldId id="329" r:id="rId23"/>
    <p:sldId id="312" r:id="rId24"/>
    <p:sldId id="317" r:id="rId25"/>
    <p:sldId id="318" r:id="rId26"/>
    <p:sldId id="319" r:id="rId27"/>
    <p:sldId id="320" r:id="rId28"/>
    <p:sldId id="321" r:id="rId29"/>
    <p:sldId id="322" r:id="rId30"/>
    <p:sldId id="323" r:id="rId31"/>
    <p:sldId id="325" r:id="rId32"/>
    <p:sldId id="326" r:id="rId33"/>
    <p:sldId id="287" r:id="rId34"/>
    <p:sldId id="327" r:id="rId3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c Shotland" initials="M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7D6710"/>
    <a:srgbClr val="FADF75"/>
    <a:srgbClr val="9A3838"/>
    <a:srgbClr val="C05050"/>
    <a:srgbClr val="9900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8800" autoAdjust="0"/>
  </p:normalViewPr>
  <p:slideViewPr>
    <p:cSldViewPr>
      <p:cViewPr>
        <p:scale>
          <a:sx n="98" d="100"/>
          <a:sy n="98" d="100"/>
        </p:scale>
        <p:origin x="-1128" y="-80"/>
      </p:cViewPr>
      <p:guideLst>
        <p:guide orient="horz" pos="2160"/>
        <p:guide pos="2880"/>
      </p:guideLst>
    </p:cSldViewPr>
  </p:slideViewPr>
  <p:outlineViewPr>
    <p:cViewPr>
      <p:scale>
        <a:sx n="33" d="100"/>
        <a:sy n="33" d="100"/>
      </p:scale>
      <p:origin x="48" y="1080"/>
    </p:cViewPr>
  </p:outlineViewPr>
  <p:notesTextViewPr>
    <p:cViewPr>
      <p:scale>
        <a:sx n="100" d="100"/>
        <a:sy n="100" d="100"/>
      </p:scale>
      <p:origin x="0" y="0"/>
    </p:cViewPr>
  </p:notesTextViewPr>
  <p:notesViewPr>
    <p:cSldViewPr>
      <p:cViewPr varScale="1">
        <p:scale>
          <a:sx n="51" d="100"/>
          <a:sy n="51" d="100"/>
        </p:scale>
        <p:origin x="-258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notesMaster" Target="notesMasters/notesMaster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a:latin typeface="Arial" charset="0"/>
              </a:defRPr>
            </a:lvl1pPr>
          </a:lstStyle>
          <a:p>
            <a:pPr>
              <a:defRPr/>
            </a:pPr>
            <a:endParaRPr lang="en-US" dirty="0"/>
          </a:p>
        </p:txBody>
      </p:sp>
      <p:sp>
        <p:nvSpPr>
          <p:cNvPr id="5529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5530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a:latin typeface="Arial" charset="0"/>
              </a:defRPr>
            </a:lvl1pPr>
          </a:lstStyle>
          <a:p>
            <a:pPr>
              <a:defRPr/>
            </a:pPr>
            <a:endParaRPr lang="en-US"/>
          </a:p>
        </p:txBody>
      </p:sp>
      <p:sp>
        <p:nvSpPr>
          <p:cNvPr id="5530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1FC0CD33-4D5A-4E50-8F10-5F9F4164C6DD}" type="slidenum">
              <a:rPr lang="en-US"/>
              <a:pPr>
                <a:defRPr/>
              </a:pPr>
              <a:t>‹#›</a:t>
            </a:fld>
            <a:endParaRPr lang="en-US"/>
          </a:p>
        </p:txBody>
      </p:sp>
    </p:spTree>
    <p:extLst>
      <p:ext uri="{BB962C8B-B14F-4D97-AF65-F5344CB8AC3E}">
        <p14:creationId xmlns:p14="http://schemas.microsoft.com/office/powerpoint/2010/main" val="143707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a:latin typeface="Arial" charset="0"/>
              </a:defRPr>
            </a:lvl1pPr>
          </a:lstStyle>
          <a:p>
            <a:pPr>
              <a:defRPr/>
            </a:pPr>
            <a:endParaRPr lang="en-US"/>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347663" y="639763"/>
            <a:ext cx="2881312" cy="21605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3040380"/>
            <a:ext cx="5852160" cy="584073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273832D0-4794-4233-AA3A-055E41CC92F0}" type="slidenum">
              <a:rPr lang="en-US"/>
              <a:pPr>
                <a:defRPr/>
              </a:pPr>
              <a:t>‹#›</a:t>
            </a:fld>
            <a:endParaRPr lang="en-US"/>
          </a:p>
        </p:txBody>
      </p:sp>
    </p:spTree>
    <p:extLst>
      <p:ext uri="{BB962C8B-B14F-4D97-AF65-F5344CB8AC3E}">
        <p14:creationId xmlns:p14="http://schemas.microsoft.com/office/powerpoint/2010/main" val="3560815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r>
              <a:rPr lang="en-US" dirty="0" smtClean="0"/>
              <a:t>We have spent most of the morning talking about evaluation, the difference between monitoring</a:t>
            </a:r>
            <a:r>
              <a:rPr lang="en-US" baseline="0" dirty="0" smtClean="0"/>
              <a:t> and evaluation, and why randomization can help to accurately measure the impact of a program.  In this session, we are going to talk about the different ways in which randomization can be conducted.  </a:t>
            </a:r>
            <a:endParaRPr lang="en-US" dirty="0" smtClean="0"/>
          </a:p>
        </p:txBody>
      </p:sp>
      <p:sp>
        <p:nvSpPr>
          <p:cNvPr id="21507" name="Slide Number Placeholder 3"/>
          <p:cNvSpPr>
            <a:spLocks noGrp="1"/>
          </p:cNvSpPr>
          <p:nvPr>
            <p:ph type="sldNum" sz="quarter" idx="5"/>
          </p:nvPr>
        </p:nvSpPr>
        <p:spPr>
          <a:noFill/>
        </p:spPr>
        <p:txBody>
          <a:bodyPr/>
          <a:lstStyle/>
          <a:p>
            <a:fld id="{ED9BB76F-41E1-48E7-8472-8AD7BEE5DC04}" type="slidenum">
              <a:rPr lang="en-US" smtClean="0"/>
              <a:pPr/>
              <a:t>3</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Compare</a:t>
            </a:r>
            <a:r>
              <a:rPr lang="fr-FR" baseline="0" dirty="0" smtClean="0"/>
              <a:t> the confidence intervals – how much do they overlap?</a:t>
            </a:r>
            <a:endParaRPr lang="fr-FR" dirty="0"/>
          </a:p>
        </p:txBody>
      </p:sp>
      <p:sp>
        <p:nvSpPr>
          <p:cNvPr id="4" name="Slide Number Placeholder 3"/>
          <p:cNvSpPr>
            <a:spLocks noGrp="1"/>
          </p:cNvSpPr>
          <p:nvPr>
            <p:ph type="sldNum" sz="quarter" idx="10"/>
          </p:nvPr>
        </p:nvSpPr>
        <p:spPr/>
        <p:txBody>
          <a:bodyPr/>
          <a:lstStyle/>
          <a:p>
            <a:pPr>
              <a:defRPr/>
            </a:pPr>
            <a:fld id="{BFD6020B-8E3B-4B03-ACF6-F1529106A393}" type="slidenum">
              <a:rPr lang="en-US" smtClean="0"/>
              <a:pPr>
                <a:defRPr/>
              </a:pPr>
              <a:t>18</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CC08C-4E74-4080-8582-F3A35F1EE8A4}" type="slidenum">
              <a:rPr lang="en-US"/>
              <a:pPr/>
              <a:t>23</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CC08C-4E74-4080-8582-F3A35F1EE8A4}" type="slidenum">
              <a:rPr lang="en-US"/>
              <a:pPr/>
              <a:t>24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CC08C-4E74-4080-8582-F3A35F1EE8A4}"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CC08C-4E74-4080-8582-F3A35F1EE8A4}" type="slidenum">
              <a:rPr lang="en-US"/>
              <a:pPr/>
              <a:t>26</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p:nvPr/>
        </p:nvSpPr>
        <p:spPr>
          <a:xfrm>
            <a:off x="0" y="0"/>
            <a:ext cx="3170238" cy="479425"/>
          </a:xfrm>
          <a:prstGeom prst="rect">
            <a:avLst/>
          </a:prstGeom>
          <a:noFill/>
          <a:ln>
            <a:noFill/>
          </a:ln>
        </p:spPr>
        <p:txBody>
          <a:bodyPr lIns="96840" tIns="48240" rIns="96840" bIns="48240" compatLnSpc="0"/>
          <a:lstStyle/>
          <a:p>
            <a:pPr fontAlgn="auto">
              <a:spcBef>
                <a:spcPts val="0"/>
              </a:spcBef>
              <a:spcAft>
                <a:spcPts val="0"/>
              </a:spcAft>
              <a:defRPr/>
            </a:pPr>
            <a:r>
              <a:rPr lang="en-US" sz="1200">
                <a:solidFill>
                  <a:srgbClr val="000000"/>
                </a:solidFill>
                <a:latin typeface="Arial" pitchFamily="18"/>
                <a:ea typeface="Arial Unicode MS" pitchFamily="2"/>
                <a:cs typeface="Tahoma" pitchFamily="2"/>
              </a:rPr>
              <a:t>http://www.povertyactionlab.org/</a:t>
            </a:r>
          </a:p>
        </p:txBody>
      </p:sp>
      <p:sp>
        <p:nvSpPr>
          <p:cNvPr id="40962" name="Rectangle 7"/>
          <p:cNvSpPr txBox="1">
            <a:spLocks noChangeArrowheads="1"/>
          </p:cNvSpPr>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40" tIns="48240" rIns="96840" bIns="48240"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DE404E3-2DD6-4A4A-A7C0-44069573B5B7}" type="slidenum">
              <a:rPr lang="en-US" sz="1200">
                <a:solidFill>
                  <a:srgbClr val="000000"/>
                </a:solidFill>
                <a:cs typeface="Arial Unicode MS" charset="0"/>
              </a:rPr>
              <a:pPr algn="r" eaLnBrk="1" hangingPunct="1"/>
              <a:t>4</a:t>
            </a:fld>
            <a:endParaRPr lang="en-US" sz="1200">
              <a:solidFill>
                <a:srgbClr val="000000"/>
              </a:solidFill>
              <a:cs typeface="Arial Unicode MS" charset="0"/>
            </a:endParaRPr>
          </a:p>
        </p:txBody>
      </p:sp>
      <p:sp>
        <p:nvSpPr>
          <p:cNvPr id="40963" name="Rectangle 2"/>
          <p:cNvSpPr>
            <a:spLocks noGrp="1" noRot="1" noChangeAspect="1" noTextEdit="1"/>
          </p:cNvSpPr>
          <p:nvPr>
            <p:ph type="sldImg"/>
          </p:nvPr>
        </p:nvSpPr>
        <p:spPr>
          <a:solidFill>
            <a:srgbClr val="4F81BD"/>
          </a:solidFill>
          <a:ln w="25560">
            <a:solidFill>
              <a:srgbClr val="385D8A"/>
            </a:solidFill>
            <a:miter lim="800000"/>
            <a:headEnd/>
            <a:tailEnd/>
          </a:ln>
        </p:spPr>
      </p:sp>
      <p:sp>
        <p:nvSpPr>
          <p:cNvPr id="40964" name="Rectangle 3"/>
          <p:cNvSpPr txBox="1">
            <a:spLocks noGrp="1"/>
          </p:cNvSpPr>
          <p:nvPr>
            <p:ph type="body" sz="quarter" idx="1"/>
          </p:nvPr>
        </p:nvSpPr>
        <p:spPr bwMode="auto">
          <a:xfrm>
            <a:off x="731838" y="4560888"/>
            <a:ext cx="5302250" cy="3335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numCol="1" compatLnSpc="1">
            <a:prstTxWarp prst="textNoShape">
              <a:avLst/>
            </a:prstTxWarp>
          </a:bodyPr>
          <a:lstStyle>
            <a:lvl1pPr>
              <a:defRPr sz="1200">
                <a:solidFill>
                  <a:srgbClr val="000000"/>
                </a:solidFill>
                <a:latin typeface="Arial" charset="0"/>
                <a:ea typeface="Arial Unicode MS" charset="0"/>
              </a:defRPr>
            </a:lvl1pPr>
            <a:lvl2pPr marL="742950" indent="-285750">
              <a:defRPr sz="1200">
                <a:solidFill>
                  <a:srgbClr val="000000"/>
                </a:solidFill>
                <a:latin typeface="Arial" charset="0"/>
                <a:ea typeface="Arial Unicode MS" charset="0"/>
              </a:defRPr>
            </a:lvl2pPr>
            <a:lvl3pPr marL="1143000" indent="-228600">
              <a:defRPr sz="1200">
                <a:solidFill>
                  <a:srgbClr val="000000"/>
                </a:solidFill>
                <a:latin typeface="Arial" charset="0"/>
                <a:ea typeface="Arial Unicode MS" charset="0"/>
              </a:defRPr>
            </a:lvl3pPr>
            <a:lvl4pPr marL="1600200" indent="-228600">
              <a:defRPr sz="1200">
                <a:solidFill>
                  <a:srgbClr val="000000"/>
                </a:solidFill>
                <a:latin typeface="Arial" charset="0"/>
                <a:ea typeface="Arial Unicode MS" charset="0"/>
              </a:defRPr>
            </a:lvl4pPr>
            <a:lvl5pPr marL="2057400" indent="-228600">
              <a:defRPr sz="1200">
                <a:solidFill>
                  <a:srgbClr val="000000"/>
                </a:solidFill>
                <a:latin typeface="Arial" charset="0"/>
                <a:ea typeface="Arial Unicode MS" charset="0"/>
              </a:defRPr>
            </a:lvl5pPr>
            <a:lvl6pPr marL="2514600" indent="-228600" eaLnBrk="0" fontAlgn="base" hangingPunct="0">
              <a:spcBef>
                <a:spcPts val="400"/>
              </a:spcBef>
              <a:spcAft>
                <a:spcPct val="0"/>
              </a:spcAft>
              <a:defRPr sz="1200">
                <a:solidFill>
                  <a:srgbClr val="000000"/>
                </a:solidFill>
                <a:latin typeface="Arial" charset="0"/>
                <a:ea typeface="Arial Unicode MS" charset="0"/>
              </a:defRPr>
            </a:lvl6pPr>
            <a:lvl7pPr marL="2971800" indent="-228600" eaLnBrk="0" fontAlgn="base" hangingPunct="0">
              <a:spcBef>
                <a:spcPts val="400"/>
              </a:spcBef>
              <a:spcAft>
                <a:spcPct val="0"/>
              </a:spcAft>
              <a:defRPr sz="1200">
                <a:solidFill>
                  <a:srgbClr val="000000"/>
                </a:solidFill>
                <a:latin typeface="Arial" charset="0"/>
                <a:ea typeface="Arial Unicode MS" charset="0"/>
              </a:defRPr>
            </a:lvl7pPr>
            <a:lvl8pPr marL="3429000" indent="-228600" eaLnBrk="0" fontAlgn="base" hangingPunct="0">
              <a:spcBef>
                <a:spcPts val="400"/>
              </a:spcBef>
              <a:spcAft>
                <a:spcPct val="0"/>
              </a:spcAft>
              <a:defRPr sz="1200">
                <a:solidFill>
                  <a:srgbClr val="000000"/>
                </a:solidFill>
                <a:latin typeface="Arial" charset="0"/>
                <a:ea typeface="Arial Unicode MS" charset="0"/>
              </a:defRPr>
            </a:lvl8pPr>
            <a:lvl9pPr marL="3886200" indent="-228600" eaLnBrk="0" fontAlgn="base" hangingPunct="0">
              <a:spcBef>
                <a:spcPts val="400"/>
              </a:spcBef>
              <a:spcAft>
                <a:spcPct val="0"/>
              </a:spcAft>
              <a:defRPr sz="1200">
                <a:solidFill>
                  <a:srgbClr val="000000"/>
                </a:solidFill>
                <a:latin typeface="Arial" charset="0"/>
                <a:ea typeface="Arial Unicode MS" charset="0"/>
              </a:defRPr>
            </a:lvl9pPr>
          </a:lstStyle>
          <a:p>
            <a:pPr eaLnBrk="1" hangingPunct="1"/>
            <a:endParaRPr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r>
              <a:rPr lang="en-US" dirty="0" smtClean="0"/>
              <a:t>We have spent most of the morning talking about evaluation, the difference between monitoring</a:t>
            </a:r>
            <a:r>
              <a:rPr lang="en-US" baseline="0" dirty="0" smtClean="0"/>
              <a:t> and evaluation, and why randomization can help to accurately measure the impact of a program.  In this session, we are going to talk about the different ways in which randomization can be conducted.  </a:t>
            </a:r>
            <a:endParaRPr lang="en-US" dirty="0" smtClean="0"/>
          </a:p>
        </p:txBody>
      </p:sp>
      <p:sp>
        <p:nvSpPr>
          <p:cNvPr id="21507" name="Slide Number Placeholder 3"/>
          <p:cNvSpPr>
            <a:spLocks noGrp="1"/>
          </p:cNvSpPr>
          <p:nvPr>
            <p:ph type="sldNum" sz="quarter" idx="5"/>
          </p:nvPr>
        </p:nvSpPr>
        <p:spPr>
          <a:noFill/>
        </p:spPr>
        <p:txBody>
          <a:bodyPr/>
          <a:lstStyle/>
          <a:p>
            <a:fld id="{ED9BB76F-41E1-48E7-8472-8AD7BEE5DC04}"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2BF64-2317-441A-8770-556E56AE5FD3}" type="slidenum">
              <a:rPr lang="en-US"/>
              <a:pPr/>
              <a:t>8</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544854-697E-4CB7-99D3-EED7FC3A7582}" type="slidenum">
              <a:rPr lang="en-US"/>
              <a:pPr/>
              <a:t>9</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sz="1300" dirty="0">
                <a:latin typeface="Times" charset="0"/>
              </a:rPr>
              <a:t>Even if attrition rates are similar in treatment and comparison groups, it remains possible that the </a:t>
            </a:r>
            <a:r>
              <a:rPr lang="en-US" sz="1300" dirty="0" err="1">
                <a:latin typeface="Times" charset="0"/>
              </a:rPr>
              <a:t>attritors</a:t>
            </a:r>
            <a:r>
              <a:rPr lang="en-US" sz="1300" dirty="0">
                <a:latin typeface="Times" charset="0"/>
              </a:rPr>
              <a:t> were selected differently in the treatment and comparison groups. For example, in the evaluation of a medication, attrition due to death may be reduced in the treatment group, but attrition due to the fact that the subject feel healthier and stop complying with the experimental protocol may be increased in the treatment group.</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06D25-2299-4EF9-B01F-36872C8FB478}" type="slidenum">
              <a:rPr lang="en-US"/>
              <a:pPr/>
              <a:t>10</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1E03F82-D714-495C-83CB-1E1951A9CFAD}" type="slidenum">
              <a:rPr lang="en-US"/>
              <a:pPr/>
              <a:t>15</a:t>
            </a:fld>
            <a:endParaRPr 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Compare</a:t>
            </a:r>
            <a:r>
              <a:rPr lang="fr-FR" baseline="0" dirty="0" smtClean="0"/>
              <a:t> the confidence intervals – how much do they overlap?</a:t>
            </a:r>
            <a:endParaRPr lang="fr-FR" dirty="0"/>
          </a:p>
        </p:txBody>
      </p:sp>
      <p:sp>
        <p:nvSpPr>
          <p:cNvPr id="4" name="Slide Number Placeholder 3"/>
          <p:cNvSpPr>
            <a:spLocks noGrp="1"/>
          </p:cNvSpPr>
          <p:nvPr>
            <p:ph type="sldNum" sz="quarter" idx="10"/>
          </p:nvPr>
        </p:nvSpPr>
        <p:spPr/>
        <p:txBody>
          <a:bodyPr/>
          <a:lstStyle/>
          <a:p>
            <a:pPr>
              <a:defRPr/>
            </a:pPr>
            <a:fld id="{BFD6020B-8E3B-4B03-ACF6-F1529106A393}" type="slidenum">
              <a:rPr lang="en-US" smtClean="0"/>
              <a:pPr>
                <a:defRPr/>
              </a:pPr>
              <a:t>16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Compare</a:t>
            </a:r>
            <a:r>
              <a:rPr lang="fr-FR" baseline="0" dirty="0" smtClean="0"/>
              <a:t> the confidence intervals – how much do they overlap?</a:t>
            </a:r>
            <a:endParaRPr lang="fr-FR" dirty="0"/>
          </a:p>
        </p:txBody>
      </p:sp>
      <p:sp>
        <p:nvSpPr>
          <p:cNvPr id="4" name="Slide Number Placeholder 3"/>
          <p:cNvSpPr>
            <a:spLocks noGrp="1"/>
          </p:cNvSpPr>
          <p:nvPr>
            <p:ph type="sldNum" sz="quarter" idx="10"/>
          </p:nvPr>
        </p:nvSpPr>
        <p:spPr/>
        <p:txBody>
          <a:bodyPr/>
          <a:lstStyle/>
          <a:p>
            <a:pPr>
              <a:defRPr/>
            </a:pPr>
            <a:fld id="{BFD6020B-8E3B-4B03-ACF6-F1529106A393}" type="slidenum">
              <a:rPr lang="en-US" smtClean="0"/>
              <a:pPr>
                <a:defRPr/>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solidFill>
                  <a:schemeClr val="tx2">
                    <a:lumMod val="60000"/>
                    <a:lumOff val="40000"/>
                  </a:schemeClr>
                </a:solidFill>
              </a:defRPr>
            </a:lvl1pPr>
          </a:lstStyle>
          <a:p>
            <a:pPr>
              <a:defRPr/>
            </a:pPr>
            <a:endParaRPr lang="en-US"/>
          </a:p>
        </p:txBody>
      </p:sp>
      <p:sp>
        <p:nvSpPr>
          <p:cNvPr id="6" name="Footer Placeholder 4"/>
          <p:cNvSpPr>
            <a:spLocks noGrp="1"/>
          </p:cNvSpPr>
          <p:nvPr>
            <p:ph type="ftr" sz="quarter" idx="11"/>
          </p:nvPr>
        </p:nvSpPr>
        <p:spPr/>
        <p:txBody>
          <a:bodyPr/>
          <a:lstStyle>
            <a:lvl1pPr>
              <a:defRPr>
                <a:solidFill>
                  <a:schemeClr val="bg1"/>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solidFill>
                  <a:schemeClr val="tx2">
                    <a:lumMod val="60000"/>
                    <a:lumOff val="40000"/>
                  </a:schemeClr>
                </a:solidFill>
              </a:defRPr>
            </a:lvl1pPr>
          </a:lstStyle>
          <a:p>
            <a:pPr>
              <a:defRPr/>
            </a:pPr>
            <a:fld id="{13A75D9A-D968-4652-B328-7917FA6246E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81400" y="228600"/>
            <a:ext cx="4648200" cy="5897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solidFill>
                  <a:schemeClr val="tx2">
                    <a:lumMod val="60000"/>
                    <a:lumOff val="40000"/>
                  </a:schemeClr>
                </a:solidFill>
              </a:defRPr>
            </a:lvl1pPr>
          </a:lstStyle>
          <a:p>
            <a:pPr>
              <a:defRPr/>
            </a:pPr>
            <a:fld id="{1C358CAD-3B97-4DF6-9854-2076F645ED5F}" type="datetimeFigureOut">
              <a:rPr lang="en-US"/>
              <a:pPr>
                <a:defRPr/>
              </a:pPr>
              <a:t>1/11/12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chemeClr val="tx2">
                    <a:lumMod val="60000"/>
                    <a:lumOff val="40000"/>
                  </a:schemeClr>
                </a:solidFill>
              </a:defRPr>
            </a:lvl1pPr>
          </a:lstStyle>
          <a:p>
            <a:pPr>
              <a:defRPr/>
            </a:pPr>
            <a:fld id="{E42B2BB5-65AB-4554-BC44-CCF600B3A3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0815BEE-FE23-44A0-806A-D2CB24387AC6}" type="datetimeFigureOut">
              <a:rPr lang="en-US"/>
              <a:pPr>
                <a:defRPr/>
              </a:pPr>
              <a:t>1/11/12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73C516C-0B4B-4C53-A913-84DDAD4A236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BDD77A-37C1-4425-A75A-0BECB2112D0F}" type="datetimeFigureOut">
              <a:rPr lang="en-US"/>
              <a:pPr>
                <a:defRPr/>
              </a:pPr>
              <a:t>1/11/12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E229E8-B9B3-456F-B6D3-3B78267CF92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F5505D-5E25-4B7E-89E1-0DE79ED2C6FD}" type="datetimeFigureOut">
              <a:rPr lang="en-US"/>
              <a:pPr>
                <a:defRPr/>
              </a:pPr>
              <a:t>1/11/12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D9E08-FE0B-411C-B339-1B361091079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906963"/>
          </a:xfrm>
        </p:spPr>
        <p:txBody>
          <a:bodyPr rtlCol="0">
            <a:normAutofit/>
          </a:bodyPr>
          <a:lstStyle/>
          <a:p>
            <a:pPr lvl="0"/>
            <a:endParaRPr lang="en-US" noProof="0"/>
          </a:p>
        </p:txBody>
      </p:sp>
      <p:sp>
        <p:nvSpPr>
          <p:cNvPr id="4" name="Rectangle 4"/>
          <p:cNvSpPr>
            <a:spLocks noGrp="1" noChangeArrowheads="1"/>
          </p:cNvSpPr>
          <p:nvPr>
            <p:ph type="ftr" sz="quarter" idx="10"/>
          </p:nvPr>
        </p:nvSpPr>
        <p:spPr/>
        <p:txBody>
          <a:bodyPr/>
          <a:lstStyle>
            <a:lvl1pPr>
              <a:defRPr/>
            </a:lvl1pPr>
          </a:lstStyle>
          <a:p>
            <a:pPr>
              <a:defRPr/>
            </a:pPr>
            <a:endParaRPr lang="en-US"/>
          </a:p>
        </p:txBody>
      </p:sp>
      <p:sp>
        <p:nvSpPr>
          <p:cNvPr id="5" name="Rectangle 5"/>
          <p:cNvSpPr>
            <a:spLocks noGrp="1" noChangeArrowheads="1"/>
          </p:cNvSpPr>
          <p:nvPr>
            <p:ph type="sldNum" sz="quarter" idx="11"/>
          </p:nvPr>
        </p:nvSpPr>
        <p:spPr/>
        <p:txBody>
          <a:bodyPr/>
          <a:lstStyle>
            <a:lvl1pPr>
              <a:defRPr/>
            </a:lvl1pPr>
          </a:lstStyle>
          <a:p>
            <a:pPr>
              <a:defRPr/>
            </a:pPr>
            <a:fld id="{30B6416C-E001-4271-BE3A-9C09D7EFD03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Content Placeholder 2"/>
          <p:cNvSpPr txBox="1">
            <a:spLocks noGrp="1"/>
          </p:cNvSpPr>
          <p:nvPr>
            <p:ph type="title"/>
          </p:nvPr>
        </p:nvSpPr>
        <p:spPr>
          <a:xfrm>
            <a:off x="457200" y="1600200"/>
            <a:ext cx="8229600" cy="4525920"/>
          </a:xfrm>
        </p:spPr>
        <p:txBody>
          <a:bodyPr anchor="t" anchorCtr="0"/>
          <a:lstStyle>
            <a:lvl1pPr marL="343080" indent="-343080" algn="l">
              <a:spcBef>
                <a:spcPts val="799"/>
              </a:spcBef>
              <a:buSzPct val="100000"/>
              <a:buFont typeface="Arial" pitchFamily="32"/>
              <a:buChar char="•"/>
              <a:defRPr sz="3200"/>
            </a:lvl1pPr>
          </a:lstStyle>
          <a:p>
            <a:pPr lvl="0"/>
            <a:r>
              <a:rPr lang="en-US"/>
              <a:t>Click to edit Master text styles</a:t>
            </a:r>
            <a:br>
              <a:rPr lang="en-US"/>
            </a:br>
            <a:r>
              <a:rPr lang="en-US"/>
              <a:t>Second level</a:t>
            </a:r>
            <a:br>
              <a:rPr lang="en-US"/>
            </a:br>
            <a:r>
              <a:rPr lang="en-US"/>
              <a:t>Third level</a:t>
            </a:r>
            <a:br>
              <a:rPr lang="en-US"/>
            </a:br>
            <a:r>
              <a:rPr lang="en-US"/>
              <a:t>Fourth level</a:t>
            </a:r>
            <a:br>
              <a:rPr lang="en-US"/>
            </a:br>
            <a:r>
              <a:rPr lang="en-US"/>
              <a:t>Fifth level</a:t>
            </a:r>
          </a:p>
        </p:txBody>
      </p:sp>
      <p:sp>
        <p:nvSpPr>
          <p:cNvPr id="3" name="Title 1"/>
          <p:cNvSpPr txBox="1">
            <a:spLocks noGrp="1"/>
          </p:cNvSpPr>
          <p:nvPr>
            <p:ph type="title" idx="4294967295"/>
          </p:nvPr>
        </p:nvSpPr>
        <p:spPr/>
        <p:txBody>
          <a:bodyPr anchorCtr="0"/>
          <a:lstStyle>
            <a:lvl1pPr algn="l">
              <a:defRPr/>
            </a:lvl1pPr>
          </a:lstStyle>
          <a:p>
            <a:pPr lvl="0"/>
            <a:r>
              <a:rPr lang="en-US"/>
              <a:t>Click to edit Master title style</a:t>
            </a:r>
          </a:p>
        </p:txBody>
      </p:sp>
      <p:sp>
        <p:nvSpPr>
          <p:cNvPr id="7" name="Text Placeholder 6"/>
          <p:cNvSpPr txBox="1">
            <a:spLocks noGrp="1"/>
          </p:cNvSpPr>
          <p:nvPr>
            <p:ph type="body" idx="4294967295"/>
          </p:nvPr>
        </p:nvSpPr>
        <p:spPr>
          <a:xfrm>
            <a:off x="457200" y="1604520"/>
            <a:ext cx="8229240" cy="4525920"/>
          </a:xfrm>
        </p:spPr>
        <p:txBody>
          <a:bodyPr lIns="0" tIns="0" rIns="0" bIns="0"/>
          <a:lstStyle>
            <a:lvl1pPr marL="432000" indent="-324000">
              <a:spcBef>
                <a:spcPts val="0"/>
              </a:spcBef>
              <a:spcAft>
                <a:spcPts val="1417"/>
              </a:spcAft>
              <a:defRPr lang="fr-FR">
                <a:ln>
                  <a:noFill/>
                </a:ln>
                <a:latin typeface="Arial" pitchFamily="18"/>
                <a:ea typeface="Arial Unicode MS" pitchFamily="2"/>
                <a:cs typeface="Tahoma" pitchFamily="2"/>
              </a:defRPr>
            </a:lvl1pPr>
          </a:lstStyle>
          <a:p>
            <a:endParaRPr lang="fr-FR"/>
          </a:p>
        </p:txBody>
      </p:sp>
      <p:sp>
        <p:nvSpPr>
          <p:cNvPr id="5" name="Date Placeholder 3"/>
          <p:cNvSpPr txBox="1">
            <a:spLocks noGrp="1"/>
          </p:cNvSpPr>
          <p:nvPr>
            <p:ph type="dt" sz="half" idx="10"/>
          </p:nvPr>
        </p:nvSpPr>
        <p:spPr/>
        <p:txBody>
          <a:bodyPr vert="horz" numCol="1" compatLnSpc="1">
            <a:prstTxWarp prst="textNoShape">
              <a:avLst/>
            </a:prstTxWarp>
          </a:bodyPr>
          <a:lstStyle>
            <a:lvl1pPr eaLnBrk="1" fontAlgn="base" hangingPunct="1">
              <a:spcBef>
                <a:spcPct val="0"/>
              </a:spcBef>
              <a:spcAft>
                <a:spcPct val="0"/>
              </a:spcAft>
              <a:defRPr sz="1200">
                <a:solidFill>
                  <a:srgbClr val="558ED5"/>
                </a:solidFill>
                <a:latin typeface="Arial" charset="0"/>
                <a:ea typeface="Arial Unicode MS" charset="0"/>
                <a:cs typeface="Tahoma"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9CD21AB9-39C7-5145-8B9C-E6FB23CFA27A}" type="datetime1">
              <a:rPr lang="en-US"/>
              <a:pPr>
                <a:defRPr/>
              </a:pPr>
              <a:t>1/11/12</a:t>
            </a:fld>
            <a:endParaRPr lang="en-US"/>
          </a:p>
        </p:txBody>
      </p:sp>
      <p:sp>
        <p:nvSpPr>
          <p:cNvPr id="6" name="Footer Placeholder 4"/>
          <p:cNvSpPr txBox="1">
            <a:spLocks noGrp="1"/>
          </p:cNvSpPr>
          <p:nvPr>
            <p:ph type="ftr" sz="quarter" idx="11"/>
          </p:nvPr>
        </p:nvSpPr>
        <p:spPr/>
        <p:txBody>
          <a:bodyPr/>
          <a:lstStyle>
            <a:lvl1pPr>
              <a:defRPr/>
            </a:lvl1pPr>
          </a:lstStyle>
          <a:p>
            <a:pPr>
              <a:defRPr/>
            </a:pPr>
            <a:endParaRPr/>
          </a:p>
        </p:txBody>
      </p:sp>
      <p:sp>
        <p:nvSpPr>
          <p:cNvPr id="8" name="Slide Number Placeholder 5"/>
          <p:cNvSpPr txBox="1">
            <a:spLocks noGrp="1"/>
          </p:cNvSpPr>
          <p:nvPr>
            <p:ph type="sldNum" sz="quarter" idx="12"/>
          </p:nvPr>
        </p:nvSpPr>
        <p:spPr/>
        <p:txBody>
          <a:bodyPr/>
          <a:lstStyle>
            <a:lvl1pPr eaLnBrk="1" hangingPunct="1">
              <a:defRPr>
                <a:solidFill>
                  <a:srgbClr val="558ED5"/>
                </a:solidFill>
                <a:latin typeface="Arial" charset="0"/>
                <a:ea typeface="Arial Unicode MS"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fld id="{B168C552-7AC3-3A41-9A85-7E5FDB95814F}" type="slidenum">
              <a:rPr lang="en-US"/>
              <a:pPr>
                <a:defRPr/>
              </a:pPr>
              <a:t>‹#›</a:t>
            </a:fld>
            <a:endParaRPr lang="en-US"/>
          </a:p>
        </p:txBody>
      </p:sp>
    </p:spTree>
    <p:extLst>
      <p:ext uri="{BB962C8B-B14F-4D97-AF65-F5344CB8AC3E}">
        <p14:creationId xmlns:p14="http://schemas.microsoft.com/office/powerpoint/2010/main" val="2945402475"/>
      </p:ext>
    </p:extLst>
  </p:cSld>
  <p:clrMapOvr>
    <a:masterClrMapping/>
  </p:clrMapOvr>
  <p:transition xmlns:p14="http://schemas.microsoft.com/office/powerpoint/2010/mai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_body">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457200" y="274638"/>
            <a:ext cx="8229600" cy="1143000"/>
          </a:xfrm>
        </p:spPr>
        <p:txBody>
          <a:bodyPr/>
          <a:lstStyle>
            <a:lvl1pPr algn="l">
              <a:defRPr>
                <a:solidFill>
                  <a:schemeClr val="bg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tx2">
                    <a:lumMod val="60000"/>
                    <a:lumOff val="40000"/>
                  </a:schemeClr>
                </a:solidFill>
              </a:defRPr>
            </a:lvl1pPr>
          </a:lstStyle>
          <a:p>
            <a:pPr>
              <a:defRPr/>
            </a:pPr>
            <a:fld id="{CBAAF032-0DEB-4EAA-B4E0-7FF46DED4ACD}" type="datetimeFigureOut">
              <a:rPr lang="en-US"/>
              <a:pPr>
                <a:defRPr/>
              </a:pPr>
              <a:t>1/11/12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lumMod val="60000"/>
                    <a:lumOff val="40000"/>
                  </a:schemeClr>
                </a:solidFill>
              </a:defRPr>
            </a:lvl1pPr>
          </a:lstStyle>
          <a:p>
            <a:pPr>
              <a:defRPr/>
            </a:pPr>
            <a:fld id="{4743C35C-A961-48A0-8D8D-37807D419B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
          <p:cNvSpPr>
            <a:spLocks noGrp="1"/>
          </p:cNvSpPr>
          <p:nvPr>
            <p:ph type="title"/>
          </p:nvPr>
        </p:nvSpPr>
        <p:spPr>
          <a:xfrm>
            <a:off x="457200" y="274638"/>
            <a:ext cx="8229600" cy="1143000"/>
          </a:xfrm>
        </p:spPr>
        <p:txBody>
          <a:bodyPr/>
          <a:lstStyle>
            <a:lvl1pPr algn="l">
              <a:defRPr>
                <a:solidFill>
                  <a:schemeClr val="bg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tx2">
                    <a:lumMod val="60000"/>
                    <a:lumOff val="40000"/>
                  </a:schemeClr>
                </a:solidFill>
              </a:defRPr>
            </a:lvl1pPr>
          </a:lstStyle>
          <a:p>
            <a:pPr>
              <a:defRPr/>
            </a:pPr>
            <a:fld id="{4268638A-2860-4173-B96F-93138105EB1C}" type="datetimeFigureOut">
              <a:rPr lang="en-US"/>
              <a:pPr>
                <a:defRPr/>
              </a:pPr>
              <a:t>1/11/12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bg2">
                    <a:lumMod val="75000"/>
                  </a:schemeClr>
                </a:solidFill>
              </a:defRPr>
            </a:lvl1pPr>
          </a:lstStyle>
          <a:p>
            <a:pPr>
              <a:defRPr/>
            </a:pPr>
            <a:fld id="{C45675CE-03E8-4B6D-8E14-5BC6DBD29F0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ttom_Lin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218238"/>
            <a:ext cx="9144000" cy="639762"/>
          </a:xfrm>
        </p:spPr>
        <p:style>
          <a:lnRef idx="0">
            <a:schemeClr val="accent2"/>
          </a:lnRef>
          <a:fillRef idx="3">
            <a:schemeClr val="accent2"/>
          </a:fillRef>
          <a:effectRef idx="3">
            <a:schemeClr val="accent2"/>
          </a:effectRef>
          <a:fontRef idx="none"/>
        </p:style>
        <p:txBody>
          <a:bodyPr anchor="ctr">
            <a:norm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00200"/>
            <a:ext cx="8305800" cy="4449763"/>
          </a:xfr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solidFill>
                  <a:schemeClr val="tx2">
                    <a:lumMod val="60000"/>
                    <a:lumOff val="40000"/>
                  </a:schemeClr>
                </a:solidFill>
              </a:defRPr>
            </a:lvl1pPr>
          </a:lstStyle>
          <a:p>
            <a:fld id="{5A49D44C-0B99-4DE3-AA82-EA3D2EE7CB35}" type="datetimeFigureOut">
              <a:rPr lang="en-US" smtClean="0"/>
              <a:pPr/>
              <a:t>1/11/12</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a:solidFill>
                  <a:schemeClr val="tx2">
                    <a:lumMod val="60000"/>
                    <a:lumOff val="40000"/>
                  </a:schemeClr>
                </a:solidFill>
              </a:defRPr>
            </a:lvl1pPr>
          </a:lstStyle>
          <a:p>
            <a:fld id="{D5671753-311D-42FF-97C9-7D0AA4BAAA86}" type="slidenum">
              <a:rPr lang="en-US" smtClean="0"/>
              <a:pPr/>
              <a:t>‹#›</a:t>
            </a:fld>
            <a:endParaRPr lang="en-US"/>
          </a:p>
        </p:txBody>
      </p:sp>
      <p:sp>
        <p:nvSpPr>
          <p:cNvPr id="19" name="Title 1"/>
          <p:cNvSpPr>
            <a:spLocks noGrp="1"/>
          </p:cNvSpPr>
          <p:nvPr>
            <p:ph type="title"/>
          </p:nvPr>
        </p:nvSpPr>
        <p:spPr>
          <a:xfrm>
            <a:off x="457200" y="274638"/>
            <a:ext cx="8229600" cy="1143000"/>
          </a:xfrm>
        </p:spPr>
        <p:txBody>
          <a:bodyPr/>
          <a:lstStyle>
            <a:lvl1pPr algn="l">
              <a:defRPr>
                <a:solidFill>
                  <a:schemeClr val="bg1"/>
                </a:solidFill>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lumMod val="60000"/>
                    <a:lumOff val="40000"/>
                  </a:schemeClr>
                </a:solidFill>
              </a:defRPr>
            </a:lvl1pPr>
          </a:lstStyle>
          <a:p>
            <a:pPr>
              <a:defRPr/>
            </a:pPr>
            <a:fld id="{FD009495-AFDC-4467-BCC9-FA424902D3C9}" type="datetimeFigureOut">
              <a:rPr lang="en-US"/>
              <a:pPr>
                <a:defRPr/>
              </a:pPr>
              <a:t>1/11/12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lumMod val="60000"/>
                    <a:lumOff val="40000"/>
                  </a:schemeClr>
                </a:solidFill>
              </a:defRPr>
            </a:lvl1pPr>
          </a:lstStyle>
          <a:p>
            <a:pPr>
              <a:defRPr/>
            </a:pPr>
            <a:fld id="{DDA91B7D-D36F-43FD-9BC3-9613C108B4B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457200" y="274638"/>
            <a:ext cx="8229600" cy="1143000"/>
          </a:xfrm>
        </p:spPr>
        <p:txBody>
          <a:bodyPr/>
          <a:lstStyle>
            <a:lvl1pPr algn="l">
              <a:defRPr>
                <a:solidFill>
                  <a:schemeClr val="bg1"/>
                </a:solidFill>
              </a:defRPr>
            </a:lvl1pPr>
          </a:lstStyle>
          <a:p>
            <a:r>
              <a:rPr lang="en-US" dirty="0" smtClean="0"/>
              <a:t>Click to edit Master title style</a:t>
            </a:r>
            <a:endParaRPr lang="en-US" dirty="0"/>
          </a:p>
        </p:txBody>
      </p:sp>
      <p:sp>
        <p:nvSpPr>
          <p:cNvPr id="5" name="Date Placeholder 4"/>
          <p:cNvSpPr>
            <a:spLocks noGrp="1"/>
          </p:cNvSpPr>
          <p:nvPr>
            <p:ph type="dt" sz="half" idx="10"/>
          </p:nvPr>
        </p:nvSpPr>
        <p:spPr/>
        <p:txBody>
          <a:bodyPr/>
          <a:lstStyle>
            <a:lvl1pPr>
              <a:defRPr>
                <a:solidFill>
                  <a:schemeClr val="tx2">
                    <a:lumMod val="60000"/>
                    <a:lumOff val="40000"/>
                  </a:schemeClr>
                </a:solidFill>
              </a:defRPr>
            </a:lvl1pPr>
          </a:lstStyle>
          <a:p>
            <a:pPr>
              <a:defRPr/>
            </a:pPr>
            <a:fld id="{6EDE5810-B8EF-4029-809D-3592067F04E2}" type="datetimeFigureOut">
              <a:rPr lang="en-US"/>
              <a:pPr>
                <a:defRPr/>
              </a:pPr>
              <a:t>1/11/12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lumMod val="60000"/>
                    <a:lumOff val="40000"/>
                  </a:schemeClr>
                </a:solidFill>
              </a:defRPr>
            </a:lvl1pPr>
          </a:lstStyle>
          <a:p>
            <a:pPr>
              <a:defRPr/>
            </a:pPr>
            <a:fld id="{5C08901F-8EA2-440C-9561-448F2D350A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Title 1"/>
          <p:cNvSpPr>
            <a:spLocks noGrp="1"/>
          </p:cNvSpPr>
          <p:nvPr>
            <p:ph type="title"/>
          </p:nvPr>
        </p:nvSpPr>
        <p:spPr>
          <a:xfrm>
            <a:off x="457200" y="274638"/>
            <a:ext cx="8229600" cy="1143000"/>
          </a:xfrm>
        </p:spPr>
        <p:txBody>
          <a:bodyPr/>
          <a:lstStyle>
            <a:lvl1pPr algn="l">
              <a:defRPr>
                <a:gradFill flip="none" rotWithShape="1">
                  <a:gsLst>
                    <a:gs pos="0">
                      <a:schemeClr val="tx2">
                        <a:lumMod val="40000"/>
                        <a:lumOff val="60000"/>
                      </a:schemeClr>
                    </a:gs>
                    <a:gs pos="50000">
                      <a:schemeClr val="accent1">
                        <a:tint val="44500"/>
                        <a:satMod val="160000"/>
                      </a:schemeClr>
                    </a:gs>
                    <a:gs pos="100000">
                      <a:schemeClr val="accent1">
                        <a:tint val="23500"/>
                        <a:satMod val="160000"/>
                      </a:schemeClr>
                    </a:gs>
                  </a:gsLst>
                  <a:lin ang="0" scaled="1"/>
                  <a:tileRect/>
                </a:gradFill>
              </a:defRPr>
            </a:lvl1pPr>
          </a:lstStyle>
          <a:p>
            <a:r>
              <a:rPr lang="en-US" dirty="0" smtClean="0"/>
              <a:t>Click to edit Master title style</a:t>
            </a:r>
            <a:endParaRPr lang="en-US" dirty="0"/>
          </a:p>
        </p:txBody>
      </p:sp>
      <p:sp>
        <p:nvSpPr>
          <p:cNvPr id="7" name="Date Placeholder 6"/>
          <p:cNvSpPr>
            <a:spLocks noGrp="1"/>
          </p:cNvSpPr>
          <p:nvPr>
            <p:ph type="dt" sz="half" idx="10"/>
          </p:nvPr>
        </p:nvSpPr>
        <p:spPr/>
        <p:txBody>
          <a:bodyPr/>
          <a:lstStyle>
            <a:lvl1pPr>
              <a:defRPr>
                <a:solidFill>
                  <a:schemeClr val="tx2">
                    <a:lumMod val="60000"/>
                    <a:lumOff val="40000"/>
                  </a:schemeClr>
                </a:solidFill>
              </a:defRPr>
            </a:lvl1pPr>
          </a:lstStyle>
          <a:p>
            <a:pPr>
              <a:defRPr/>
            </a:pPr>
            <a:fld id="{8353DACA-C7D7-4318-81CA-3DE797836C90}" type="datetimeFigureOut">
              <a:rPr lang="en-US"/>
              <a:pPr>
                <a:defRPr/>
              </a:pPr>
              <a:t>1/11/12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solidFill>
                  <a:schemeClr val="tx2">
                    <a:lumMod val="60000"/>
                    <a:lumOff val="40000"/>
                  </a:schemeClr>
                </a:solidFill>
              </a:defRPr>
            </a:lvl1pPr>
          </a:lstStyle>
          <a:p>
            <a:pPr>
              <a:defRPr/>
            </a:pPr>
            <a:fld id="{FE3F3AC9-1ADB-4C5C-9568-B4394B6B0B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8"/>
            <a:ext cx="8229600" cy="1143000"/>
          </a:xfrm>
        </p:spPr>
        <p:txBody>
          <a:bodyPr/>
          <a:lstStyle>
            <a:lvl1pPr algn="l">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lumMod val="60000"/>
                    <a:lumOff val="40000"/>
                  </a:schemeClr>
                </a:solidFill>
              </a:defRPr>
            </a:lvl1pPr>
          </a:lstStyle>
          <a:p>
            <a:pPr>
              <a:defRPr/>
            </a:pPr>
            <a:fld id="{FAA54163-0BCF-483B-A654-6FF80BD9C48C}" type="datetimeFigureOut">
              <a:rPr lang="en-US"/>
              <a:pPr>
                <a:defRPr/>
              </a:pPr>
              <a:t>1/11/12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solidFill>
                  <a:schemeClr val="tx2">
                    <a:lumMod val="60000"/>
                    <a:lumOff val="40000"/>
                  </a:schemeClr>
                </a:solidFill>
              </a:defRPr>
            </a:lvl1pPr>
          </a:lstStyle>
          <a:p>
            <a:pPr>
              <a:defRPr/>
            </a:pPr>
            <a:fld id="{D9132004-0848-4125-B066-99F80F0CC2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pal_logo.jpg"/>
          <p:cNvPicPr>
            <a:picLocks noChangeAspect="1"/>
          </p:cNvPicPr>
          <p:nvPr userDrawn="1"/>
        </p:nvPicPr>
        <p:blipFill>
          <a:blip r:embed="rId2" cstate="email">
            <a:lum bright="-50000" contrast="-70000"/>
          </a:blip>
          <a:srcRect t="-8333"/>
          <a:stretch>
            <a:fillRect/>
          </a:stretch>
        </p:blipFill>
        <p:spPr>
          <a:xfrm>
            <a:off x="5715000" y="304800"/>
            <a:ext cx="914400" cy="990600"/>
          </a:xfrm>
          <a:prstGeom prst="roundRect">
            <a:avLst/>
          </a:prstGeom>
          <a:ln w="38100" cap="sq">
            <a:solidFill>
              <a:srgbClr val="000000"/>
            </a:solidFill>
            <a:prstDash val="solid"/>
            <a:miter lim="800000"/>
          </a:ln>
          <a:effectLst>
            <a:outerShdw blurRad="50800" dist="38100" dir="2700000" algn="tl" rotWithShape="0">
              <a:srgbClr val="000000">
                <a:alpha val="43000"/>
              </a:srgbClr>
            </a:outerShdw>
            <a:reflection blurRad="6350" stA="50000" endA="300" endPos="90000" dist="50800" dir="5400000" sy="-100000" algn="bl" rotWithShape="0"/>
          </a:effectLst>
        </p:spPr>
      </p:pic>
      <p:pic>
        <p:nvPicPr>
          <p:cNvPr id="3" name="Picture 2"/>
          <p:cNvPicPr>
            <a:picLocks noChangeAspect="1" noChangeArrowheads="1"/>
          </p:cNvPicPr>
          <p:nvPr userDrawn="1"/>
        </p:nvPicPr>
        <p:blipFill>
          <a:blip r:embed="rId3" cstate="email">
            <a:lum bright="-50000" contrast="-70000"/>
          </a:blip>
          <a:srcRect r="75383"/>
          <a:stretch>
            <a:fillRect/>
          </a:stretch>
        </p:blipFill>
        <p:spPr bwMode="auto">
          <a:xfrm>
            <a:off x="6705600" y="381000"/>
            <a:ext cx="721659" cy="914400"/>
          </a:xfrm>
          <a:prstGeom prst="roundRect">
            <a:avLst/>
          </a:prstGeom>
          <a:solidFill>
            <a:srgbClr val="FFFFFF">
              <a:shade val="85000"/>
            </a:srgbClr>
          </a:solidFill>
          <a:ln>
            <a:noFill/>
          </a:ln>
          <a:effectLst>
            <a:reflection blurRad="6350" stA="50000" endA="295" endPos="92000" dist="101600" dir="5400000" sy="-100000" algn="bl" rotWithShape="0"/>
          </a:effectLst>
        </p:spPr>
      </p:pic>
      <p:pic>
        <p:nvPicPr>
          <p:cNvPr id="4" name="Picture 1"/>
          <p:cNvPicPr>
            <a:picLocks noChangeAspect="1" noChangeArrowheads="1"/>
          </p:cNvPicPr>
          <p:nvPr userDrawn="1"/>
        </p:nvPicPr>
        <p:blipFill>
          <a:blip r:embed="rId4" cstate="email">
            <a:lum bright="-50000" contrast="-70000"/>
          </a:blip>
          <a:srcRect l="15399" t="7097" r="22717" b="15484"/>
          <a:stretch>
            <a:fillRect/>
          </a:stretch>
        </p:blipFill>
        <p:spPr bwMode="auto">
          <a:xfrm>
            <a:off x="7543800" y="381000"/>
            <a:ext cx="1097280" cy="914400"/>
          </a:xfrm>
          <a:prstGeom prst="roundRect">
            <a:avLst/>
          </a:prstGeom>
          <a:noFill/>
          <a:ln w="9525">
            <a:noFill/>
            <a:miter lim="800000"/>
            <a:headEnd/>
            <a:tailEnd/>
          </a:ln>
          <a:effectLst>
            <a:reflection blurRad="6350" stA="50000" endA="295" endPos="92000" dist="101600" dir="5400000" sy="-100000" algn="bl" rotWithShape="0"/>
          </a:effectLst>
        </p:spPr>
      </p:pic>
      <p:sp>
        <p:nvSpPr>
          <p:cNvPr id="5" name="Date Placeholder 1"/>
          <p:cNvSpPr>
            <a:spLocks noGrp="1"/>
          </p:cNvSpPr>
          <p:nvPr>
            <p:ph type="dt" sz="half" idx="10"/>
          </p:nvPr>
        </p:nvSpPr>
        <p:spPr/>
        <p:txBody>
          <a:bodyPr/>
          <a:lstStyle>
            <a:lvl1pPr>
              <a:defRPr>
                <a:solidFill>
                  <a:schemeClr val="tx2">
                    <a:lumMod val="60000"/>
                    <a:lumOff val="40000"/>
                  </a:schemeClr>
                </a:solidFill>
              </a:defRPr>
            </a:lvl1pPr>
          </a:lstStyle>
          <a:p>
            <a:pPr>
              <a:defRPr/>
            </a:pPr>
            <a:fld id="{BF9FEDC0-5B99-4AB7-857D-272E73D6D7C3}" type="datetimeFigureOut">
              <a:rPr lang="en-US"/>
              <a:pPr>
                <a:defRPr/>
              </a:pPr>
              <a:t>1/11/12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solidFill>
                  <a:schemeClr val="tx2">
                    <a:lumMod val="60000"/>
                    <a:lumOff val="40000"/>
                  </a:schemeClr>
                </a:solidFill>
              </a:defRPr>
            </a:lvl1pPr>
          </a:lstStyle>
          <a:p>
            <a:pPr>
              <a:defRPr/>
            </a:pPr>
            <a:fld id="{E00BE664-3D28-4062-AF2B-913CD233E7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9C8519EC-3386-4671-9760-5678C22418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78"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9" r:id="rId15"/>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Microsoft_Equation2.bin"/><Relationship Id="rId5" Type="http://schemas.openxmlformats.org/officeDocument/2006/relationships/image" Target="../media/image7.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71800"/>
            <a:ext cx="8229600" cy="3154363"/>
          </a:xfrm>
        </p:spPr>
        <p:txBody>
          <a:bodyPr/>
          <a:lstStyle/>
          <a:p>
            <a:pPr marL="0" indent="0" algn="ctr">
              <a:buNone/>
            </a:pPr>
            <a:r>
              <a:rPr lang="en-US" sz="4000" dirty="0" smtClean="0"/>
              <a:t>Common Pitfalls in Randomized Evaluations</a:t>
            </a:r>
          </a:p>
          <a:p>
            <a:pPr marL="0" indent="0">
              <a:lnSpc>
                <a:spcPct val="70000"/>
              </a:lnSpc>
              <a:buNone/>
            </a:pPr>
            <a:endParaRPr lang="en-US" dirty="0" smtClean="0"/>
          </a:p>
          <a:p>
            <a:pPr marL="0" indent="0">
              <a:lnSpc>
                <a:spcPct val="70000"/>
              </a:lnSpc>
              <a:buNone/>
            </a:pPr>
            <a:r>
              <a:rPr lang="en-US" dirty="0"/>
              <a:t> </a:t>
            </a:r>
            <a:r>
              <a:rPr lang="en-US" dirty="0" smtClean="0"/>
              <a:t>       Jenny C. Aker</a:t>
            </a:r>
          </a:p>
          <a:p>
            <a:pPr marL="0" indent="0">
              <a:lnSpc>
                <a:spcPct val="70000"/>
              </a:lnSpc>
              <a:buNone/>
            </a:pPr>
            <a:r>
              <a:rPr lang="en-US" sz="2000" dirty="0" smtClean="0"/>
              <a:t>            Tufts University</a:t>
            </a:r>
            <a:endParaRPr lang="en-US" sz="2000" dirty="0"/>
          </a:p>
        </p:txBody>
      </p:sp>
    </p:spTree>
    <p:extLst>
      <p:ext uri="{BB962C8B-B14F-4D97-AF65-F5344CB8AC3E}">
        <p14:creationId xmlns:p14="http://schemas.microsoft.com/office/powerpoint/2010/main" val="26668303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p:spPr>
        <p:txBody>
          <a:bodyPr/>
          <a:lstStyle/>
          <a:p>
            <a:pPr algn="l"/>
            <a:r>
              <a:rPr lang="en-US" b="1" dirty="0" smtClean="0">
                <a:latin typeface="Calibri"/>
                <a:cs typeface="Calibri"/>
              </a:rPr>
              <a:t>How should we deal with attrition?</a:t>
            </a:r>
            <a:endParaRPr lang="en-US" b="1" dirty="0">
              <a:latin typeface="Calibri"/>
              <a:cs typeface="Calibri"/>
            </a:endParaRPr>
          </a:p>
        </p:txBody>
      </p:sp>
      <p:sp>
        <p:nvSpPr>
          <p:cNvPr id="27651" name="Rectangle 3"/>
          <p:cNvSpPr>
            <a:spLocks noGrp="1" noChangeArrowheads="1"/>
          </p:cNvSpPr>
          <p:nvPr>
            <p:ph type="body" idx="1"/>
          </p:nvPr>
        </p:nvSpPr>
        <p:spPr>
          <a:xfrm>
            <a:off x="609600" y="1524000"/>
            <a:ext cx="7772400" cy="5181600"/>
          </a:xfrm>
        </p:spPr>
        <p:txBody>
          <a:bodyPr/>
          <a:lstStyle/>
          <a:p>
            <a:pPr>
              <a:lnSpc>
                <a:spcPct val="90000"/>
              </a:lnSpc>
            </a:pPr>
            <a:r>
              <a:rPr lang="en-US" dirty="0" smtClean="0">
                <a:solidFill>
                  <a:srgbClr val="FF0000"/>
                </a:solidFill>
                <a:latin typeface="Calibri"/>
                <a:cs typeface="Calibri"/>
              </a:rPr>
              <a:t>Do not ignore it or treat it as “missing” data!</a:t>
            </a:r>
          </a:p>
          <a:p>
            <a:pPr>
              <a:lnSpc>
                <a:spcPct val="90000"/>
              </a:lnSpc>
            </a:pPr>
            <a:r>
              <a:rPr lang="en-US" dirty="0" smtClean="0">
                <a:latin typeface="Calibri"/>
                <a:cs typeface="Calibri"/>
              </a:rPr>
              <a:t>Manage attrition during the data collection process (very difficult to solve ex-post)</a:t>
            </a:r>
          </a:p>
          <a:p>
            <a:pPr>
              <a:lnSpc>
                <a:spcPct val="90000"/>
              </a:lnSpc>
            </a:pPr>
            <a:r>
              <a:rPr lang="en-US" dirty="0" smtClean="0">
                <a:latin typeface="Calibri"/>
                <a:cs typeface="Calibri"/>
              </a:rPr>
              <a:t>Report attrition levels in the treatment and comparison </a:t>
            </a:r>
            <a:r>
              <a:rPr lang="en-US" dirty="0" smtClean="0">
                <a:latin typeface="Calibri"/>
                <a:cs typeface="Calibri"/>
              </a:rPr>
              <a:t>groups</a:t>
            </a:r>
          </a:p>
          <a:p>
            <a:pPr>
              <a:lnSpc>
                <a:spcPct val="90000"/>
              </a:lnSpc>
            </a:pPr>
            <a:r>
              <a:rPr lang="en-US" dirty="0" smtClean="0">
                <a:latin typeface="Calibri"/>
                <a:cs typeface="Calibri"/>
              </a:rPr>
              <a:t>C</a:t>
            </a:r>
            <a:r>
              <a:rPr lang="en-US" dirty="0" smtClean="0">
                <a:latin typeface="Calibri"/>
                <a:cs typeface="Calibri"/>
              </a:rPr>
              <a:t>ompare </a:t>
            </a:r>
            <a:r>
              <a:rPr lang="en-US" dirty="0" smtClean="0">
                <a:latin typeface="Calibri"/>
                <a:cs typeface="Calibri"/>
              </a:rPr>
              <a:t>the two using baseline data to determine if they differ systematically</a:t>
            </a:r>
          </a:p>
          <a:p>
            <a:pPr>
              <a:lnSpc>
                <a:spcPct val="90000"/>
              </a:lnSpc>
            </a:pPr>
            <a:r>
              <a:rPr lang="en-US" dirty="0" smtClean="0">
                <a:latin typeface="Calibri"/>
                <a:cs typeface="Calibri"/>
              </a:rPr>
              <a:t>Bound the treatment </a:t>
            </a:r>
            <a:r>
              <a:rPr lang="en-US" dirty="0" smtClean="0">
                <a:latin typeface="Calibri"/>
                <a:cs typeface="Calibri"/>
              </a:rPr>
              <a:t>effect</a:t>
            </a:r>
            <a:endParaRPr lang="en-US" dirty="0" smtClean="0">
              <a:latin typeface="Calibri"/>
              <a:cs typeface="Calibri"/>
            </a:endParaRPr>
          </a:p>
        </p:txBody>
      </p:sp>
      <p:sp>
        <p:nvSpPr>
          <p:cNvPr id="4" name="Line 4"/>
          <p:cNvSpPr>
            <a:spLocks noChangeShapeType="1"/>
          </p:cNvSpPr>
          <p:nvPr/>
        </p:nvSpPr>
        <p:spPr bwMode="auto">
          <a:xfrm>
            <a:off x="685800" y="1295400"/>
            <a:ext cx="8077200" cy="0"/>
          </a:xfrm>
          <a:prstGeom prst="line">
            <a:avLst/>
          </a:prstGeom>
          <a:noFill/>
          <a:ln w="25400">
            <a:solidFill>
              <a:schemeClr val="tx1"/>
            </a:solidFill>
            <a:round/>
            <a:headEnd/>
            <a:tailEnd/>
          </a:ln>
        </p:spPr>
        <p:txBody>
          <a:bodyPr/>
          <a:lstStyle/>
          <a:p>
            <a:endParaRPr lang="fr-FR" dirty="0"/>
          </a:p>
        </p:txBody>
      </p:sp>
    </p:spTree>
    <p:extLst>
      <p:ext uri="{BB962C8B-B14F-4D97-AF65-F5344CB8AC3E}">
        <p14:creationId xmlns:p14="http://schemas.microsoft.com/office/powerpoint/2010/main" val="854084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76800"/>
          </a:xfrm>
        </p:spPr>
        <p:txBody>
          <a:bodyPr/>
          <a:lstStyle/>
          <a:p>
            <a:pPr marL="514350" indent="-514350">
              <a:buFont typeface="+mj-lt"/>
              <a:buAutoNum type="arabicPeriod"/>
            </a:pPr>
            <a:endParaRPr lang="en-US" sz="2400" dirty="0" smtClean="0">
              <a:solidFill>
                <a:schemeClr val="tx1">
                  <a:lumMod val="50000"/>
                  <a:lumOff val="50000"/>
                </a:schemeClr>
              </a:solidFill>
            </a:endParaRPr>
          </a:p>
          <a:p>
            <a:pPr marL="514350" indent="-514350">
              <a:buFont typeface="+mj-lt"/>
              <a:buAutoNum type="arabicPeriod"/>
            </a:pPr>
            <a:r>
              <a:rPr lang="en-US" sz="2400" dirty="0">
                <a:solidFill>
                  <a:schemeClr val="tx1">
                    <a:lumMod val="50000"/>
                    <a:lumOff val="50000"/>
                  </a:schemeClr>
                </a:solidFill>
              </a:rPr>
              <a:t>Igno</a:t>
            </a:r>
            <a:r>
              <a:rPr lang="en-US" sz="2400" dirty="0">
                <a:solidFill>
                  <a:schemeClr val="tx1">
                    <a:lumMod val="50000"/>
                    <a:lumOff val="50000"/>
                  </a:schemeClr>
                </a:solidFill>
              </a:rPr>
              <a:t>ring attrition</a:t>
            </a:r>
          </a:p>
          <a:p>
            <a:pPr marL="514350" indent="-514350">
              <a:buFont typeface="+mj-lt"/>
              <a:buAutoNum type="arabicPeriod"/>
            </a:pPr>
            <a:r>
              <a:rPr lang="en-US" sz="2400" dirty="0"/>
              <a:t>Dropping non-compliers</a:t>
            </a:r>
          </a:p>
          <a:p>
            <a:pPr marL="514350" indent="-514350">
              <a:buFont typeface="+mj-lt"/>
              <a:buAutoNum type="arabicPeriod"/>
            </a:pPr>
            <a:r>
              <a:rPr lang="en-US" sz="2400" dirty="0" smtClean="0">
                <a:solidFill>
                  <a:schemeClr val="tx1">
                    <a:lumMod val="50000"/>
                    <a:lumOff val="50000"/>
                  </a:schemeClr>
                </a:solidFill>
              </a:rPr>
              <a:t>Having a (too small) sample size (imprecise effect)</a:t>
            </a:r>
          </a:p>
          <a:p>
            <a:pPr marL="514350" indent="-514350">
              <a:buFont typeface="+mj-lt"/>
              <a:buAutoNum type="arabicPeriod"/>
            </a:pPr>
            <a:r>
              <a:rPr lang="en-US" sz="2400" dirty="0" smtClean="0">
                <a:solidFill>
                  <a:schemeClr val="tx1">
                    <a:lumMod val="50000"/>
                    <a:lumOff val="50000"/>
                  </a:schemeClr>
                </a:solidFill>
              </a:rPr>
              <a:t>Failing to Monitor Data Quality</a:t>
            </a:r>
          </a:p>
          <a:p>
            <a:pPr marL="514350" indent="-514350">
              <a:buFont typeface="+mj-lt"/>
              <a:buAutoNum type="arabicPeriod"/>
            </a:pPr>
            <a:r>
              <a:rPr lang="en-US" sz="2400" dirty="0" smtClean="0">
                <a:solidFill>
                  <a:schemeClr val="tx1">
                    <a:lumMod val="50000"/>
                    <a:lumOff val="50000"/>
                  </a:schemeClr>
                </a:solidFill>
              </a:rPr>
              <a:t>Communication and Implementation</a:t>
            </a:r>
            <a:endParaRPr lang="en-US" sz="2400" dirty="0" smtClean="0">
              <a:solidFill>
                <a:schemeClr val="tx1">
                  <a:lumMod val="50000"/>
                  <a:lumOff val="50000"/>
                </a:schemeClr>
              </a:solidFill>
            </a:endParaRPr>
          </a:p>
          <a:p>
            <a:pPr marL="514350" indent="-514350">
              <a:buFont typeface="+mj-lt"/>
              <a:buAutoNum type="arabicPeriod"/>
            </a:pPr>
            <a:endParaRPr lang="en-US" sz="2400" dirty="0" smtClean="0">
              <a:solidFill>
                <a:schemeClr val="tx1">
                  <a:lumMod val="50000"/>
                  <a:lumOff val="50000"/>
                </a:schemeClr>
              </a:solidFill>
            </a:endParaRPr>
          </a:p>
          <a:p>
            <a:endParaRPr lang="en-US" sz="2400" dirty="0">
              <a:solidFill>
                <a:schemeClr val="tx1">
                  <a:lumMod val="50000"/>
                  <a:lumOff val="50000"/>
                </a:schemeClr>
              </a:solidFill>
            </a:endParaRPr>
          </a:p>
        </p:txBody>
      </p:sp>
      <p:sp>
        <p:nvSpPr>
          <p:cNvPr id="3" name="Title 2"/>
          <p:cNvSpPr>
            <a:spLocks noGrp="1"/>
          </p:cNvSpPr>
          <p:nvPr>
            <p:ph type="title"/>
          </p:nvPr>
        </p:nvSpPr>
        <p:spPr/>
        <p:txBody>
          <a:bodyPr/>
          <a:lstStyle/>
          <a:p>
            <a:r>
              <a:rPr lang="en-US" dirty="0" smtClean="0"/>
              <a:t>Common Pitfalls</a:t>
            </a:r>
            <a:endParaRPr lang="en-US" dirty="0"/>
          </a:p>
        </p:txBody>
      </p:sp>
    </p:spTree>
    <p:extLst>
      <p:ext uri="{BB962C8B-B14F-4D97-AF65-F5344CB8AC3E}">
        <p14:creationId xmlns:p14="http://schemas.microsoft.com/office/powerpoint/2010/main" val="36071871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534400" cy="4525963"/>
          </a:xfrm>
        </p:spPr>
        <p:txBody>
          <a:bodyPr/>
          <a:lstStyle/>
          <a:p>
            <a:r>
              <a:rPr lang="en-US" dirty="0"/>
              <a:t>I</a:t>
            </a:r>
            <a:r>
              <a:rPr lang="en-US" dirty="0" smtClean="0"/>
              <a:t>mperfect </a:t>
            </a:r>
            <a:r>
              <a:rPr lang="en-US" dirty="0" smtClean="0"/>
              <a:t>compliance</a:t>
            </a:r>
          </a:p>
          <a:p>
            <a:pPr lvl="1">
              <a:buFont typeface="Courier New"/>
              <a:buChar char="o"/>
            </a:pPr>
            <a:r>
              <a:rPr lang="en-US" dirty="0" smtClean="0"/>
              <a:t>Some farmers in treated villages </a:t>
            </a:r>
            <a:r>
              <a:rPr lang="en-US" dirty="0" smtClean="0"/>
              <a:t>receive (use) </a:t>
            </a:r>
            <a:r>
              <a:rPr lang="en-US" dirty="0" smtClean="0"/>
              <a:t>fertilizer (compliers), whereas </a:t>
            </a:r>
            <a:r>
              <a:rPr lang="en-US" dirty="0" smtClean="0"/>
              <a:t>who </a:t>
            </a:r>
            <a:r>
              <a:rPr lang="en-US" dirty="0" smtClean="0"/>
              <a:t>were supposed to receive fertilizer do </a:t>
            </a:r>
            <a:r>
              <a:rPr lang="en-US" dirty="0" smtClean="0"/>
              <a:t>not (non-compliers)</a:t>
            </a:r>
            <a:endParaRPr lang="en-US" dirty="0" smtClean="0"/>
          </a:p>
          <a:p>
            <a:pPr lvl="1">
              <a:buFont typeface="Courier New"/>
              <a:buChar char="o"/>
            </a:pPr>
            <a:r>
              <a:rPr lang="en-US" dirty="0" smtClean="0"/>
              <a:t>Farmers in control villages receive fertilizer</a:t>
            </a:r>
          </a:p>
          <a:p>
            <a:pPr marL="342900" lvl="1" indent="-342900">
              <a:buFont typeface="Arial" charset="0"/>
              <a:buChar char="•"/>
            </a:pPr>
            <a:r>
              <a:rPr lang="en-US" sz="3200" dirty="0"/>
              <a:t>The treatment assignment (allocation) is different from </a:t>
            </a:r>
            <a:r>
              <a:rPr lang="en-US" sz="3200" dirty="0" smtClean="0"/>
              <a:t>treatment</a:t>
            </a:r>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Dropping non-compliers</a:t>
            </a:r>
            <a:endParaRPr lang="en-US" dirty="0"/>
          </a:p>
        </p:txBody>
      </p:sp>
    </p:spTree>
    <p:extLst>
      <p:ext uri="{BB962C8B-B14F-4D97-AF65-F5344CB8AC3E}">
        <p14:creationId xmlns:p14="http://schemas.microsoft.com/office/powerpoint/2010/main" val="38009613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We can’t simply drop the “non-compliers” or include them in the control group (if non-compliance is non-random)</a:t>
            </a:r>
          </a:p>
          <a:p>
            <a:r>
              <a:rPr lang="en-US" dirty="0" smtClean="0"/>
              <a:t>What </a:t>
            </a:r>
            <a:r>
              <a:rPr lang="en-US" dirty="0" smtClean="0"/>
              <a:t>can </a:t>
            </a:r>
            <a:r>
              <a:rPr lang="en-US" dirty="0" smtClean="0"/>
              <a:t>we do</a:t>
            </a:r>
            <a:r>
              <a:rPr lang="en-US" dirty="0" smtClean="0"/>
              <a:t>?</a:t>
            </a:r>
            <a:endParaRPr lang="en-US" dirty="0" smtClean="0"/>
          </a:p>
          <a:p>
            <a:pPr lvl="1">
              <a:buFont typeface="Courier New"/>
              <a:buChar char="o"/>
            </a:pPr>
            <a:r>
              <a:rPr lang="en-US" dirty="0" smtClean="0"/>
              <a:t>Analyze the program effect by calculating the intention to </a:t>
            </a:r>
            <a:r>
              <a:rPr lang="en-US" dirty="0" smtClean="0"/>
              <a:t>treat (ITT)</a:t>
            </a:r>
            <a:endParaRPr lang="en-US" dirty="0" smtClean="0"/>
          </a:p>
          <a:p>
            <a:pPr lvl="1">
              <a:buFont typeface="Courier New"/>
              <a:buChar char="o"/>
            </a:pPr>
            <a:r>
              <a:rPr lang="en-US" dirty="0" smtClean="0"/>
              <a:t>Analyze the program effect by calculating the TOT or LATE</a:t>
            </a:r>
          </a:p>
          <a:p>
            <a:pPr marL="457200" lvl="1" indent="0">
              <a:buNone/>
            </a:pPr>
            <a:endParaRPr lang="en-US" dirty="0" smtClean="0"/>
          </a:p>
        </p:txBody>
      </p:sp>
      <p:sp>
        <p:nvSpPr>
          <p:cNvPr id="3" name="Title 2"/>
          <p:cNvSpPr>
            <a:spLocks noGrp="1"/>
          </p:cNvSpPr>
          <p:nvPr>
            <p:ph type="title"/>
          </p:nvPr>
        </p:nvSpPr>
        <p:spPr/>
        <p:txBody>
          <a:bodyPr/>
          <a:lstStyle/>
          <a:p>
            <a:r>
              <a:rPr lang="en-US" dirty="0" smtClean="0"/>
              <a:t>Dropping non-compliers</a:t>
            </a:r>
            <a:endParaRPr lang="en-US" dirty="0"/>
          </a:p>
        </p:txBody>
      </p:sp>
    </p:spTree>
    <p:extLst>
      <p:ext uri="{BB962C8B-B14F-4D97-AF65-F5344CB8AC3E}">
        <p14:creationId xmlns:p14="http://schemas.microsoft.com/office/powerpoint/2010/main" val="41980722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76800"/>
          </a:xfrm>
        </p:spPr>
        <p:txBody>
          <a:bodyPr/>
          <a:lstStyle/>
          <a:p>
            <a:pPr marL="514350" indent="-514350">
              <a:buFont typeface="+mj-lt"/>
              <a:buAutoNum type="arabicPeriod"/>
            </a:pPr>
            <a:endParaRPr lang="en-US" sz="2400" dirty="0" smtClean="0">
              <a:solidFill>
                <a:schemeClr val="tx1">
                  <a:lumMod val="50000"/>
                  <a:lumOff val="50000"/>
                </a:schemeClr>
              </a:solidFill>
            </a:endParaRPr>
          </a:p>
          <a:p>
            <a:pPr marL="514350" indent="-514350">
              <a:buFont typeface="+mj-lt"/>
              <a:buAutoNum type="arabicPeriod"/>
            </a:pPr>
            <a:r>
              <a:rPr lang="en-US" sz="2400" dirty="0" smtClean="0">
                <a:solidFill>
                  <a:schemeClr val="tx1">
                    <a:lumMod val="50000"/>
                    <a:lumOff val="50000"/>
                  </a:schemeClr>
                </a:solidFill>
              </a:rPr>
              <a:t>Ignoring attrition</a:t>
            </a:r>
          </a:p>
          <a:p>
            <a:pPr marL="514350" indent="-514350">
              <a:buFont typeface="+mj-lt"/>
              <a:buAutoNum type="arabicPeriod"/>
            </a:pPr>
            <a:r>
              <a:rPr lang="en-US" sz="2400" dirty="0" smtClean="0">
                <a:solidFill>
                  <a:schemeClr val="tx1">
                    <a:lumMod val="50000"/>
                    <a:lumOff val="50000"/>
                  </a:schemeClr>
                </a:solidFill>
              </a:rPr>
              <a:t>Dropping non-compliers</a:t>
            </a:r>
          </a:p>
          <a:p>
            <a:pPr marL="514350" indent="-514350">
              <a:buFont typeface="+mj-lt"/>
              <a:buAutoNum type="arabicPeriod"/>
            </a:pPr>
            <a:r>
              <a:rPr lang="en-US" sz="2400" dirty="0" smtClean="0"/>
              <a:t>Having a (too small) sample size </a:t>
            </a:r>
          </a:p>
          <a:p>
            <a:pPr marL="514350" indent="-514350">
              <a:buFont typeface="+mj-lt"/>
              <a:buAutoNum type="arabicPeriod"/>
            </a:pPr>
            <a:r>
              <a:rPr lang="en-US" sz="2400" dirty="0" smtClean="0">
                <a:solidFill>
                  <a:schemeClr val="tx1">
                    <a:lumMod val="50000"/>
                    <a:lumOff val="50000"/>
                  </a:schemeClr>
                </a:solidFill>
              </a:rPr>
              <a:t>Failing to Monitor Data Quality</a:t>
            </a:r>
          </a:p>
          <a:p>
            <a:pPr marL="514350" indent="-514350">
              <a:buFont typeface="+mj-lt"/>
              <a:buAutoNum type="arabicPeriod"/>
            </a:pPr>
            <a:r>
              <a:rPr lang="en-US" sz="2400" dirty="0" smtClean="0">
                <a:solidFill>
                  <a:schemeClr val="tx1">
                    <a:lumMod val="50000"/>
                    <a:lumOff val="50000"/>
                  </a:schemeClr>
                </a:solidFill>
              </a:rPr>
              <a:t>Communication and Implementation</a:t>
            </a:r>
            <a:endParaRPr lang="en-US" sz="2400" dirty="0" smtClean="0">
              <a:solidFill>
                <a:schemeClr val="tx1">
                  <a:lumMod val="50000"/>
                  <a:lumOff val="50000"/>
                </a:schemeClr>
              </a:solidFill>
            </a:endParaRPr>
          </a:p>
          <a:p>
            <a:pPr marL="514350" indent="-514350">
              <a:buFont typeface="+mj-lt"/>
              <a:buAutoNum type="arabicPeriod"/>
            </a:pPr>
            <a:endParaRPr lang="en-US" sz="2400" dirty="0" smtClean="0">
              <a:solidFill>
                <a:schemeClr val="tx1">
                  <a:lumMod val="50000"/>
                  <a:lumOff val="50000"/>
                </a:schemeClr>
              </a:solidFill>
            </a:endParaRPr>
          </a:p>
          <a:p>
            <a:endParaRPr lang="en-US" sz="2400" dirty="0">
              <a:solidFill>
                <a:schemeClr val="tx1">
                  <a:lumMod val="50000"/>
                  <a:lumOff val="50000"/>
                </a:schemeClr>
              </a:solidFill>
            </a:endParaRPr>
          </a:p>
        </p:txBody>
      </p:sp>
      <p:sp>
        <p:nvSpPr>
          <p:cNvPr id="3" name="Title 2"/>
          <p:cNvSpPr>
            <a:spLocks noGrp="1"/>
          </p:cNvSpPr>
          <p:nvPr>
            <p:ph type="title"/>
          </p:nvPr>
        </p:nvSpPr>
        <p:spPr/>
        <p:txBody>
          <a:bodyPr/>
          <a:lstStyle/>
          <a:p>
            <a:r>
              <a:rPr lang="en-US" dirty="0" smtClean="0"/>
              <a:t>Common Pitfalls</a:t>
            </a:r>
            <a:endParaRPr lang="en-US" dirty="0"/>
          </a:p>
        </p:txBody>
      </p:sp>
    </p:spTree>
    <p:extLst>
      <p:ext uri="{BB962C8B-B14F-4D97-AF65-F5344CB8AC3E}">
        <p14:creationId xmlns:p14="http://schemas.microsoft.com/office/powerpoint/2010/main" val="294232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algn="l" eaLnBrk="1" hangingPunct="1"/>
            <a:r>
              <a:rPr lang="en-US" b="1" noProof="0" dirty="0" smtClean="0">
                <a:latin typeface="Calibri"/>
                <a:cs typeface="Calibri"/>
              </a:rPr>
              <a:t>Estimating Treatment Effects</a:t>
            </a:r>
          </a:p>
        </p:txBody>
      </p:sp>
      <p:sp>
        <p:nvSpPr>
          <p:cNvPr id="2052" name="Content Placeholder 3"/>
          <p:cNvSpPr>
            <a:spLocks noGrp="1"/>
          </p:cNvSpPr>
          <p:nvPr>
            <p:ph idx="1"/>
          </p:nvPr>
        </p:nvSpPr>
        <p:spPr>
          <a:xfrm>
            <a:off x="304800" y="1676400"/>
            <a:ext cx="8686800" cy="4525963"/>
          </a:xfrm>
        </p:spPr>
        <p:txBody>
          <a:bodyPr/>
          <a:lstStyle/>
          <a:p>
            <a:r>
              <a:rPr lang="en-US" sz="2800" noProof="0" dirty="0" smtClean="0">
                <a:latin typeface="Calibri"/>
                <a:cs typeface="Calibri"/>
              </a:rPr>
              <a:t>Quality of estimation</a:t>
            </a:r>
          </a:p>
          <a:p>
            <a:pPr lvl="1">
              <a:buFont typeface="Courier New" pitchFamily="49" charset="0"/>
              <a:buChar char="o"/>
            </a:pPr>
            <a:r>
              <a:rPr lang="en-US" noProof="0" dirty="0" smtClean="0">
                <a:latin typeface="Calibri"/>
                <a:cs typeface="Calibri"/>
              </a:rPr>
              <a:t>“Good estimate” (</a:t>
            </a:r>
            <a:r>
              <a:rPr lang="en-US" noProof="0" dirty="0" smtClean="0">
                <a:latin typeface="Calibri"/>
                <a:cs typeface="Calibri"/>
              </a:rPr>
              <a:t>Unbiased, attributable to the program)</a:t>
            </a:r>
            <a:endParaRPr lang="en-US" noProof="0" dirty="0" smtClean="0">
              <a:latin typeface="Calibri"/>
              <a:cs typeface="Calibri"/>
            </a:endParaRPr>
          </a:p>
          <a:p>
            <a:pPr lvl="1">
              <a:buFont typeface="Courier New" pitchFamily="49" charset="0"/>
              <a:buChar char="o"/>
            </a:pPr>
            <a:r>
              <a:rPr lang="en-US" noProof="0" dirty="0" smtClean="0">
                <a:latin typeface="Calibri"/>
                <a:cs typeface="Calibri"/>
              </a:rPr>
              <a:t>“Precise estimate” </a:t>
            </a:r>
            <a:r>
              <a:rPr lang="en-US" noProof="0" dirty="0" smtClean="0">
                <a:latin typeface="Calibri"/>
                <a:cs typeface="Calibri"/>
              </a:rPr>
              <a:t>(</a:t>
            </a:r>
            <a:r>
              <a:rPr lang="en-US" dirty="0" smtClean="0">
                <a:latin typeface="Calibri"/>
                <a:cs typeface="Calibri"/>
              </a:rPr>
              <a:t>Size of standard errors)</a:t>
            </a:r>
            <a:endParaRPr lang="en-US" noProof="0" dirty="0" smtClean="0">
              <a:latin typeface="Calibri"/>
              <a:cs typeface="Calibri"/>
            </a:endParaRPr>
          </a:p>
          <a:p>
            <a:r>
              <a:rPr lang="en-US" sz="2800" noProof="0" dirty="0" smtClean="0">
                <a:latin typeface="Calibri"/>
                <a:cs typeface="Calibri"/>
              </a:rPr>
              <a:t>Good Estimate</a:t>
            </a:r>
          </a:p>
          <a:p>
            <a:pPr lvl="1">
              <a:buFont typeface="Courier New" pitchFamily="49" charset="0"/>
              <a:buChar char="o"/>
            </a:pPr>
            <a:r>
              <a:rPr lang="en-US" noProof="0" dirty="0" smtClean="0">
                <a:latin typeface="Calibri"/>
                <a:cs typeface="Calibri"/>
              </a:rPr>
              <a:t>Unbiased</a:t>
            </a:r>
          </a:p>
          <a:p>
            <a:pPr lvl="1">
              <a:buFont typeface="Courier New" pitchFamily="49" charset="0"/>
              <a:buChar char="o"/>
            </a:pPr>
            <a:r>
              <a:rPr lang="en-US" noProof="0" dirty="0" smtClean="0">
                <a:latin typeface="Calibri"/>
                <a:cs typeface="Calibri"/>
              </a:rPr>
              <a:t>No Spillovers</a:t>
            </a:r>
          </a:p>
          <a:p>
            <a:pPr lvl="1">
              <a:buFont typeface="Courier New" pitchFamily="49" charset="0"/>
              <a:buChar char="o"/>
            </a:pPr>
            <a:r>
              <a:rPr lang="en-US" noProof="0" dirty="0" smtClean="0">
                <a:latin typeface="Calibri"/>
                <a:cs typeface="Calibri"/>
              </a:rPr>
              <a:t>High Quality Data (no measurement error)</a:t>
            </a:r>
          </a:p>
          <a:p>
            <a:r>
              <a:rPr lang="en-US" sz="2800" noProof="0" dirty="0" smtClean="0">
                <a:latin typeface="Calibri"/>
                <a:cs typeface="Calibri"/>
              </a:rPr>
              <a:t>Precise </a:t>
            </a:r>
            <a:r>
              <a:rPr lang="en-US" sz="2800" noProof="0" dirty="0" smtClean="0">
                <a:latin typeface="Calibri"/>
                <a:cs typeface="Calibri"/>
              </a:rPr>
              <a:t>Estimate</a:t>
            </a:r>
            <a:endParaRPr lang="en-US" sz="2800" noProof="0" dirty="0" smtClean="0">
              <a:latin typeface="Calibri"/>
              <a:cs typeface="Calibri"/>
            </a:endParaRPr>
          </a:p>
          <a:p>
            <a:pPr lvl="1">
              <a:buFont typeface="Courier New" pitchFamily="49" charset="0"/>
              <a:buChar char="o"/>
            </a:pPr>
            <a:r>
              <a:rPr lang="en-US" noProof="0" dirty="0" smtClean="0">
                <a:latin typeface="Calibri"/>
                <a:cs typeface="Calibri"/>
              </a:rPr>
              <a:t>How close is the estimate to the truth</a:t>
            </a:r>
            <a:r>
              <a:rPr lang="en-US" noProof="0" dirty="0" smtClean="0">
                <a:latin typeface="Calibri"/>
                <a:cs typeface="Calibri"/>
              </a:rPr>
              <a:t>? (Sample size)</a:t>
            </a:r>
            <a:endParaRPr lang="en-US" i="1" noProof="0" dirty="0" smtClean="0">
              <a:latin typeface="Calibri"/>
              <a:cs typeface="Calibri"/>
            </a:endParaRPr>
          </a:p>
          <a:p>
            <a:pPr eaLnBrk="1" hangingPunct="1"/>
            <a:endParaRPr lang="en-US" sz="2800" i="1" noProof="0" dirty="0" smtClean="0">
              <a:latin typeface="Calibri"/>
              <a:cs typeface="Calibri"/>
            </a:endParaRPr>
          </a:p>
          <a:p>
            <a:pPr eaLnBrk="1" hangingPunct="1"/>
            <a:endParaRPr lang="en-US" sz="2800" i="1" baseline="-25000" noProof="0" dirty="0" smtClean="0">
              <a:latin typeface="Calibri"/>
              <a:cs typeface="Calibri"/>
            </a:endParaRPr>
          </a:p>
          <a:p>
            <a:pPr eaLnBrk="1" hangingPunct="1"/>
            <a:endParaRPr lang="en-US" sz="2800" i="1" baseline="-25000" noProof="0" dirty="0" smtClean="0">
              <a:latin typeface="Calibri"/>
              <a:cs typeface="Calibri"/>
            </a:endParaRPr>
          </a:p>
          <a:p>
            <a:pPr eaLnBrk="1" hangingPunct="1"/>
            <a:endParaRPr lang="en-US" sz="2800" noProof="0" dirty="0" smtClean="0">
              <a:latin typeface="Calibri"/>
              <a:cs typeface="Calibri"/>
            </a:endParaRPr>
          </a:p>
          <a:p>
            <a:pPr eaLnBrk="1" hangingPunct="1"/>
            <a:endParaRPr lang="en-US" sz="2800" noProof="0" dirty="0" smtClean="0">
              <a:latin typeface="Calibri"/>
              <a:cs typeface="Calibri"/>
            </a:endParaRPr>
          </a:p>
          <a:p>
            <a:pPr eaLnBrk="1" hangingPunct="1"/>
            <a:endParaRPr lang="en-US" sz="2800" noProof="0" dirty="0" smtClean="0">
              <a:latin typeface="Calibri"/>
              <a:cs typeface="Calibri"/>
            </a:endParaRPr>
          </a:p>
          <a:p>
            <a:pPr eaLnBrk="1" hangingPunct="1"/>
            <a:endParaRPr lang="en-US" noProof="0" dirty="0" smtClean="0">
              <a:latin typeface="Calibri"/>
              <a:cs typeface="Calibri"/>
            </a:endParaRPr>
          </a:p>
          <a:p>
            <a:pPr eaLnBrk="1" hangingPunct="1"/>
            <a:endParaRPr lang="en-US" noProof="0" dirty="0" smtClean="0">
              <a:latin typeface="Calibri"/>
              <a:cs typeface="Calibri"/>
            </a:endParaRPr>
          </a:p>
        </p:txBody>
      </p:sp>
      <p:graphicFrame>
        <p:nvGraphicFramePr>
          <p:cNvPr id="2050" name="Object 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52" name="Equation" r:id="rId4" imgW="114120" imgH="215640" progId="Equation.3">
                  <p:embed/>
                </p:oleObj>
              </mc:Choice>
              <mc:Fallback>
                <p:oleObj name="Equation" r:id="rId4" imgW="1141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Slide Number Placeholder 7"/>
          <p:cNvSpPr>
            <a:spLocks noGrp="1"/>
          </p:cNvSpPr>
          <p:nvPr>
            <p:ph type="sldNum" sz="quarter" idx="12"/>
          </p:nvPr>
        </p:nvSpPr>
        <p:spPr>
          <a:noFill/>
        </p:spPr>
        <p:txBody>
          <a:bodyPr/>
          <a:lstStyle/>
          <a:p>
            <a:fld id="{601F1C73-33D2-4E2E-8A18-CD95004C3716}" type="slidenum">
              <a:rPr lang="en-US"/>
              <a:pPr/>
              <a:t>15</a:t>
            </a:fld>
            <a:endParaRPr lang="en-US" dirty="0"/>
          </a:p>
        </p:txBody>
      </p:sp>
    </p:spTree>
    <p:extLst>
      <p:ext uri="{BB962C8B-B14F-4D97-AF65-F5344CB8AC3E}">
        <p14:creationId xmlns:p14="http://schemas.microsoft.com/office/powerpoint/2010/main" val="1682631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blinds(horizontal)">
                                      <p:cBhvr>
                                        <p:cTn id="7" dur="500"/>
                                        <p:tgtEl>
                                          <p:spTgt spid="205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52">
                                            <p:txEl>
                                              <p:pRg st="1" end="1"/>
                                            </p:txEl>
                                          </p:spTgt>
                                        </p:tgtEl>
                                        <p:attrNameLst>
                                          <p:attrName>style.visibility</p:attrName>
                                        </p:attrNameLst>
                                      </p:cBhvr>
                                      <p:to>
                                        <p:strVal val="visible"/>
                                      </p:to>
                                    </p:set>
                                    <p:animEffect transition="in" filter="blinds(horizontal)">
                                      <p:cBhvr>
                                        <p:cTn id="10" dur="500"/>
                                        <p:tgtEl>
                                          <p:spTgt spid="2052">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052">
                                            <p:txEl>
                                              <p:pRg st="2" end="2"/>
                                            </p:txEl>
                                          </p:spTgt>
                                        </p:tgtEl>
                                        <p:attrNameLst>
                                          <p:attrName>style.visibility</p:attrName>
                                        </p:attrNameLst>
                                      </p:cBhvr>
                                      <p:to>
                                        <p:strVal val="visible"/>
                                      </p:to>
                                    </p:set>
                                    <p:animEffect transition="in" filter="blinds(horizontal)">
                                      <p:cBhvr>
                                        <p:cTn id="13" dur="500"/>
                                        <p:tgtEl>
                                          <p:spTgt spid="205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052">
                                            <p:txEl>
                                              <p:pRg st="3" end="3"/>
                                            </p:txEl>
                                          </p:spTgt>
                                        </p:tgtEl>
                                        <p:attrNameLst>
                                          <p:attrName>style.visibility</p:attrName>
                                        </p:attrNameLst>
                                      </p:cBhvr>
                                      <p:to>
                                        <p:strVal val="visible"/>
                                      </p:to>
                                    </p:set>
                                    <p:animEffect transition="in" filter="blinds(horizontal)">
                                      <p:cBhvr>
                                        <p:cTn id="18" dur="500"/>
                                        <p:tgtEl>
                                          <p:spTgt spid="2052">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052">
                                            <p:txEl>
                                              <p:pRg st="4" end="4"/>
                                            </p:txEl>
                                          </p:spTgt>
                                        </p:tgtEl>
                                        <p:attrNameLst>
                                          <p:attrName>style.visibility</p:attrName>
                                        </p:attrNameLst>
                                      </p:cBhvr>
                                      <p:to>
                                        <p:strVal val="visible"/>
                                      </p:to>
                                    </p:set>
                                    <p:animEffect transition="in" filter="blinds(horizontal)">
                                      <p:cBhvr>
                                        <p:cTn id="21" dur="500"/>
                                        <p:tgtEl>
                                          <p:spTgt spid="2052">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052">
                                            <p:txEl>
                                              <p:pRg st="5" end="5"/>
                                            </p:txEl>
                                          </p:spTgt>
                                        </p:tgtEl>
                                        <p:attrNameLst>
                                          <p:attrName>style.visibility</p:attrName>
                                        </p:attrNameLst>
                                      </p:cBhvr>
                                      <p:to>
                                        <p:strVal val="visible"/>
                                      </p:to>
                                    </p:set>
                                    <p:animEffect transition="in" filter="blinds(horizontal)">
                                      <p:cBhvr>
                                        <p:cTn id="24" dur="500"/>
                                        <p:tgtEl>
                                          <p:spTgt spid="2052">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052">
                                            <p:txEl>
                                              <p:pRg st="6" end="6"/>
                                            </p:txEl>
                                          </p:spTgt>
                                        </p:tgtEl>
                                        <p:attrNameLst>
                                          <p:attrName>style.visibility</p:attrName>
                                        </p:attrNameLst>
                                      </p:cBhvr>
                                      <p:to>
                                        <p:strVal val="visible"/>
                                      </p:to>
                                    </p:set>
                                    <p:animEffect transition="in" filter="blinds(horizontal)">
                                      <p:cBhvr>
                                        <p:cTn id="27" dur="500"/>
                                        <p:tgtEl>
                                          <p:spTgt spid="205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52">
                                            <p:txEl>
                                              <p:pRg st="7" end="7"/>
                                            </p:txEl>
                                          </p:spTgt>
                                        </p:tgtEl>
                                        <p:attrNameLst>
                                          <p:attrName>style.visibility</p:attrName>
                                        </p:attrNameLst>
                                      </p:cBhvr>
                                      <p:to>
                                        <p:strVal val="visible"/>
                                      </p:to>
                                    </p:set>
                                    <p:animEffect transition="in" filter="blinds(horizontal)">
                                      <p:cBhvr>
                                        <p:cTn id="32" dur="500"/>
                                        <p:tgtEl>
                                          <p:spTgt spid="2052">
                                            <p:txEl>
                                              <p:pRg st="7" end="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052">
                                            <p:txEl>
                                              <p:pRg st="8" end="8"/>
                                            </p:txEl>
                                          </p:spTgt>
                                        </p:tgtEl>
                                        <p:attrNameLst>
                                          <p:attrName>style.visibility</p:attrName>
                                        </p:attrNameLst>
                                      </p:cBhvr>
                                      <p:to>
                                        <p:strVal val="visible"/>
                                      </p:to>
                                    </p:set>
                                    <p:animEffect transition="in" filter="blinds(horizontal)">
                                      <p:cBhvr>
                                        <p:cTn id="35" dur="500"/>
                                        <p:tgtEl>
                                          <p:spTgt spid="205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b="1" noProof="0" dirty="0" smtClean="0">
                <a:latin typeface="Calibri"/>
                <a:cs typeface="Calibri"/>
              </a:rPr>
              <a:t>So did the treatment have an effect?</a:t>
            </a:r>
            <a:endParaRPr lang="en-US" b="1" noProof="0" dirty="0">
              <a:latin typeface="Calibri"/>
              <a:cs typeface="Calibri"/>
            </a:endParaRPr>
          </a:p>
        </p:txBody>
      </p:sp>
      <p:pic>
        <p:nvPicPr>
          <p:cNvPr id="112642" name="Picture 2"/>
          <p:cNvPicPr>
            <a:picLocks noGrp="1" noChangeAspect="1" noChangeArrowheads="1"/>
          </p:cNvPicPr>
          <p:nvPr>
            <p:ph idx="1"/>
          </p:nvPr>
        </p:nvPicPr>
        <p:blipFill>
          <a:blip r:embed="rId3" cstate="print"/>
          <a:stretch>
            <a:fillRect/>
          </a:stretch>
        </p:blipFill>
        <p:spPr bwMode="auto">
          <a:xfrm>
            <a:off x="1143000" y="2362200"/>
            <a:ext cx="7023300" cy="3124200"/>
          </a:xfrm>
          <a:prstGeom prst="rect">
            <a:avLst/>
          </a:prstGeom>
          <a:noFill/>
          <a:ln w="9525">
            <a:noFill/>
            <a:miter lim="800000"/>
            <a:headEnd/>
            <a:tailEnd/>
          </a:ln>
        </p:spPr>
      </p:pic>
    </p:spTree>
    <p:extLst>
      <p:ext uri="{BB962C8B-B14F-4D97-AF65-F5344CB8AC3E}">
        <p14:creationId xmlns:p14="http://schemas.microsoft.com/office/powerpoint/2010/main" val="24479521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b="1" noProof="0" dirty="0" smtClean="0">
                <a:latin typeface="Calibri"/>
                <a:cs typeface="Calibri"/>
              </a:rPr>
              <a:t>So did the treatment have an effect?</a:t>
            </a:r>
            <a:endParaRPr lang="en-US" b="1" noProof="0" dirty="0">
              <a:latin typeface="Calibri"/>
              <a:cs typeface="Calibri"/>
            </a:endParaRPr>
          </a:p>
        </p:txBody>
      </p:sp>
      <p:pic>
        <p:nvPicPr>
          <p:cNvPr id="113666" name="Picture 2"/>
          <p:cNvPicPr>
            <a:picLocks noGrp="1" noChangeAspect="1" noChangeArrowheads="1"/>
          </p:cNvPicPr>
          <p:nvPr>
            <p:ph idx="1"/>
          </p:nvPr>
        </p:nvPicPr>
        <p:blipFill>
          <a:blip r:embed="rId3" cstate="print"/>
          <a:srcRect/>
          <a:stretch>
            <a:fillRect/>
          </a:stretch>
        </p:blipFill>
        <p:spPr bwMode="auto">
          <a:xfrm>
            <a:off x="2438400" y="2438400"/>
            <a:ext cx="3662362" cy="3282186"/>
          </a:xfrm>
          <a:prstGeom prst="rect">
            <a:avLst/>
          </a:prstGeom>
          <a:noFill/>
          <a:ln w="9525">
            <a:noFill/>
            <a:miter lim="800000"/>
            <a:headEnd/>
            <a:tailEnd/>
          </a:ln>
        </p:spPr>
      </p:pic>
    </p:spTree>
    <p:extLst>
      <p:ext uri="{BB962C8B-B14F-4D97-AF65-F5344CB8AC3E}">
        <p14:creationId xmlns:p14="http://schemas.microsoft.com/office/powerpoint/2010/main" val="97286780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l"/>
            <a:r>
              <a:rPr lang="en-US" b="1" noProof="0" dirty="0" smtClean="0">
                <a:latin typeface="Calibri"/>
                <a:cs typeface="Calibri"/>
              </a:rPr>
              <a:t>So did the treatment have an effect?</a:t>
            </a:r>
            <a:endParaRPr lang="en-US" b="1" noProof="0" dirty="0">
              <a:latin typeface="Calibri"/>
              <a:cs typeface="Calibri"/>
            </a:endParaRPr>
          </a:p>
        </p:txBody>
      </p:sp>
      <p:pic>
        <p:nvPicPr>
          <p:cNvPr id="114690" name="Picture 2"/>
          <p:cNvPicPr>
            <a:picLocks noChangeAspect="1" noChangeArrowheads="1"/>
          </p:cNvPicPr>
          <p:nvPr/>
        </p:nvPicPr>
        <p:blipFill>
          <a:blip r:embed="rId3" cstate="print"/>
          <a:srcRect/>
          <a:stretch>
            <a:fillRect/>
          </a:stretch>
        </p:blipFill>
        <p:spPr bwMode="auto">
          <a:xfrm>
            <a:off x="2362200" y="2057400"/>
            <a:ext cx="4086225" cy="3330391"/>
          </a:xfrm>
          <a:prstGeom prst="rect">
            <a:avLst/>
          </a:prstGeom>
          <a:noFill/>
          <a:ln w="9525">
            <a:noFill/>
            <a:miter lim="800000"/>
            <a:headEnd/>
            <a:tailEnd/>
          </a:ln>
        </p:spPr>
      </p:pic>
    </p:spTree>
    <p:extLst>
      <p:ext uri="{BB962C8B-B14F-4D97-AF65-F5344CB8AC3E}">
        <p14:creationId xmlns:p14="http://schemas.microsoft.com/office/powerpoint/2010/main" val="42195199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4525963"/>
          </a:xfrm>
        </p:spPr>
        <p:txBody>
          <a:bodyPr/>
          <a:lstStyle/>
          <a:p>
            <a:r>
              <a:rPr lang="en-US" dirty="0" smtClean="0"/>
              <a:t>The confidence interval (standard error) depends upon sample size</a:t>
            </a:r>
          </a:p>
          <a:p>
            <a:pPr lvl="1"/>
            <a:r>
              <a:rPr lang="en-US" dirty="0" smtClean="0"/>
              <a:t>As well as </a:t>
            </a:r>
            <a:r>
              <a:rPr lang="en-US" dirty="0" smtClean="0"/>
              <a:t>variance in</a:t>
            </a:r>
            <a:r>
              <a:rPr lang="en-US" i="1" dirty="0" smtClean="0"/>
              <a:t> Y </a:t>
            </a:r>
            <a:r>
              <a:rPr lang="en-US" dirty="0" smtClean="0"/>
              <a:t>(the outcome variable) and variance in </a:t>
            </a:r>
            <a:r>
              <a:rPr lang="en-US" i="1" dirty="0" smtClean="0"/>
              <a:t>X</a:t>
            </a:r>
          </a:p>
          <a:p>
            <a:r>
              <a:rPr lang="en-US" dirty="0" smtClean="0"/>
              <a:t>Since </a:t>
            </a:r>
            <a:r>
              <a:rPr lang="en-US" dirty="0" smtClean="0"/>
              <a:t>it can be hard to “manipulate” Y and X, we can only control N (the sample size</a:t>
            </a:r>
            <a:r>
              <a:rPr lang="en-US" i="1" dirty="0" smtClean="0"/>
              <a:t>)</a:t>
            </a:r>
          </a:p>
          <a:p>
            <a:r>
              <a:rPr lang="en-US" dirty="0" smtClean="0"/>
              <a:t>A “too small” sample size can mean that we </a:t>
            </a:r>
            <a:r>
              <a:rPr lang="en-US" dirty="0" smtClean="0"/>
              <a:t>might</a:t>
            </a:r>
            <a:r>
              <a:rPr lang="en-US" dirty="0" smtClean="0"/>
              <a:t> </a:t>
            </a:r>
            <a:r>
              <a:rPr lang="en-US" dirty="0" smtClean="0"/>
              <a:t>not detect a statistically significant effect (even if there is one)</a:t>
            </a:r>
          </a:p>
          <a:p>
            <a:endParaRPr lang="en-US" i="1" dirty="0" smtClean="0"/>
          </a:p>
          <a:p>
            <a:endParaRPr lang="en-US" dirty="0" smtClean="0"/>
          </a:p>
          <a:p>
            <a:pPr lvl="1"/>
            <a:endParaRPr lang="en-US" dirty="0"/>
          </a:p>
        </p:txBody>
      </p:sp>
      <p:sp>
        <p:nvSpPr>
          <p:cNvPr id="3" name="Title 2"/>
          <p:cNvSpPr>
            <a:spLocks noGrp="1"/>
          </p:cNvSpPr>
          <p:nvPr>
            <p:ph type="title"/>
          </p:nvPr>
        </p:nvSpPr>
        <p:spPr/>
        <p:txBody>
          <a:bodyPr/>
          <a:lstStyle/>
          <a:p>
            <a:r>
              <a:rPr lang="en-US" dirty="0" smtClean="0"/>
              <a:t>Having a (too small) sample size	</a:t>
            </a:r>
            <a:endParaRPr lang="en-US" dirty="0"/>
          </a:p>
        </p:txBody>
      </p:sp>
    </p:spTree>
    <p:extLst>
      <p:ext uri="{BB962C8B-B14F-4D97-AF65-F5344CB8AC3E}">
        <p14:creationId xmlns:p14="http://schemas.microsoft.com/office/powerpoint/2010/main" val="2274918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affects the sample size?</a:t>
            </a:r>
            <a:endParaRPr lang="en-US"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368453826"/>
              </p:ext>
            </p:extLst>
          </p:nvPr>
        </p:nvGraphicFramePr>
        <p:xfrm>
          <a:off x="304800" y="3200400"/>
          <a:ext cx="8397875" cy="1587500"/>
        </p:xfrm>
        <a:graphic>
          <a:graphicData uri="http://schemas.openxmlformats.org/presentationml/2006/ole">
            <mc:AlternateContent xmlns:mc="http://schemas.openxmlformats.org/markup-compatibility/2006">
              <mc:Choice xmlns:v="urn:schemas-microsoft-com:vml" Requires="v">
                <p:oleObj spid="_x0000_s2062" name="Equation" r:id="rId3" imgW="2552400" imgH="482400" progId="Equation.3">
                  <p:embed/>
                </p:oleObj>
              </mc:Choice>
              <mc:Fallback>
                <p:oleObj name="Equation" r:id="rId3" imgW="2552400" imgH="4824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200400"/>
                        <a:ext cx="8397875" cy="1587500"/>
                      </a:xfrm>
                      <a:prstGeom prst="rect">
                        <a:avLst/>
                      </a:prstGeom>
                      <a:solidFill>
                        <a:srgbClr val="FFFFFF"/>
                      </a:solidFill>
                      <a:ln w="9525">
                        <a:solidFill>
                          <a:srgbClr val="000000"/>
                        </a:solidFill>
                        <a:miter lim="800000"/>
                        <a:headEnd/>
                        <a:tailEnd/>
                      </a:ln>
                    </p:spPr>
                  </p:pic>
                </p:oleObj>
              </mc:Fallback>
            </mc:AlternateContent>
          </a:graphicData>
        </a:graphic>
      </p:graphicFrame>
      <p:sp>
        <p:nvSpPr>
          <p:cNvPr id="5" name="TextBox 4"/>
          <p:cNvSpPr txBox="1"/>
          <p:nvPr/>
        </p:nvSpPr>
        <p:spPr>
          <a:xfrm>
            <a:off x="304800" y="2438400"/>
            <a:ext cx="2064283" cy="646331"/>
          </a:xfrm>
          <a:prstGeom prst="rect">
            <a:avLst/>
          </a:prstGeom>
          <a:noFill/>
        </p:spPr>
        <p:txBody>
          <a:bodyPr wrap="none" rtlCol="0">
            <a:spAutoFit/>
          </a:bodyPr>
          <a:lstStyle/>
          <a:p>
            <a:r>
              <a:rPr lang="en-US" sz="3600" dirty="0" smtClean="0">
                <a:solidFill>
                  <a:schemeClr val="bg1"/>
                </a:solidFill>
              </a:rPr>
              <a:t>Effect Size</a:t>
            </a:r>
            <a:endParaRPr lang="en-US" sz="3600" dirty="0">
              <a:solidFill>
                <a:schemeClr val="bg1"/>
              </a:solidFill>
            </a:endParaRPr>
          </a:p>
        </p:txBody>
      </p:sp>
      <p:sp>
        <p:nvSpPr>
          <p:cNvPr id="6" name="TextBox 5"/>
          <p:cNvSpPr txBox="1"/>
          <p:nvPr/>
        </p:nvSpPr>
        <p:spPr>
          <a:xfrm>
            <a:off x="6967380" y="1981200"/>
            <a:ext cx="1795620" cy="646331"/>
          </a:xfrm>
          <a:prstGeom prst="rect">
            <a:avLst/>
          </a:prstGeom>
          <a:noFill/>
        </p:spPr>
        <p:txBody>
          <a:bodyPr wrap="none" rtlCol="0">
            <a:spAutoFit/>
          </a:bodyPr>
          <a:lstStyle/>
          <a:p>
            <a:r>
              <a:rPr lang="en-US" sz="3600" dirty="0" smtClean="0">
                <a:solidFill>
                  <a:schemeClr val="bg1"/>
                </a:solidFill>
              </a:rPr>
              <a:t>Variance</a:t>
            </a:r>
            <a:endParaRPr lang="en-US" sz="3600" dirty="0">
              <a:solidFill>
                <a:schemeClr val="bg1"/>
              </a:solidFill>
            </a:endParaRPr>
          </a:p>
        </p:txBody>
      </p:sp>
      <p:sp>
        <p:nvSpPr>
          <p:cNvPr id="7" name="TextBox 6"/>
          <p:cNvSpPr txBox="1"/>
          <p:nvPr/>
        </p:nvSpPr>
        <p:spPr>
          <a:xfrm>
            <a:off x="7428352" y="5449669"/>
            <a:ext cx="1563248" cy="1200329"/>
          </a:xfrm>
          <a:prstGeom prst="rect">
            <a:avLst/>
          </a:prstGeom>
          <a:noFill/>
        </p:spPr>
        <p:txBody>
          <a:bodyPr wrap="none" rtlCol="0">
            <a:spAutoFit/>
          </a:bodyPr>
          <a:lstStyle/>
          <a:p>
            <a:pPr algn="ctr"/>
            <a:r>
              <a:rPr lang="en-US" sz="3600" dirty="0" smtClean="0">
                <a:solidFill>
                  <a:schemeClr val="bg1"/>
                </a:solidFill>
              </a:rPr>
              <a:t>Sample</a:t>
            </a:r>
          </a:p>
          <a:p>
            <a:pPr algn="ctr"/>
            <a:r>
              <a:rPr lang="en-US" sz="3600" dirty="0" smtClean="0">
                <a:solidFill>
                  <a:schemeClr val="bg1"/>
                </a:solidFill>
              </a:rPr>
              <a:t>Size</a:t>
            </a:r>
            <a:endParaRPr lang="en-US" sz="3600" dirty="0">
              <a:solidFill>
                <a:schemeClr val="bg1"/>
              </a:solidFill>
            </a:endParaRPr>
          </a:p>
        </p:txBody>
      </p:sp>
      <p:sp>
        <p:nvSpPr>
          <p:cNvPr id="8" name="TextBox 7"/>
          <p:cNvSpPr txBox="1"/>
          <p:nvPr/>
        </p:nvSpPr>
        <p:spPr>
          <a:xfrm>
            <a:off x="3657350" y="1752600"/>
            <a:ext cx="2394566" cy="1200329"/>
          </a:xfrm>
          <a:prstGeom prst="rect">
            <a:avLst/>
          </a:prstGeom>
          <a:noFill/>
        </p:spPr>
        <p:txBody>
          <a:bodyPr wrap="none" rtlCol="0">
            <a:spAutoFit/>
          </a:bodyPr>
          <a:lstStyle/>
          <a:p>
            <a:pPr algn="ctr"/>
            <a:r>
              <a:rPr lang="en-US" sz="3600" dirty="0" smtClean="0">
                <a:solidFill>
                  <a:schemeClr val="bg1"/>
                </a:solidFill>
              </a:rPr>
              <a:t>Significance</a:t>
            </a:r>
          </a:p>
          <a:p>
            <a:pPr algn="ctr"/>
            <a:r>
              <a:rPr lang="en-US" sz="3600" dirty="0" smtClean="0">
                <a:solidFill>
                  <a:schemeClr val="bg1"/>
                </a:solidFill>
              </a:rPr>
              <a:t>Level</a:t>
            </a:r>
            <a:endParaRPr lang="en-US" sz="3600" dirty="0">
              <a:solidFill>
                <a:schemeClr val="bg1"/>
              </a:solidFill>
            </a:endParaRPr>
          </a:p>
        </p:txBody>
      </p:sp>
      <p:sp>
        <p:nvSpPr>
          <p:cNvPr id="9" name="TextBox 8"/>
          <p:cNvSpPr txBox="1"/>
          <p:nvPr/>
        </p:nvSpPr>
        <p:spPr>
          <a:xfrm>
            <a:off x="2590550" y="2514600"/>
            <a:ext cx="1371850" cy="646331"/>
          </a:xfrm>
          <a:prstGeom prst="rect">
            <a:avLst/>
          </a:prstGeom>
          <a:noFill/>
        </p:spPr>
        <p:txBody>
          <a:bodyPr wrap="none" rtlCol="0">
            <a:spAutoFit/>
          </a:bodyPr>
          <a:lstStyle/>
          <a:p>
            <a:r>
              <a:rPr lang="en-US" sz="3600" dirty="0" smtClean="0">
                <a:solidFill>
                  <a:schemeClr val="bg1"/>
                </a:solidFill>
              </a:rPr>
              <a:t>Power</a:t>
            </a:r>
            <a:endParaRPr lang="en-US" sz="3600" dirty="0">
              <a:solidFill>
                <a:schemeClr val="bg1"/>
              </a:solidFill>
            </a:endParaRPr>
          </a:p>
        </p:txBody>
      </p:sp>
      <p:cxnSp>
        <p:nvCxnSpPr>
          <p:cNvPr id="11" name="Straight Arrow Connector 10"/>
          <p:cNvCxnSpPr>
            <a:stCxn id="5" idx="2"/>
          </p:cNvCxnSpPr>
          <p:nvPr/>
        </p:nvCxnSpPr>
        <p:spPr>
          <a:xfrm flipH="1">
            <a:off x="1336941" y="3084731"/>
            <a:ext cx="1" cy="572869"/>
          </a:xfrm>
          <a:prstGeom prst="straightConnector1">
            <a:avLst/>
          </a:prstGeom>
          <a:ln>
            <a:tailEnd type="arrow"/>
          </a:ln>
          <a:effectLst>
            <a:glow rad="1397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cxnSp>
        <p:nvCxnSpPr>
          <p:cNvPr id="12" name="Straight Arrow Connector 11"/>
          <p:cNvCxnSpPr>
            <a:stCxn id="9" idx="2"/>
          </p:cNvCxnSpPr>
          <p:nvPr/>
        </p:nvCxnSpPr>
        <p:spPr>
          <a:xfrm>
            <a:off x="3276475" y="3160931"/>
            <a:ext cx="0" cy="612338"/>
          </a:xfrm>
          <a:prstGeom prst="straightConnector1">
            <a:avLst/>
          </a:prstGeom>
          <a:ln>
            <a:tailEnd type="arrow"/>
          </a:ln>
          <a:effectLst>
            <a:glow rad="1397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cxnSp>
        <p:nvCxnSpPr>
          <p:cNvPr id="15" name="Straight Arrow Connector 14"/>
          <p:cNvCxnSpPr/>
          <p:nvPr/>
        </p:nvCxnSpPr>
        <p:spPr>
          <a:xfrm flipH="1">
            <a:off x="4572000" y="2837765"/>
            <a:ext cx="282633" cy="819835"/>
          </a:xfrm>
          <a:prstGeom prst="straightConnector1">
            <a:avLst/>
          </a:prstGeom>
          <a:ln>
            <a:tailEnd type="arrow"/>
          </a:ln>
          <a:effectLst>
            <a:glow rad="1397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cxnSp>
        <p:nvCxnSpPr>
          <p:cNvPr id="18" name="Straight Arrow Connector 17"/>
          <p:cNvCxnSpPr>
            <a:stCxn id="7" idx="0"/>
          </p:cNvCxnSpPr>
          <p:nvPr/>
        </p:nvCxnSpPr>
        <p:spPr>
          <a:xfrm flipV="1">
            <a:off x="8209976" y="4629834"/>
            <a:ext cx="0" cy="819835"/>
          </a:xfrm>
          <a:prstGeom prst="straightConnector1">
            <a:avLst/>
          </a:prstGeom>
          <a:ln>
            <a:tailEnd type="arrow"/>
          </a:ln>
          <a:effectLst>
            <a:glow rad="1397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cxnSp>
        <p:nvCxnSpPr>
          <p:cNvPr id="21" name="Straight Arrow Connector 20"/>
          <p:cNvCxnSpPr>
            <a:stCxn id="6" idx="2"/>
          </p:cNvCxnSpPr>
          <p:nvPr/>
        </p:nvCxnSpPr>
        <p:spPr>
          <a:xfrm>
            <a:off x="7865190" y="2627531"/>
            <a:ext cx="212010" cy="743634"/>
          </a:xfrm>
          <a:prstGeom prst="straightConnector1">
            <a:avLst/>
          </a:prstGeom>
          <a:ln>
            <a:tailEnd type="arrow"/>
          </a:ln>
          <a:effectLst>
            <a:glow rad="1397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sp>
        <p:nvSpPr>
          <p:cNvPr id="24" name="TextBox 23"/>
          <p:cNvSpPr txBox="1"/>
          <p:nvPr/>
        </p:nvSpPr>
        <p:spPr>
          <a:xfrm>
            <a:off x="3793281" y="5105400"/>
            <a:ext cx="2663486" cy="1200329"/>
          </a:xfrm>
          <a:prstGeom prst="rect">
            <a:avLst/>
          </a:prstGeom>
          <a:noFill/>
        </p:spPr>
        <p:txBody>
          <a:bodyPr wrap="none" rtlCol="0">
            <a:spAutoFit/>
          </a:bodyPr>
          <a:lstStyle/>
          <a:p>
            <a:pPr algn="ctr"/>
            <a:r>
              <a:rPr lang="en-US" sz="3600" dirty="0" smtClean="0">
                <a:solidFill>
                  <a:schemeClr val="bg1"/>
                </a:solidFill>
              </a:rPr>
              <a:t>Proportion in</a:t>
            </a:r>
          </a:p>
          <a:p>
            <a:pPr algn="ctr"/>
            <a:r>
              <a:rPr lang="en-US" sz="3600" dirty="0" smtClean="0">
                <a:solidFill>
                  <a:schemeClr val="bg1"/>
                </a:solidFill>
              </a:rPr>
              <a:t>Treatment</a:t>
            </a:r>
          </a:p>
        </p:txBody>
      </p:sp>
      <p:cxnSp>
        <p:nvCxnSpPr>
          <p:cNvPr id="25" name="Straight Arrow Connector 24"/>
          <p:cNvCxnSpPr>
            <a:stCxn id="24" idx="0"/>
          </p:cNvCxnSpPr>
          <p:nvPr/>
        </p:nvCxnSpPr>
        <p:spPr>
          <a:xfrm flipV="1">
            <a:off x="5125024" y="4629834"/>
            <a:ext cx="513776" cy="475566"/>
          </a:xfrm>
          <a:prstGeom prst="straightConnector1">
            <a:avLst/>
          </a:prstGeom>
          <a:ln>
            <a:tailEnd type="arrow"/>
          </a:ln>
          <a:effectLst>
            <a:glow rad="139700">
              <a:schemeClr val="accent3">
                <a:satMod val="175000"/>
                <a:alpha val="40000"/>
              </a:schemeClr>
            </a:glow>
          </a:effectLst>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19757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par>
                                <p:cTn id="40" presetID="10"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4525963"/>
          </a:xfrm>
        </p:spPr>
        <p:txBody>
          <a:bodyPr/>
          <a:lstStyle/>
          <a:p>
            <a:r>
              <a:rPr lang="en-US" dirty="0" smtClean="0">
                <a:solidFill>
                  <a:srgbClr val="FF0000"/>
                </a:solidFill>
              </a:rPr>
              <a:t>Ignoring the sample size calculations or only doing one calculation can lead to </a:t>
            </a:r>
            <a:r>
              <a:rPr lang="en-US" dirty="0" smtClean="0">
                <a:solidFill>
                  <a:srgbClr val="FF0000"/>
                </a:solidFill>
              </a:rPr>
              <a:t>a sample size that is too small to detect an effect</a:t>
            </a:r>
          </a:p>
          <a:p>
            <a:r>
              <a:rPr lang="en-US" dirty="0" smtClean="0"/>
              <a:t>Calculate the sample size several times by modifying key parameters (</a:t>
            </a:r>
            <a:r>
              <a:rPr lang="en-US" dirty="0" err="1" smtClean="0"/>
              <a:t>s.d.</a:t>
            </a:r>
            <a:r>
              <a:rPr lang="en-US" dirty="0" smtClean="0"/>
              <a:t> </a:t>
            </a:r>
            <a:r>
              <a:rPr lang="en-US" dirty="0" smtClean="0"/>
              <a:t>of Y, power, intra-cluster correlation) to see how the sample size varies</a:t>
            </a:r>
          </a:p>
          <a:p>
            <a:r>
              <a:rPr lang="en-US" dirty="0" smtClean="0"/>
              <a:t>Choose the sample size to balance power </a:t>
            </a:r>
            <a:r>
              <a:rPr lang="en-US" smtClean="0"/>
              <a:t>and cost</a:t>
            </a:r>
            <a:endParaRPr lang="en-US" dirty="0" smtClean="0"/>
          </a:p>
          <a:p>
            <a:endParaRPr lang="en-US" i="1" dirty="0" smtClean="0"/>
          </a:p>
          <a:p>
            <a:endParaRPr lang="en-US" dirty="0" smtClean="0"/>
          </a:p>
          <a:p>
            <a:pPr lvl="1"/>
            <a:endParaRPr lang="en-US" dirty="0"/>
          </a:p>
        </p:txBody>
      </p:sp>
      <p:sp>
        <p:nvSpPr>
          <p:cNvPr id="3" name="Title 2"/>
          <p:cNvSpPr>
            <a:spLocks noGrp="1"/>
          </p:cNvSpPr>
          <p:nvPr>
            <p:ph type="title"/>
          </p:nvPr>
        </p:nvSpPr>
        <p:spPr/>
        <p:txBody>
          <a:bodyPr/>
          <a:lstStyle/>
          <a:p>
            <a:r>
              <a:rPr lang="en-US" dirty="0" smtClean="0"/>
              <a:t>Having a (too small) sample size	</a:t>
            </a:r>
            <a:endParaRPr lang="en-US" dirty="0"/>
          </a:p>
        </p:txBody>
      </p:sp>
    </p:spTree>
    <p:extLst>
      <p:ext uri="{BB962C8B-B14F-4D97-AF65-F5344CB8AC3E}">
        <p14:creationId xmlns:p14="http://schemas.microsoft.com/office/powerpoint/2010/main" val="34937644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76800"/>
          </a:xfrm>
        </p:spPr>
        <p:txBody>
          <a:bodyPr/>
          <a:lstStyle/>
          <a:p>
            <a:pPr marL="514350" indent="-514350">
              <a:buFont typeface="+mj-lt"/>
              <a:buAutoNum type="arabicPeriod"/>
            </a:pPr>
            <a:endParaRPr lang="en-US" sz="2400" dirty="0" smtClean="0">
              <a:solidFill>
                <a:schemeClr val="tx1">
                  <a:lumMod val="50000"/>
                  <a:lumOff val="50000"/>
                </a:schemeClr>
              </a:solidFill>
            </a:endParaRPr>
          </a:p>
          <a:p>
            <a:pPr marL="514350" indent="-514350">
              <a:buFont typeface="+mj-lt"/>
              <a:buAutoNum type="arabicPeriod"/>
            </a:pPr>
            <a:r>
              <a:rPr lang="en-US" sz="2400" dirty="0" smtClean="0">
                <a:solidFill>
                  <a:schemeClr val="tx1">
                    <a:lumMod val="50000"/>
                    <a:lumOff val="50000"/>
                  </a:schemeClr>
                </a:solidFill>
              </a:rPr>
              <a:t>Ignoring attrition</a:t>
            </a:r>
          </a:p>
          <a:p>
            <a:pPr marL="514350" indent="-514350">
              <a:buFont typeface="+mj-lt"/>
              <a:buAutoNum type="arabicPeriod"/>
            </a:pPr>
            <a:r>
              <a:rPr lang="en-US" sz="2400" dirty="0" smtClean="0">
                <a:solidFill>
                  <a:schemeClr val="tx1">
                    <a:lumMod val="50000"/>
                    <a:lumOff val="50000"/>
                  </a:schemeClr>
                </a:solidFill>
              </a:rPr>
              <a:t>Dropping non-compliers</a:t>
            </a:r>
          </a:p>
          <a:p>
            <a:pPr marL="514350" indent="-514350">
              <a:buFont typeface="+mj-lt"/>
              <a:buAutoNum type="arabicPeriod"/>
            </a:pPr>
            <a:r>
              <a:rPr lang="en-US" sz="2400" dirty="0" smtClean="0">
                <a:solidFill>
                  <a:schemeClr val="tx1">
                    <a:lumMod val="50000"/>
                    <a:lumOff val="50000"/>
                  </a:schemeClr>
                </a:solidFill>
              </a:rPr>
              <a:t>Having a (too small) sample size (imprecise effect)</a:t>
            </a:r>
          </a:p>
          <a:p>
            <a:pPr marL="514350" indent="-514350">
              <a:buFont typeface="+mj-lt"/>
              <a:buAutoNum type="arabicPeriod"/>
            </a:pPr>
            <a:r>
              <a:rPr lang="en-US" sz="2400" dirty="0" smtClean="0">
                <a:solidFill>
                  <a:srgbClr val="FFFFFF"/>
                </a:solidFill>
              </a:rPr>
              <a:t>Failing to </a:t>
            </a:r>
            <a:r>
              <a:rPr lang="en-US" sz="2400" dirty="0" smtClean="0">
                <a:solidFill>
                  <a:srgbClr val="FFFFFF"/>
                </a:solidFill>
              </a:rPr>
              <a:t>Monitor Data Quality</a:t>
            </a:r>
          </a:p>
          <a:p>
            <a:pPr marL="514350" indent="-514350">
              <a:buFont typeface="+mj-lt"/>
              <a:buAutoNum type="arabicPeriod"/>
            </a:pPr>
            <a:r>
              <a:rPr lang="en-US" sz="2400" dirty="0" smtClean="0">
                <a:solidFill>
                  <a:schemeClr val="tx1">
                    <a:lumMod val="50000"/>
                    <a:lumOff val="50000"/>
                  </a:schemeClr>
                </a:solidFill>
              </a:rPr>
              <a:t>Communication and Implementation</a:t>
            </a:r>
            <a:endParaRPr lang="en-US" sz="2400" dirty="0" smtClean="0">
              <a:solidFill>
                <a:schemeClr val="tx1">
                  <a:lumMod val="50000"/>
                  <a:lumOff val="50000"/>
                </a:schemeClr>
              </a:solidFill>
            </a:endParaRPr>
          </a:p>
          <a:p>
            <a:pPr marL="514350" indent="-514350">
              <a:buFont typeface="+mj-lt"/>
              <a:buAutoNum type="arabicPeriod"/>
            </a:pPr>
            <a:endParaRPr lang="en-US" sz="2400" dirty="0" smtClean="0">
              <a:solidFill>
                <a:schemeClr val="tx1">
                  <a:lumMod val="50000"/>
                  <a:lumOff val="50000"/>
                </a:schemeClr>
              </a:solidFill>
            </a:endParaRPr>
          </a:p>
          <a:p>
            <a:endParaRPr lang="en-US" sz="2400" dirty="0">
              <a:solidFill>
                <a:schemeClr val="tx1">
                  <a:lumMod val="50000"/>
                  <a:lumOff val="50000"/>
                </a:schemeClr>
              </a:solidFill>
            </a:endParaRPr>
          </a:p>
        </p:txBody>
      </p:sp>
      <p:sp>
        <p:nvSpPr>
          <p:cNvPr id="3" name="Title 2"/>
          <p:cNvSpPr>
            <a:spLocks noGrp="1"/>
          </p:cNvSpPr>
          <p:nvPr>
            <p:ph type="title"/>
          </p:nvPr>
        </p:nvSpPr>
        <p:spPr/>
        <p:txBody>
          <a:bodyPr/>
          <a:lstStyle/>
          <a:p>
            <a:r>
              <a:rPr lang="en-US" dirty="0" smtClean="0"/>
              <a:t>Common Pitfalls</a:t>
            </a:r>
            <a:endParaRPr lang="en-US" dirty="0"/>
          </a:p>
        </p:txBody>
      </p:sp>
    </p:spTree>
    <p:extLst>
      <p:ext uri="{BB962C8B-B14F-4D97-AF65-F5344CB8AC3E}">
        <p14:creationId xmlns:p14="http://schemas.microsoft.com/office/powerpoint/2010/main" val="411017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algn="l"/>
            <a:r>
              <a:rPr lang="en-US" b="1" dirty="0" smtClean="0">
                <a:latin typeface="Calibri"/>
                <a:cs typeface="Calibri"/>
              </a:rPr>
              <a:t>Failing to Monitor Data Quality</a:t>
            </a:r>
            <a:endParaRPr lang="en-US" b="1" dirty="0">
              <a:latin typeface="Calibri"/>
              <a:cs typeface="Calibri"/>
            </a:endParaRPr>
          </a:p>
        </p:txBody>
      </p:sp>
      <p:sp>
        <p:nvSpPr>
          <p:cNvPr id="3075" name="Rectangle 3"/>
          <p:cNvSpPr>
            <a:spLocks noGrp="1" noChangeArrowheads="1"/>
          </p:cNvSpPr>
          <p:nvPr>
            <p:ph idx="1"/>
          </p:nvPr>
        </p:nvSpPr>
        <p:spPr>
          <a:xfrm>
            <a:off x="685800" y="1524000"/>
            <a:ext cx="7772400" cy="4572000"/>
          </a:xfrm>
        </p:spPr>
        <p:txBody>
          <a:bodyPr>
            <a:normAutofit/>
          </a:bodyPr>
          <a:lstStyle/>
          <a:p>
            <a:endParaRPr lang="en-US" dirty="0" smtClean="0">
              <a:latin typeface="Calibri"/>
              <a:cs typeface="Calibri"/>
            </a:endParaRPr>
          </a:p>
          <a:p>
            <a:endParaRPr lang="en-US" dirty="0">
              <a:latin typeface="Calibri"/>
              <a:cs typeface="Calibri"/>
            </a:endParaRPr>
          </a:p>
          <a:p>
            <a:r>
              <a:rPr lang="en-US" dirty="0" smtClean="0">
                <a:latin typeface="Calibri"/>
                <a:cs typeface="Calibri"/>
              </a:rPr>
              <a:t>Classical and non-classical measurement error</a:t>
            </a:r>
          </a:p>
          <a:p>
            <a:r>
              <a:rPr lang="en-US" dirty="0" smtClean="0">
                <a:latin typeface="Calibri"/>
                <a:cs typeface="Calibri"/>
              </a:rPr>
              <a:t>Data collection in treatment and control groups</a:t>
            </a:r>
          </a:p>
          <a:p>
            <a:endParaRPr lang="en-US" dirty="0" smtClean="0">
              <a:solidFill>
                <a:srgbClr val="FF0000"/>
              </a:solidFill>
              <a:latin typeface="Calibri"/>
              <a:cs typeface="Calibri"/>
            </a:endParaRPr>
          </a:p>
        </p:txBody>
      </p:sp>
    </p:spTree>
    <p:extLst>
      <p:ext uri="{BB962C8B-B14F-4D97-AF65-F5344CB8AC3E}">
        <p14:creationId xmlns:p14="http://schemas.microsoft.com/office/powerpoint/2010/main" val="27747577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28600"/>
            <a:ext cx="7772400" cy="1143000"/>
          </a:xfrm>
        </p:spPr>
        <p:txBody>
          <a:bodyPr/>
          <a:lstStyle/>
          <a:p>
            <a:pPr algn="l"/>
            <a:r>
              <a:rPr lang="en-US" b="1" dirty="0" smtClean="0">
                <a:latin typeface="Calibri"/>
                <a:cs typeface="Calibri"/>
              </a:rPr>
              <a:t>Measurement error</a:t>
            </a:r>
            <a:endParaRPr lang="en-US" b="1" dirty="0">
              <a:latin typeface="Calibri"/>
              <a:cs typeface="Calibri"/>
            </a:endParaRPr>
          </a:p>
        </p:txBody>
      </p:sp>
      <p:sp>
        <p:nvSpPr>
          <p:cNvPr id="53251" name="Rectangle 3"/>
          <p:cNvSpPr>
            <a:spLocks noGrp="1" noChangeArrowheads="1"/>
          </p:cNvSpPr>
          <p:nvPr>
            <p:ph sz="half" idx="1"/>
          </p:nvPr>
        </p:nvSpPr>
        <p:spPr>
          <a:xfrm>
            <a:off x="4724400" y="1752600"/>
            <a:ext cx="3886200" cy="4114800"/>
          </a:xfrm>
        </p:spPr>
        <p:txBody>
          <a:bodyPr/>
          <a:lstStyle/>
          <a:p>
            <a:r>
              <a:rPr lang="en-US" dirty="0" smtClean="0">
                <a:latin typeface="Calibri"/>
                <a:cs typeface="Calibri"/>
              </a:rPr>
              <a:t>We </a:t>
            </a:r>
            <a:r>
              <a:rPr lang="en-US" dirty="0">
                <a:latin typeface="Calibri"/>
                <a:cs typeface="Calibri"/>
              </a:rPr>
              <a:t>correctly recorded what the respondent said, but </a:t>
            </a:r>
            <a:r>
              <a:rPr lang="en-US" dirty="0" smtClean="0">
                <a:latin typeface="Calibri"/>
                <a:cs typeface="Calibri"/>
              </a:rPr>
              <a:t>can we trust </a:t>
            </a:r>
            <a:r>
              <a:rPr lang="en-US" dirty="0">
                <a:latin typeface="Calibri"/>
                <a:cs typeface="Calibri"/>
              </a:rPr>
              <a:t>what they </a:t>
            </a:r>
            <a:r>
              <a:rPr lang="en-US" dirty="0" smtClean="0">
                <a:latin typeface="Calibri"/>
                <a:cs typeface="Calibri"/>
              </a:rPr>
              <a:t>said?</a:t>
            </a:r>
          </a:p>
          <a:p>
            <a:endParaRPr lang="en-US" dirty="0" smtClean="0">
              <a:latin typeface="Calibri"/>
              <a:cs typeface="Calibri"/>
            </a:endParaRPr>
          </a:p>
          <a:p>
            <a:r>
              <a:rPr lang="en-US" dirty="0" smtClean="0">
                <a:latin typeface="Calibri"/>
                <a:cs typeface="Calibri"/>
              </a:rPr>
              <a:t>Respondent bias</a:t>
            </a:r>
          </a:p>
          <a:p>
            <a:r>
              <a:rPr lang="en-US" dirty="0" smtClean="0">
                <a:latin typeface="Calibri"/>
                <a:cs typeface="Calibri"/>
              </a:rPr>
              <a:t>Interviewer bias</a:t>
            </a:r>
          </a:p>
          <a:p>
            <a:r>
              <a:rPr lang="en-US" dirty="0" smtClean="0">
                <a:latin typeface="Calibri"/>
                <a:cs typeface="Calibri"/>
              </a:rPr>
              <a:t>Question comprehension</a:t>
            </a:r>
            <a:endParaRPr lang="en-US" dirty="0">
              <a:latin typeface="Calibri"/>
              <a:cs typeface="Calibri"/>
            </a:endParaRPr>
          </a:p>
          <a:p>
            <a:endParaRPr lang="en-US" dirty="0">
              <a:latin typeface="Calibri"/>
              <a:cs typeface="Calibri"/>
            </a:endParaRPr>
          </a:p>
          <a:p>
            <a:pPr>
              <a:buFontTx/>
              <a:buNone/>
            </a:pPr>
            <a:endParaRPr lang="en-US" dirty="0">
              <a:latin typeface="Calibri"/>
              <a:cs typeface="Calibri"/>
            </a:endParaRPr>
          </a:p>
        </p:txBody>
      </p:sp>
      <p:sp>
        <p:nvSpPr>
          <p:cNvPr id="4" name="Content Placeholder 3"/>
          <p:cNvSpPr>
            <a:spLocks noGrp="1"/>
          </p:cNvSpPr>
          <p:nvPr>
            <p:ph sz="half" idx="2"/>
          </p:nvPr>
        </p:nvSpPr>
        <p:spPr>
          <a:xfrm>
            <a:off x="0" y="1676400"/>
            <a:ext cx="4343400" cy="4572000"/>
          </a:xfrm>
        </p:spPr>
        <p:txBody>
          <a:bodyPr/>
          <a:lstStyle/>
          <a:p>
            <a:r>
              <a:rPr lang="en-US" dirty="0" smtClean="0">
                <a:latin typeface="Calibri"/>
                <a:cs typeface="Calibri"/>
              </a:rPr>
              <a:t>If you were 16 </a:t>
            </a:r>
            <a:r>
              <a:rPr lang="en-US" dirty="0" smtClean="0">
                <a:latin typeface="Calibri"/>
                <a:cs typeface="Calibri"/>
              </a:rPr>
              <a:t>year old girl and </a:t>
            </a:r>
            <a:r>
              <a:rPr lang="en-US" dirty="0" smtClean="0">
                <a:latin typeface="Calibri"/>
                <a:cs typeface="Calibri"/>
              </a:rPr>
              <a:t>had a </a:t>
            </a:r>
            <a:r>
              <a:rPr lang="en-US" dirty="0" smtClean="0">
                <a:latin typeface="Calibri"/>
                <a:cs typeface="Calibri"/>
              </a:rPr>
              <a:t>unprotected sex, </a:t>
            </a:r>
            <a:r>
              <a:rPr lang="en-US" dirty="0" smtClean="0">
                <a:latin typeface="Calibri"/>
                <a:cs typeface="Calibri"/>
              </a:rPr>
              <a:t>would you want to tell an older male stranger about it?</a:t>
            </a:r>
          </a:p>
          <a:p>
            <a:r>
              <a:rPr lang="en-US" dirty="0" smtClean="0">
                <a:latin typeface="Calibri"/>
                <a:cs typeface="Calibri"/>
              </a:rPr>
              <a:t>Can you remember what you ate in the past 24 hours?</a:t>
            </a:r>
          </a:p>
          <a:p>
            <a:r>
              <a:rPr lang="en-US" dirty="0" smtClean="0">
                <a:latin typeface="Calibri"/>
                <a:cs typeface="Calibri"/>
              </a:rPr>
              <a:t>Would you know how big </a:t>
            </a:r>
            <a:r>
              <a:rPr lang="en-US" dirty="0" smtClean="0">
                <a:latin typeface="Calibri"/>
                <a:cs typeface="Calibri"/>
              </a:rPr>
              <a:t>(</a:t>
            </a:r>
            <a:r>
              <a:rPr lang="en-US" dirty="0" err="1" smtClean="0">
                <a:latin typeface="Calibri"/>
                <a:cs typeface="Calibri"/>
              </a:rPr>
              <a:t>sq</a:t>
            </a:r>
            <a:r>
              <a:rPr lang="en-US" dirty="0" smtClean="0">
                <a:latin typeface="Calibri"/>
                <a:cs typeface="Calibri"/>
              </a:rPr>
              <a:t> feet) your </a:t>
            </a:r>
            <a:r>
              <a:rPr lang="en-US" dirty="0" smtClean="0">
                <a:latin typeface="Calibri"/>
                <a:cs typeface="Calibri"/>
              </a:rPr>
              <a:t>apartment is?</a:t>
            </a:r>
            <a:endParaRPr lang="fr-FR" dirty="0">
              <a:latin typeface="Calibri"/>
              <a:cs typeface="Calibri"/>
            </a:endParaRPr>
          </a:p>
        </p:txBody>
      </p:sp>
      <p:sp>
        <p:nvSpPr>
          <p:cNvPr id="5" name="Line 4"/>
          <p:cNvSpPr>
            <a:spLocks noChangeShapeType="1"/>
          </p:cNvSpPr>
          <p:nvPr/>
        </p:nvSpPr>
        <p:spPr bwMode="auto">
          <a:xfrm>
            <a:off x="685800" y="1219200"/>
            <a:ext cx="8077200" cy="0"/>
          </a:xfrm>
          <a:prstGeom prst="line">
            <a:avLst/>
          </a:prstGeom>
          <a:noFill/>
          <a:ln w="25400">
            <a:solidFill>
              <a:schemeClr val="tx1"/>
            </a:solidFill>
            <a:round/>
            <a:headEnd/>
            <a:tailEnd/>
          </a:ln>
        </p:spPr>
        <p:txBody>
          <a:bodyPr/>
          <a:lstStyle/>
          <a:p>
            <a:endParaRPr lang="fr-FR" dirty="0"/>
          </a:p>
        </p:txBody>
      </p:sp>
    </p:spTree>
    <p:extLst>
      <p:ext uri="{BB962C8B-B14F-4D97-AF65-F5344CB8AC3E}">
        <p14:creationId xmlns:p14="http://schemas.microsoft.com/office/powerpoint/2010/main" val="250696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28600"/>
            <a:ext cx="7772400" cy="1143000"/>
          </a:xfrm>
        </p:spPr>
        <p:txBody>
          <a:bodyPr/>
          <a:lstStyle/>
          <a:p>
            <a:pPr algn="l"/>
            <a:r>
              <a:rPr lang="en-US" b="1" dirty="0" smtClean="0">
                <a:latin typeface="Calibri"/>
                <a:cs typeface="Calibri"/>
              </a:rPr>
              <a:t>Measurement Error</a:t>
            </a:r>
            <a:endParaRPr lang="en-US" b="1" dirty="0">
              <a:latin typeface="Calibri"/>
              <a:cs typeface="Calibri"/>
            </a:endParaRPr>
          </a:p>
        </p:txBody>
      </p:sp>
      <p:sp>
        <p:nvSpPr>
          <p:cNvPr id="53251" name="Rectangle 3"/>
          <p:cNvSpPr>
            <a:spLocks noGrp="1" noChangeArrowheads="1"/>
          </p:cNvSpPr>
          <p:nvPr>
            <p:ph sz="half" idx="1"/>
          </p:nvPr>
        </p:nvSpPr>
        <p:spPr>
          <a:xfrm>
            <a:off x="533400" y="1447800"/>
            <a:ext cx="8001000" cy="5029200"/>
          </a:xfrm>
        </p:spPr>
        <p:txBody>
          <a:bodyPr/>
          <a:lstStyle/>
          <a:p>
            <a:r>
              <a:rPr lang="en-US" dirty="0" smtClean="0">
                <a:latin typeface="Calibri"/>
                <a:cs typeface="Calibri"/>
              </a:rPr>
              <a:t>Classical measurement error:  Measurement error is random</a:t>
            </a:r>
          </a:p>
          <a:p>
            <a:pPr lvl="1">
              <a:buFont typeface="Courier New"/>
              <a:buChar char="o"/>
            </a:pPr>
            <a:r>
              <a:rPr lang="en-US" dirty="0" smtClean="0">
                <a:latin typeface="Calibri"/>
                <a:cs typeface="Calibri"/>
              </a:rPr>
              <a:t>One farmer overestimates his yields while another farmer underestimates her yields, but this is not correlated with farmer </a:t>
            </a:r>
            <a:r>
              <a:rPr lang="en-US" dirty="0" smtClean="0">
                <a:latin typeface="Calibri"/>
                <a:cs typeface="Calibri"/>
              </a:rPr>
              <a:t>characteristics (systematic)</a:t>
            </a:r>
            <a:endParaRPr lang="en-US" dirty="0" smtClean="0">
              <a:latin typeface="Calibri"/>
              <a:cs typeface="Calibri"/>
            </a:endParaRPr>
          </a:p>
          <a:p>
            <a:pPr lvl="1">
              <a:buFont typeface="Courier New"/>
              <a:buChar char="o"/>
            </a:pPr>
            <a:r>
              <a:rPr lang="en-US" dirty="0" smtClean="0">
                <a:latin typeface="Calibri"/>
                <a:cs typeface="Calibri"/>
              </a:rPr>
              <a:t>On average, the error is zero</a:t>
            </a:r>
          </a:p>
          <a:p>
            <a:r>
              <a:rPr lang="en-US" dirty="0" smtClean="0">
                <a:latin typeface="Calibri"/>
                <a:cs typeface="Calibri"/>
              </a:rPr>
              <a:t>Non-classical measurement error:  Measurement error is non-random</a:t>
            </a:r>
          </a:p>
          <a:p>
            <a:pPr lvl="1">
              <a:buFont typeface="Courier New"/>
              <a:buChar char="o"/>
            </a:pPr>
            <a:r>
              <a:rPr lang="en-US" dirty="0" smtClean="0">
                <a:latin typeface="Calibri"/>
                <a:cs typeface="Calibri"/>
              </a:rPr>
              <a:t>Richer farmers report lower yields (to avoid </a:t>
            </a:r>
            <a:r>
              <a:rPr lang="en-US" dirty="0" smtClean="0">
                <a:latin typeface="Calibri"/>
                <a:cs typeface="Calibri"/>
              </a:rPr>
              <a:t>taxes)</a:t>
            </a:r>
            <a:r>
              <a:rPr lang="en-US" dirty="0" smtClean="0">
                <a:latin typeface="Calibri"/>
                <a:cs typeface="Calibri"/>
              </a:rPr>
              <a:t>, so </a:t>
            </a:r>
            <a:r>
              <a:rPr lang="en-US" dirty="0" smtClean="0">
                <a:latin typeface="Calibri"/>
                <a:cs typeface="Calibri"/>
              </a:rPr>
              <a:t>(reported) yields are lower </a:t>
            </a:r>
            <a:r>
              <a:rPr lang="en-US" dirty="0" smtClean="0">
                <a:latin typeface="Calibri"/>
                <a:cs typeface="Calibri"/>
              </a:rPr>
              <a:t>as farmers are richer</a:t>
            </a:r>
          </a:p>
          <a:p>
            <a:pPr lvl="1">
              <a:buFont typeface="Courier New"/>
              <a:buChar char="o"/>
            </a:pPr>
            <a:r>
              <a:rPr lang="en-US" dirty="0" smtClean="0">
                <a:latin typeface="Calibri"/>
                <a:cs typeface="Calibri"/>
              </a:rPr>
              <a:t>Farmers </a:t>
            </a:r>
            <a:r>
              <a:rPr lang="en-US" dirty="0" smtClean="0">
                <a:latin typeface="Calibri"/>
                <a:cs typeface="Calibri"/>
              </a:rPr>
              <a:t>in control villages report lower yields in order to participate in the program next year</a:t>
            </a:r>
            <a:endParaRPr lang="en-US" dirty="0">
              <a:latin typeface="Calibri"/>
              <a:cs typeface="Calibri"/>
            </a:endParaRPr>
          </a:p>
          <a:p>
            <a:endParaRPr lang="en-US" dirty="0">
              <a:latin typeface="Calibri"/>
              <a:cs typeface="Calibri"/>
            </a:endParaRPr>
          </a:p>
          <a:p>
            <a:pPr>
              <a:buFontTx/>
              <a:buNone/>
            </a:pPr>
            <a:endParaRPr lang="en-US" dirty="0">
              <a:latin typeface="Calibri"/>
              <a:cs typeface="Calibri"/>
            </a:endParaRPr>
          </a:p>
        </p:txBody>
      </p:sp>
      <p:sp>
        <p:nvSpPr>
          <p:cNvPr id="5" name="Line 4"/>
          <p:cNvSpPr>
            <a:spLocks noChangeShapeType="1"/>
          </p:cNvSpPr>
          <p:nvPr/>
        </p:nvSpPr>
        <p:spPr bwMode="auto">
          <a:xfrm>
            <a:off x="685800" y="1219200"/>
            <a:ext cx="8077200" cy="0"/>
          </a:xfrm>
          <a:prstGeom prst="line">
            <a:avLst/>
          </a:prstGeom>
          <a:noFill/>
          <a:ln w="25400">
            <a:solidFill>
              <a:schemeClr val="tx1"/>
            </a:solidFill>
            <a:round/>
            <a:headEnd/>
            <a:tailEnd/>
          </a:ln>
        </p:spPr>
        <p:txBody>
          <a:bodyPr/>
          <a:lstStyle/>
          <a:p>
            <a:endParaRPr lang="fr-FR" dirty="0"/>
          </a:p>
        </p:txBody>
      </p:sp>
    </p:spTree>
    <p:extLst>
      <p:ext uri="{BB962C8B-B14F-4D97-AF65-F5344CB8AC3E}">
        <p14:creationId xmlns:p14="http://schemas.microsoft.com/office/powerpoint/2010/main" val="2655350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28600"/>
            <a:ext cx="7772400" cy="1143000"/>
          </a:xfrm>
        </p:spPr>
        <p:txBody>
          <a:bodyPr/>
          <a:lstStyle/>
          <a:p>
            <a:pPr algn="l"/>
            <a:r>
              <a:rPr lang="en-US" b="1" dirty="0" smtClean="0">
                <a:latin typeface="Calibri"/>
                <a:cs typeface="Calibri"/>
              </a:rPr>
              <a:t>Measurement Error</a:t>
            </a:r>
            <a:endParaRPr lang="en-US" b="1" dirty="0">
              <a:latin typeface="Calibri"/>
              <a:cs typeface="Calibri"/>
            </a:endParaRPr>
          </a:p>
        </p:txBody>
      </p:sp>
      <p:sp>
        <p:nvSpPr>
          <p:cNvPr id="53251" name="Rectangle 3"/>
          <p:cNvSpPr>
            <a:spLocks noGrp="1" noChangeArrowheads="1"/>
          </p:cNvSpPr>
          <p:nvPr>
            <p:ph sz="half" idx="1"/>
          </p:nvPr>
        </p:nvSpPr>
        <p:spPr>
          <a:xfrm>
            <a:off x="533400" y="1600200"/>
            <a:ext cx="8305800" cy="4572000"/>
          </a:xfrm>
        </p:spPr>
        <p:txBody>
          <a:bodyPr/>
          <a:lstStyle/>
          <a:p>
            <a:r>
              <a:rPr lang="en-US" dirty="0" smtClean="0">
                <a:solidFill>
                  <a:srgbClr val="FFFFFF"/>
                </a:solidFill>
                <a:latin typeface="Calibri"/>
                <a:cs typeface="Calibri"/>
              </a:rPr>
              <a:t>If we have classical measurement error in the dependent variable, the treatment effect is unbiased </a:t>
            </a:r>
            <a:r>
              <a:rPr lang="en-US" dirty="0" smtClean="0">
                <a:solidFill>
                  <a:srgbClr val="FFFFFF"/>
                </a:solidFill>
                <a:latin typeface="Calibri"/>
                <a:cs typeface="Calibri"/>
              </a:rPr>
              <a:t>but </a:t>
            </a:r>
            <a:r>
              <a:rPr lang="en-US" dirty="0" err="1" smtClean="0">
                <a:solidFill>
                  <a:srgbClr val="FFFFFF"/>
                </a:solidFill>
                <a:latin typeface="Calibri"/>
                <a:cs typeface="Calibri"/>
              </a:rPr>
              <a:t>s.e.</a:t>
            </a:r>
            <a:r>
              <a:rPr lang="en-US" dirty="0" smtClean="0">
                <a:solidFill>
                  <a:srgbClr val="FFFFFF"/>
                </a:solidFill>
                <a:latin typeface="Calibri"/>
                <a:cs typeface="Calibri"/>
              </a:rPr>
              <a:t> </a:t>
            </a:r>
            <a:r>
              <a:rPr lang="en-US" dirty="0" smtClean="0">
                <a:solidFill>
                  <a:srgbClr val="FFFFFF"/>
                </a:solidFill>
                <a:latin typeface="Calibri"/>
                <a:cs typeface="Calibri"/>
              </a:rPr>
              <a:t>are </a:t>
            </a:r>
            <a:r>
              <a:rPr lang="en-US" dirty="0" smtClean="0">
                <a:solidFill>
                  <a:srgbClr val="FFFFFF"/>
                </a:solidFill>
                <a:latin typeface="Calibri"/>
                <a:cs typeface="Calibri"/>
              </a:rPr>
              <a:t>less </a:t>
            </a:r>
            <a:r>
              <a:rPr lang="en-US" dirty="0" smtClean="0">
                <a:solidFill>
                  <a:srgbClr val="FFFFFF"/>
                </a:solidFill>
                <a:latin typeface="Calibri"/>
                <a:cs typeface="Calibri"/>
              </a:rPr>
              <a:t>precise</a:t>
            </a:r>
          </a:p>
          <a:p>
            <a:pPr lvl="1">
              <a:buFont typeface="Courier New"/>
              <a:buChar char="o"/>
            </a:pPr>
            <a:r>
              <a:rPr lang="en-US" dirty="0" smtClean="0">
                <a:solidFill>
                  <a:srgbClr val="FFFFFF"/>
                </a:solidFill>
                <a:latin typeface="Calibri"/>
                <a:cs typeface="Calibri"/>
              </a:rPr>
              <a:t>Can make it harder </a:t>
            </a:r>
            <a:r>
              <a:rPr lang="en-US" dirty="0" smtClean="0">
                <a:solidFill>
                  <a:srgbClr val="FFFFFF"/>
                </a:solidFill>
                <a:latin typeface="Calibri"/>
                <a:cs typeface="Calibri"/>
              </a:rPr>
              <a:t>to detect a statistically significant effect</a:t>
            </a:r>
          </a:p>
          <a:p>
            <a:r>
              <a:rPr lang="en-US" dirty="0">
                <a:solidFill>
                  <a:srgbClr val="FFFFFF"/>
                </a:solidFill>
                <a:latin typeface="Calibri"/>
                <a:cs typeface="Calibri"/>
              </a:rPr>
              <a:t>If we have classical measurement error </a:t>
            </a:r>
            <a:r>
              <a:rPr lang="en-US" dirty="0" smtClean="0">
                <a:solidFill>
                  <a:srgbClr val="FFFFFF"/>
                </a:solidFill>
                <a:latin typeface="Calibri"/>
                <a:cs typeface="Calibri"/>
              </a:rPr>
              <a:t>in </a:t>
            </a:r>
            <a:r>
              <a:rPr lang="en-US" dirty="0" smtClean="0">
                <a:solidFill>
                  <a:srgbClr val="FFFFFF"/>
                </a:solidFill>
                <a:latin typeface="Calibri"/>
                <a:cs typeface="Calibri"/>
              </a:rPr>
              <a:t>other the </a:t>
            </a:r>
            <a:r>
              <a:rPr lang="en-US" dirty="0" smtClean="0">
                <a:solidFill>
                  <a:srgbClr val="FFFFFF"/>
                </a:solidFill>
                <a:latin typeface="Calibri"/>
                <a:cs typeface="Calibri"/>
              </a:rPr>
              <a:t>independent </a:t>
            </a:r>
            <a:r>
              <a:rPr lang="en-US" dirty="0" smtClean="0">
                <a:solidFill>
                  <a:srgbClr val="FFFFFF"/>
                </a:solidFill>
                <a:latin typeface="Calibri"/>
                <a:cs typeface="Calibri"/>
              </a:rPr>
              <a:t>variables (not the treatment effect), </a:t>
            </a:r>
            <a:r>
              <a:rPr lang="en-US" dirty="0">
                <a:solidFill>
                  <a:srgbClr val="FFFFFF"/>
                </a:solidFill>
                <a:latin typeface="Calibri"/>
                <a:cs typeface="Calibri"/>
              </a:rPr>
              <a:t>the treatment effect </a:t>
            </a:r>
            <a:r>
              <a:rPr lang="en-US" dirty="0" smtClean="0">
                <a:solidFill>
                  <a:srgbClr val="FFFFFF"/>
                </a:solidFill>
                <a:latin typeface="Calibri"/>
                <a:cs typeface="Calibri"/>
              </a:rPr>
              <a:t>can be biased</a:t>
            </a:r>
          </a:p>
          <a:p>
            <a:r>
              <a:rPr lang="en-US" dirty="0" smtClean="0">
                <a:solidFill>
                  <a:srgbClr val="FFFFFF"/>
                </a:solidFill>
                <a:latin typeface="Calibri"/>
                <a:cs typeface="Calibri"/>
              </a:rPr>
              <a:t>If </a:t>
            </a:r>
            <a:r>
              <a:rPr lang="en-US" dirty="0" smtClean="0">
                <a:solidFill>
                  <a:srgbClr val="FFFFFF"/>
                </a:solidFill>
                <a:latin typeface="Calibri"/>
                <a:cs typeface="Calibri"/>
              </a:rPr>
              <a:t>we have non-classical measurement </a:t>
            </a:r>
            <a:r>
              <a:rPr lang="en-US" dirty="0" smtClean="0">
                <a:solidFill>
                  <a:srgbClr val="FFFFFF"/>
                </a:solidFill>
                <a:latin typeface="Calibri"/>
                <a:cs typeface="Calibri"/>
              </a:rPr>
              <a:t>error in either, </a:t>
            </a:r>
            <a:r>
              <a:rPr lang="en-US" dirty="0" smtClean="0">
                <a:solidFill>
                  <a:srgbClr val="FFFFFF"/>
                </a:solidFill>
                <a:latin typeface="Calibri"/>
                <a:cs typeface="Calibri"/>
              </a:rPr>
              <a:t>this can lead to even larger problems</a:t>
            </a:r>
            <a:endParaRPr lang="en-US" dirty="0">
              <a:solidFill>
                <a:srgbClr val="FFFFFF"/>
              </a:solidFill>
              <a:latin typeface="Calibri"/>
              <a:cs typeface="Calibri"/>
            </a:endParaRPr>
          </a:p>
          <a:p>
            <a:endParaRPr lang="en-US" dirty="0">
              <a:latin typeface="Calibri"/>
              <a:cs typeface="Calibri"/>
            </a:endParaRPr>
          </a:p>
          <a:p>
            <a:endParaRPr lang="en-US" dirty="0">
              <a:latin typeface="Calibri"/>
              <a:cs typeface="Calibri"/>
            </a:endParaRPr>
          </a:p>
          <a:p>
            <a:pPr>
              <a:buFontTx/>
              <a:buNone/>
            </a:pPr>
            <a:endParaRPr lang="en-US" dirty="0">
              <a:latin typeface="Calibri"/>
              <a:cs typeface="Calibri"/>
            </a:endParaRPr>
          </a:p>
        </p:txBody>
      </p:sp>
      <p:sp>
        <p:nvSpPr>
          <p:cNvPr id="5" name="Line 4"/>
          <p:cNvSpPr>
            <a:spLocks noChangeShapeType="1"/>
          </p:cNvSpPr>
          <p:nvPr/>
        </p:nvSpPr>
        <p:spPr bwMode="auto">
          <a:xfrm>
            <a:off x="685800" y="1219200"/>
            <a:ext cx="8077200" cy="0"/>
          </a:xfrm>
          <a:prstGeom prst="line">
            <a:avLst/>
          </a:prstGeom>
          <a:noFill/>
          <a:ln w="25400">
            <a:solidFill>
              <a:schemeClr val="tx1"/>
            </a:solidFill>
            <a:round/>
            <a:headEnd/>
            <a:tailEnd/>
          </a:ln>
        </p:spPr>
        <p:txBody>
          <a:bodyPr/>
          <a:lstStyle/>
          <a:p>
            <a:endParaRPr lang="fr-FR" dirty="0"/>
          </a:p>
        </p:txBody>
      </p:sp>
    </p:spTree>
    <p:extLst>
      <p:ext uri="{BB962C8B-B14F-4D97-AF65-F5344CB8AC3E}">
        <p14:creationId xmlns:p14="http://schemas.microsoft.com/office/powerpoint/2010/main" val="140122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28600"/>
            <a:ext cx="7772400" cy="1143000"/>
          </a:xfrm>
        </p:spPr>
        <p:txBody>
          <a:bodyPr/>
          <a:lstStyle/>
          <a:p>
            <a:pPr algn="l"/>
            <a:r>
              <a:rPr lang="en-US" b="1" dirty="0" smtClean="0">
                <a:latin typeface="Calibri"/>
                <a:cs typeface="Calibri"/>
              </a:rPr>
              <a:t>How can these be avoided?</a:t>
            </a:r>
            <a:endParaRPr lang="en-US" b="1" dirty="0">
              <a:latin typeface="Calibri"/>
              <a:cs typeface="Calibri"/>
            </a:endParaRPr>
          </a:p>
        </p:txBody>
      </p:sp>
      <p:sp>
        <p:nvSpPr>
          <p:cNvPr id="53251" name="Rectangle 3"/>
          <p:cNvSpPr>
            <a:spLocks noGrp="1" noChangeArrowheads="1"/>
          </p:cNvSpPr>
          <p:nvPr>
            <p:ph sz="half" idx="1"/>
          </p:nvPr>
        </p:nvSpPr>
        <p:spPr>
          <a:xfrm>
            <a:off x="457200" y="1524000"/>
            <a:ext cx="8001000" cy="4572000"/>
          </a:xfrm>
        </p:spPr>
        <p:txBody>
          <a:bodyPr/>
          <a:lstStyle/>
          <a:p>
            <a:r>
              <a:rPr lang="en-US" dirty="0" smtClean="0">
                <a:latin typeface="Calibri"/>
                <a:cs typeface="Calibri"/>
              </a:rPr>
              <a:t>Include simpler questions</a:t>
            </a:r>
          </a:p>
          <a:p>
            <a:r>
              <a:rPr lang="en-US" dirty="0" smtClean="0">
                <a:latin typeface="Calibri"/>
                <a:cs typeface="Calibri"/>
              </a:rPr>
              <a:t>Limited recall periods (if possible)</a:t>
            </a:r>
          </a:p>
          <a:p>
            <a:pPr lvl="1">
              <a:buFont typeface="Courier New"/>
              <a:buChar char="o"/>
            </a:pPr>
            <a:r>
              <a:rPr lang="en-US" dirty="0" smtClean="0">
                <a:latin typeface="Calibri"/>
                <a:cs typeface="Calibri"/>
              </a:rPr>
              <a:t>24 hours for consumption</a:t>
            </a:r>
          </a:p>
          <a:p>
            <a:pPr lvl="1">
              <a:buFont typeface="Courier New"/>
              <a:buChar char="o"/>
            </a:pPr>
            <a:r>
              <a:rPr lang="en-US" dirty="0" smtClean="0">
                <a:latin typeface="Calibri"/>
                <a:cs typeface="Calibri"/>
              </a:rPr>
              <a:t>Two weeks for health/nutrition</a:t>
            </a:r>
          </a:p>
          <a:p>
            <a:pPr lvl="1">
              <a:buFont typeface="Courier New"/>
              <a:buChar char="o"/>
            </a:pPr>
            <a:r>
              <a:rPr lang="en-US" dirty="0" smtClean="0">
                <a:latin typeface="Calibri"/>
                <a:cs typeface="Calibri"/>
              </a:rPr>
              <a:t>Agricultural season for crop planting, harvests</a:t>
            </a:r>
            <a:endParaRPr lang="en-US" dirty="0" smtClean="0">
              <a:latin typeface="Calibri"/>
              <a:cs typeface="Calibri"/>
            </a:endParaRPr>
          </a:p>
          <a:p>
            <a:r>
              <a:rPr lang="en-US" dirty="0" smtClean="0">
                <a:latin typeface="Calibri"/>
                <a:cs typeface="Calibri"/>
              </a:rPr>
              <a:t>Careful </a:t>
            </a:r>
            <a:r>
              <a:rPr lang="en-US" dirty="0" smtClean="0">
                <a:latin typeface="Calibri"/>
                <a:cs typeface="Calibri"/>
              </a:rPr>
              <a:t>selection and training </a:t>
            </a:r>
            <a:r>
              <a:rPr lang="en-US" dirty="0" smtClean="0">
                <a:latin typeface="Calibri"/>
                <a:cs typeface="Calibri"/>
              </a:rPr>
              <a:t>of enumerators and supervisors</a:t>
            </a:r>
          </a:p>
          <a:p>
            <a:r>
              <a:rPr lang="en-US" dirty="0" smtClean="0">
                <a:latin typeface="Calibri"/>
                <a:cs typeface="Calibri"/>
              </a:rPr>
              <a:t>Clearly e</a:t>
            </a:r>
            <a:r>
              <a:rPr lang="en-US" dirty="0" smtClean="0">
                <a:latin typeface="Calibri"/>
                <a:cs typeface="Calibri"/>
              </a:rPr>
              <a:t>xplain the </a:t>
            </a:r>
            <a:r>
              <a:rPr lang="en-US" dirty="0" smtClean="0">
                <a:latin typeface="Calibri"/>
                <a:cs typeface="Calibri"/>
              </a:rPr>
              <a:t>objective of the survey</a:t>
            </a:r>
          </a:p>
          <a:p>
            <a:r>
              <a:rPr lang="en-US" dirty="0" smtClean="0">
                <a:latin typeface="Calibri"/>
                <a:cs typeface="Calibri"/>
              </a:rPr>
              <a:t>Independent verification (if possible, measure yields on-site</a:t>
            </a:r>
            <a:r>
              <a:rPr lang="en-US" dirty="0" smtClean="0">
                <a:latin typeface="Calibri"/>
                <a:cs typeface="Calibri"/>
              </a:rPr>
              <a:t>)</a:t>
            </a:r>
          </a:p>
          <a:p>
            <a:r>
              <a:rPr lang="en-US" dirty="0" smtClean="0">
                <a:latin typeface="Calibri"/>
                <a:cs typeface="Calibri"/>
              </a:rPr>
              <a:t>Consider survey timing (respondent fatigue)</a:t>
            </a:r>
            <a:endParaRPr lang="en-US" dirty="0">
              <a:latin typeface="Calibri"/>
              <a:cs typeface="Calibri"/>
            </a:endParaRPr>
          </a:p>
          <a:p>
            <a:endParaRPr lang="en-US" dirty="0">
              <a:latin typeface="Calibri"/>
              <a:cs typeface="Calibri"/>
            </a:endParaRPr>
          </a:p>
          <a:p>
            <a:endParaRPr lang="en-US" dirty="0">
              <a:latin typeface="Calibri"/>
              <a:cs typeface="Calibri"/>
            </a:endParaRPr>
          </a:p>
          <a:p>
            <a:pPr>
              <a:buFontTx/>
              <a:buNone/>
            </a:pPr>
            <a:endParaRPr lang="en-US" dirty="0">
              <a:latin typeface="Calibri"/>
              <a:cs typeface="Calibri"/>
            </a:endParaRPr>
          </a:p>
        </p:txBody>
      </p:sp>
      <p:sp>
        <p:nvSpPr>
          <p:cNvPr id="5" name="Line 4"/>
          <p:cNvSpPr>
            <a:spLocks noChangeShapeType="1"/>
          </p:cNvSpPr>
          <p:nvPr/>
        </p:nvSpPr>
        <p:spPr bwMode="auto">
          <a:xfrm>
            <a:off x="685800" y="1219200"/>
            <a:ext cx="8077200" cy="0"/>
          </a:xfrm>
          <a:prstGeom prst="line">
            <a:avLst/>
          </a:prstGeom>
          <a:noFill/>
          <a:ln w="25400">
            <a:solidFill>
              <a:schemeClr val="tx1"/>
            </a:solidFill>
            <a:round/>
            <a:headEnd/>
            <a:tailEnd/>
          </a:ln>
        </p:spPr>
        <p:txBody>
          <a:bodyPr/>
          <a:lstStyle/>
          <a:p>
            <a:endParaRPr lang="fr-FR" dirty="0"/>
          </a:p>
        </p:txBody>
      </p:sp>
    </p:spTree>
    <p:extLst>
      <p:ext uri="{BB962C8B-B14F-4D97-AF65-F5344CB8AC3E}">
        <p14:creationId xmlns:p14="http://schemas.microsoft.com/office/powerpoint/2010/main" val="1193970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32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dirty="0" smtClean="0"/>
              <a:t>Two scenarios:</a:t>
            </a:r>
          </a:p>
          <a:p>
            <a:pPr lvl="1">
              <a:lnSpc>
                <a:spcPct val="80000"/>
              </a:lnSpc>
              <a:buFont typeface="Courier New"/>
              <a:buChar char="o"/>
            </a:pPr>
            <a:r>
              <a:rPr lang="en-US" dirty="0"/>
              <a:t>P</a:t>
            </a:r>
            <a:r>
              <a:rPr lang="en-US" dirty="0" smtClean="0"/>
              <a:t>rogram </a:t>
            </a:r>
            <a:r>
              <a:rPr lang="en-US" dirty="0" smtClean="0"/>
              <a:t>staff collect data in treatment areas and professional enumerators collect </a:t>
            </a:r>
            <a:r>
              <a:rPr lang="en-US" dirty="0" smtClean="0"/>
              <a:t>data </a:t>
            </a:r>
            <a:r>
              <a:rPr lang="en-US" dirty="0" smtClean="0"/>
              <a:t>in control </a:t>
            </a:r>
            <a:r>
              <a:rPr lang="en-US" dirty="0" smtClean="0"/>
              <a:t>areas.</a:t>
            </a:r>
          </a:p>
          <a:p>
            <a:pPr lvl="1">
              <a:lnSpc>
                <a:spcPct val="80000"/>
              </a:lnSpc>
              <a:buFont typeface="Courier New"/>
              <a:buChar char="o"/>
            </a:pPr>
            <a:r>
              <a:rPr lang="en-US" dirty="0" smtClean="0"/>
              <a:t>Yields </a:t>
            </a:r>
            <a:r>
              <a:rPr lang="en-US" dirty="0" smtClean="0"/>
              <a:t>in the treatment group are </a:t>
            </a:r>
            <a:r>
              <a:rPr lang="en-US" dirty="0"/>
              <a:t>estimated using the cooperative’s sales records in the treatment group and through a household survey in the control </a:t>
            </a:r>
            <a:r>
              <a:rPr lang="en-US" dirty="0" smtClean="0"/>
              <a:t>group</a:t>
            </a:r>
          </a:p>
          <a:p>
            <a:pPr>
              <a:lnSpc>
                <a:spcPct val="80000"/>
              </a:lnSpc>
            </a:pPr>
            <a:r>
              <a:rPr lang="en-US" dirty="0"/>
              <a:t>How does that affect our results</a:t>
            </a:r>
            <a:r>
              <a:rPr lang="en-US" dirty="0" smtClean="0"/>
              <a:t>?</a:t>
            </a:r>
          </a:p>
          <a:p>
            <a:pPr>
              <a:lnSpc>
                <a:spcPct val="80000"/>
              </a:lnSpc>
            </a:pPr>
            <a:r>
              <a:rPr lang="en-US" dirty="0" smtClean="0"/>
              <a:t>Can’t </a:t>
            </a:r>
            <a:r>
              <a:rPr lang="en-US" dirty="0"/>
              <a:t>tell whether the difference is due to the program or due to the differences in the data collection </a:t>
            </a:r>
            <a:r>
              <a:rPr lang="en-US" dirty="0" smtClean="0"/>
              <a:t>process (interviewer or respondent bias)</a:t>
            </a:r>
            <a:endParaRPr lang="en-US" dirty="0"/>
          </a:p>
          <a:p>
            <a:pPr>
              <a:lnSpc>
                <a:spcPct val="80000"/>
              </a:lnSpc>
            </a:pPr>
            <a:endParaRPr lang="en-US" dirty="0" smtClean="0"/>
          </a:p>
          <a:p>
            <a:pPr>
              <a:lnSpc>
                <a:spcPct val="80000"/>
              </a:lnSpc>
            </a:pPr>
            <a:endParaRPr lang="en-US" dirty="0"/>
          </a:p>
        </p:txBody>
      </p:sp>
      <p:sp>
        <p:nvSpPr>
          <p:cNvPr id="3" name="Title 2"/>
          <p:cNvSpPr>
            <a:spLocks noGrp="1"/>
          </p:cNvSpPr>
          <p:nvPr>
            <p:ph type="title"/>
          </p:nvPr>
        </p:nvSpPr>
        <p:spPr>
          <a:xfrm>
            <a:off x="457200" y="152400"/>
            <a:ext cx="7010400" cy="1143000"/>
          </a:xfrm>
        </p:spPr>
        <p:txBody>
          <a:bodyPr/>
          <a:lstStyle/>
          <a:p>
            <a:r>
              <a:rPr lang="en-US" sz="3800" dirty="0" smtClean="0"/>
              <a:t>Data Collection in Treatment and Control Groups</a:t>
            </a:r>
            <a:endParaRPr lang="en-US" sz="3800" dirty="0"/>
          </a:p>
        </p:txBody>
      </p:sp>
    </p:spTree>
    <p:extLst>
      <p:ext uri="{BB962C8B-B14F-4D97-AF65-F5344CB8AC3E}">
        <p14:creationId xmlns:p14="http://schemas.microsoft.com/office/powerpoint/2010/main" val="633682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endParaRPr lang="en-US" dirty="0" smtClean="0"/>
          </a:p>
          <a:p>
            <a:pPr>
              <a:lnSpc>
                <a:spcPct val="80000"/>
              </a:lnSpc>
            </a:pPr>
            <a:r>
              <a:rPr lang="en-US" dirty="0" smtClean="0">
                <a:solidFill>
                  <a:srgbClr val="FF0000"/>
                </a:solidFill>
              </a:rPr>
              <a:t>We cannot ignore differences in data collection across treatment and control groups</a:t>
            </a:r>
            <a:endParaRPr lang="en-US" dirty="0">
              <a:solidFill>
                <a:srgbClr val="FF0000"/>
              </a:solidFill>
            </a:endParaRPr>
          </a:p>
          <a:p>
            <a:pPr>
              <a:lnSpc>
                <a:spcPct val="80000"/>
              </a:lnSpc>
            </a:pPr>
            <a:r>
              <a:rPr lang="en-US" dirty="0" smtClean="0"/>
              <a:t>Data </a:t>
            </a:r>
            <a:r>
              <a:rPr lang="en-US" dirty="0" smtClean="0"/>
              <a:t>should (ideally)</a:t>
            </a:r>
            <a:r>
              <a:rPr lang="en-US" dirty="0" smtClean="0"/>
              <a:t> </a:t>
            </a:r>
            <a:r>
              <a:rPr lang="en-US" dirty="0" smtClean="0"/>
              <a:t>be collected by the same enumerators, at the same time (period) and in the same way (using the same methods and tools) in both treatment and control groups</a:t>
            </a:r>
            <a:endParaRPr lang="en-US" dirty="0"/>
          </a:p>
          <a:p>
            <a:pPr>
              <a:lnSpc>
                <a:spcPct val="80000"/>
              </a:lnSpc>
            </a:pPr>
            <a:endParaRPr lang="en-US" dirty="0" smtClean="0"/>
          </a:p>
          <a:p>
            <a:pPr>
              <a:lnSpc>
                <a:spcPct val="80000"/>
              </a:lnSpc>
            </a:pPr>
            <a:endParaRPr lang="en-US" dirty="0"/>
          </a:p>
        </p:txBody>
      </p:sp>
      <p:sp>
        <p:nvSpPr>
          <p:cNvPr id="3" name="Title 2"/>
          <p:cNvSpPr>
            <a:spLocks noGrp="1"/>
          </p:cNvSpPr>
          <p:nvPr>
            <p:ph type="title"/>
          </p:nvPr>
        </p:nvSpPr>
        <p:spPr>
          <a:xfrm>
            <a:off x="457200" y="152400"/>
            <a:ext cx="7010400" cy="1143000"/>
          </a:xfrm>
        </p:spPr>
        <p:txBody>
          <a:bodyPr/>
          <a:lstStyle/>
          <a:p>
            <a:r>
              <a:rPr lang="en-US" sz="3800" dirty="0" smtClean="0"/>
              <a:t>Data Collection in Treatment and Control Groups</a:t>
            </a:r>
            <a:endParaRPr lang="en-US" sz="3800" dirty="0"/>
          </a:p>
        </p:txBody>
      </p:sp>
    </p:spTree>
    <p:extLst>
      <p:ext uri="{BB962C8B-B14F-4D97-AF65-F5344CB8AC3E}">
        <p14:creationId xmlns:p14="http://schemas.microsoft.com/office/powerpoint/2010/main" val="134314890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76800"/>
          </a:xfrm>
        </p:spPr>
        <p:txBody>
          <a:bodyPr/>
          <a:lstStyle/>
          <a:p>
            <a:pPr marL="514350" indent="-514350">
              <a:buFont typeface="+mj-lt"/>
              <a:buAutoNum type="arabicPeriod"/>
            </a:pPr>
            <a:endParaRPr lang="en-US" sz="2400" dirty="0" smtClean="0">
              <a:solidFill>
                <a:schemeClr val="tx1">
                  <a:lumMod val="50000"/>
                  <a:lumOff val="50000"/>
                </a:schemeClr>
              </a:solidFill>
            </a:endParaRPr>
          </a:p>
          <a:p>
            <a:pPr marL="514350" indent="-514350">
              <a:buFont typeface="+mj-lt"/>
              <a:buAutoNum type="arabicPeriod"/>
            </a:pPr>
            <a:r>
              <a:rPr lang="en-US" sz="2400" dirty="0" smtClean="0">
                <a:solidFill>
                  <a:schemeClr val="tx1">
                    <a:lumMod val="50000"/>
                    <a:lumOff val="50000"/>
                  </a:schemeClr>
                </a:solidFill>
              </a:rPr>
              <a:t>Ignoring attrition</a:t>
            </a:r>
          </a:p>
          <a:p>
            <a:pPr marL="514350" indent="-514350">
              <a:buFont typeface="+mj-lt"/>
              <a:buAutoNum type="arabicPeriod"/>
            </a:pPr>
            <a:r>
              <a:rPr lang="en-US" sz="2400" dirty="0" smtClean="0">
                <a:solidFill>
                  <a:schemeClr val="tx1">
                    <a:lumMod val="50000"/>
                    <a:lumOff val="50000"/>
                  </a:schemeClr>
                </a:solidFill>
              </a:rPr>
              <a:t>Dropping non-compliers</a:t>
            </a:r>
          </a:p>
          <a:p>
            <a:pPr marL="514350" indent="-514350">
              <a:buFont typeface="+mj-lt"/>
              <a:buAutoNum type="arabicPeriod"/>
            </a:pPr>
            <a:r>
              <a:rPr lang="en-US" sz="2400" dirty="0" smtClean="0">
                <a:solidFill>
                  <a:schemeClr val="tx1">
                    <a:lumMod val="50000"/>
                    <a:lumOff val="50000"/>
                  </a:schemeClr>
                </a:solidFill>
              </a:rPr>
              <a:t>Having a (too small) sample size (imprecise effect)</a:t>
            </a:r>
          </a:p>
          <a:p>
            <a:pPr marL="514350" indent="-514350">
              <a:buFont typeface="+mj-lt"/>
              <a:buAutoNum type="arabicPeriod"/>
            </a:pPr>
            <a:r>
              <a:rPr lang="en-US" sz="2400" dirty="0" smtClean="0">
                <a:solidFill>
                  <a:schemeClr val="bg1">
                    <a:lumMod val="65000"/>
                  </a:schemeClr>
                </a:solidFill>
              </a:rPr>
              <a:t>(Failing to) Monitor Data Quality</a:t>
            </a:r>
          </a:p>
          <a:p>
            <a:pPr marL="514350" indent="-514350">
              <a:buFont typeface="+mj-lt"/>
              <a:buAutoNum type="arabicPeriod"/>
            </a:pPr>
            <a:r>
              <a:rPr lang="en-US" sz="2400" dirty="0" smtClean="0"/>
              <a:t>Implementation and Communication</a:t>
            </a:r>
            <a:endParaRPr lang="en-US" sz="2400" dirty="0" smtClean="0"/>
          </a:p>
          <a:p>
            <a:pPr marL="514350" indent="-514350">
              <a:buFont typeface="+mj-lt"/>
              <a:buAutoNum type="arabicPeriod"/>
            </a:pPr>
            <a:endParaRPr lang="en-US" sz="2400" dirty="0" smtClean="0">
              <a:solidFill>
                <a:schemeClr val="tx1">
                  <a:lumMod val="50000"/>
                  <a:lumOff val="50000"/>
                </a:schemeClr>
              </a:solidFill>
            </a:endParaRPr>
          </a:p>
          <a:p>
            <a:endParaRPr lang="en-US" sz="2400" dirty="0">
              <a:solidFill>
                <a:schemeClr val="tx1">
                  <a:lumMod val="50000"/>
                  <a:lumOff val="50000"/>
                </a:schemeClr>
              </a:solidFill>
            </a:endParaRPr>
          </a:p>
        </p:txBody>
      </p:sp>
      <p:sp>
        <p:nvSpPr>
          <p:cNvPr id="3" name="Title 2"/>
          <p:cNvSpPr>
            <a:spLocks noGrp="1"/>
          </p:cNvSpPr>
          <p:nvPr>
            <p:ph type="title"/>
          </p:nvPr>
        </p:nvSpPr>
        <p:spPr/>
        <p:txBody>
          <a:bodyPr/>
          <a:lstStyle/>
          <a:p>
            <a:r>
              <a:rPr lang="en-US" dirty="0" smtClean="0"/>
              <a:t>Common Pitfalls</a:t>
            </a:r>
            <a:endParaRPr lang="en-US" dirty="0"/>
          </a:p>
        </p:txBody>
      </p:sp>
    </p:spTree>
    <p:extLst>
      <p:ext uri="{BB962C8B-B14F-4D97-AF65-F5344CB8AC3E}">
        <p14:creationId xmlns:p14="http://schemas.microsoft.com/office/powerpoint/2010/main" val="5430307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10000"/>
          </a:bodyPr>
          <a:lstStyle/>
          <a:p>
            <a:r>
              <a:rPr lang="en-US" dirty="0" smtClean="0"/>
              <a:t>Variance in outcome Y</a:t>
            </a:r>
          </a:p>
          <a:p>
            <a:pPr lvl="1"/>
            <a:r>
              <a:rPr lang="en-US" dirty="0" smtClean="0"/>
              <a:t>Higher variance, higher sample size</a:t>
            </a:r>
          </a:p>
          <a:p>
            <a:r>
              <a:rPr lang="en-US" dirty="0" smtClean="0"/>
              <a:t>Effect size</a:t>
            </a:r>
          </a:p>
          <a:p>
            <a:pPr lvl="1"/>
            <a:r>
              <a:rPr lang="en-US" dirty="0" smtClean="0"/>
              <a:t>Higher effect, smaller sample size</a:t>
            </a:r>
          </a:p>
          <a:p>
            <a:r>
              <a:rPr lang="en-US" dirty="0" smtClean="0"/>
              <a:t>Significance</a:t>
            </a:r>
          </a:p>
          <a:p>
            <a:pPr lvl="1"/>
            <a:r>
              <a:rPr lang="en-US" dirty="0" smtClean="0"/>
              <a:t>Lower significance (power), smaller sample size</a:t>
            </a:r>
          </a:p>
          <a:p>
            <a:r>
              <a:rPr lang="en-US" dirty="0" smtClean="0"/>
              <a:t>Balance between T and C</a:t>
            </a:r>
          </a:p>
          <a:p>
            <a:pPr lvl="1"/>
            <a:r>
              <a:rPr lang="en-US" dirty="0" smtClean="0"/>
              <a:t>More </a:t>
            </a:r>
            <a:r>
              <a:rPr lang="en-US" dirty="0" smtClean="0">
                <a:solidFill>
                  <a:srgbClr val="FFFFFF"/>
                </a:solidFill>
              </a:rPr>
              <a:t>balance, higher power</a:t>
            </a:r>
          </a:p>
          <a:p>
            <a:r>
              <a:rPr lang="en-US" dirty="0" smtClean="0">
                <a:solidFill>
                  <a:srgbClr val="FFFFFF"/>
                </a:solidFill>
              </a:rPr>
              <a:t>Intra-cluster correlation</a:t>
            </a:r>
            <a:endParaRPr lang="en-US" dirty="0">
              <a:solidFill>
                <a:srgbClr val="FFFFFF"/>
              </a:solidFill>
            </a:endParaRPr>
          </a:p>
        </p:txBody>
      </p:sp>
      <p:sp>
        <p:nvSpPr>
          <p:cNvPr id="20482" name="Title 2"/>
          <p:cNvSpPr>
            <a:spLocks noGrp="1"/>
          </p:cNvSpPr>
          <p:nvPr>
            <p:ph type="title"/>
          </p:nvPr>
        </p:nvSpPr>
        <p:spPr/>
        <p:txBody>
          <a:bodyPr/>
          <a:lstStyle/>
          <a:p>
            <a:pPr eaLnBrk="1" hangingPunct="1"/>
            <a:r>
              <a:rPr lang="en-US" dirty="0" smtClean="0"/>
              <a:t>What affects sample size?</a:t>
            </a:r>
            <a:endParaRPr lang="en-US" dirty="0" smtClean="0"/>
          </a:p>
        </p:txBody>
      </p:sp>
    </p:spTree>
    <p:extLst>
      <p:ext uri="{BB962C8B-B14F-4D97-AF65-F5344CB8AC3E}">
        <p14:creationId xmlns:p14="http://schemas.microsoft.com/office/powerpoint/2010/main" val="15707966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534400" cy="4525963"/>
          </a:xfrm>
        </p:spPr>
        <p:txBody>
          <a:bodyPr/>
          <a:lstStyle/>
          <a:p>
            <a:endParaRPr lang="en-US" sz="2800" dirty="0" smtClean="0"/>
          </a:p>
          <a:p>
            <a:r>
              <a:rPr lang="en-US" sz="2800" dirty="0" smtClean="0"/>
              <a:t>Unlike some other evaluation techniques, randomization can change the way in which a program is designed and implemented (not just evaluated)</a:t>
            </a:r>
            <a:endParaRPr lang="en-US" sz="2800" dirty="0" smtClean="0"/>
          </a:p>
          <a:p>
            <a:r>
              <a:rPr lang="en-US" sz="2800" dirty="0" smtClean="0"/>
              <a:t>This can have implications beyond pure evaluation (baseline and </a:t>
            </a:r>
            <a:r>
              <a:rPr lang="en-US" sz="2800" dirty="0" err="1" smtClean="0"/>
              <a:t>endline</a:t>
            </a:r>
            <a:r>
              <a:rPr lang="en-US" sz="2800" dirty="0" smtClean="0"/>
              <a:t>):</a:t>
            </a:r>
            <a:endParaRPr lang="en-US" sz="2800" dirty="0" smtClean="0"/>
          </a:p>
          <a:p>
            <a:pPr lvl="1">
              <a:buFont typeface="Courier New"/>
              <a:buChar char="o"/>
            </a:pPr>
            <a:r>
              <a:rPr lang="en-US" dirty="0" smtClean="0"/>
              <a:t>The project </a:t>
            </a:r>
            <a:r>
              <a:rPr lang="en-US" dirty="0" smtClean="0"/>
              <a:t>design – who, what, where</a:t>
            </a:r>
          </a:p>
          <a:p>
            <a:pPr lvl="1">
              <a:buFont typeface="Courier New"/>
              <a:buChar char="o"/>
            </a:pPr>
            <a:r>
              <a:rPr lang="en-US" dirty="0" smtClean="0"/>
              <a:t>Rollout of program</a:t>
            </a:r>
          </a:p>
          <a:p>
            <a:pPr lvl="1">
              <a:buFont typeface="Courier New"/>
              <a:buChar char="o"/>
            </a:pPr>
            <a:r>
              <a:rPr lang="en-US" dirty="0" smtClean="0"/>
              <a:t>Evaluation strategy</a:t>
            </a:r>
            <a:endParaRPr lang="en-US" dirty="0" smtClean="0"/>
          </a:p>
          <a:p>
            <a:pPr lvl="1"/>
            <a:endParaRPr lang="en-US" dirty="0" smtClean="0"/>
          </a:p>
          <a:p>
            <a:pPr lvl="1"/>
            <a:endParaRPr lang="en-US" dirty="0"/>
          </a:p>
        </p:txBody>
      </p:sp>
      <p:sp>
        <p:nvSpPr>
          <p:cNvPr id="3" name="Title 2"/>
          <p:cNvSpPr>
            <a:spLocks noGrp="1"/>
          </p:cNvSpPr>
          <p:nvPr>
            <p:ph type="title"/>
          </p:nvPr>
        </p:nvSpPr>
        <p:spPr>
          <a:xfrm>
            <a:off x="457200" y="152400"/>
            <a:ext cx="7086600" cy="1143000"/>
          </a:xfrm>
        </p:spPr>
        <p:txBody>
          <a:bodyPr/>
          <a:lstStyle/>
          <a:p>
            <a:r>
              <a:rPr lang="en-US" sz="4000" dirty="0" smtClean="0"/>
              <a:t>Communication and Implementation</a:t>
            </a:r>
            <a:endParaRPr lang="en-US" sz="4000" dirty="0"/>
          </a:p>
        </p:txBody>
      </p:sp>
    </p:spTree>
    <p:extLst>
      <p:ext uri="{BB962C8B-B14F-4D97-AF65-F5344CB8AC3E}">
        <p14:creationId xmlns:p14="http://schemas.microsoft.com/office/powerpoint/2010/main" val="3678040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686800" cy="4525963"/>
          </a:xfrm>
        </p:spPr>
        <p:txBody>
          <a:bodyPr/>
          <a:lstStyle/>
          <a:p>
            <a:r>
              <a:rPr lang="en-US" dirty="0" smtClean="0"/>
              <a:t>This implies greater communication between the program and evaluator(s)</a:t>
            </a:r>
          </a:p>
          <a:p>
            <a:pPr lvl="1">
              <a:buFont typeface="Courier New"/>
              <a:buChar char="o"/>
            </a:pPr>
            <a:r>
              <a:rPr lang="en-US" dirty="0" smtClean="0"/>
              <a:t>Can randomization be used? If so, how?  How does this change the implementation?</a:t>
            </a:r>
          </a:p>
          <a:p>
            <a:pPr lvl="1">
              <a:buFont typeface="Courier New"/>
              <a:buChar char="o"/>
            </a:pPr>
            <a:r>
              <a:rPr lang="en-US" dirty="0" smtClean="0"/>
              <a:t>Did the randomization work?</a:t>
            </a:r>
          </a:p>
          <a:p>
            <a:pPr lvl="1">
              <a:buFont typeface="Courier New"/>
              <a:buChar char="o"/>
            </a:pPr>
            <a:r>
              <a:rPr lang="en-US" dirty="0" smtClean="0"/>
              <a:t>Were there changes in implementation along the way?</a:t>
            </a:r>
          </a:p>
          <a:p>
            <a:pPr lvl="1">
              <a:buFont typeface="Courier New"/>
              <a:buChar char="o"/>
            </a:pPr>
            <a:r>
              <a:rPr lang="en-US" dirty="0" smtClean="0"/>
              <a:t>Was there drop-out, imperfect compliance?</a:t>
            </a:r>
            <a:endParaRPr lang="en-US" dirty="0"/>
          </a:p>
          <a:p>
            <a:r>
              <a:rPr lang="en-US" dirty="0" smtClean="0"/>
              <a:t>The </a:t>
            </a:r>
            <a:r>
              <a:rPr lang="en-US" dirty="0" smtClean="0"/>
              <a:t>evaluator should provide feedback and data in a timely manner</a:t>
            </a:r>
          </a:p>
          <a:p>
            <a:pPr lvl="1"/>
            <a:endParaRPr lang="en-US" dirty="0" smtClean="0"/>
          </a:p>
          <a:p>
            <a:pPr lvl="1"/>
            <a:endParaRPr lang="en-US" dirty="0"/>
          </a:p>
        </p:txBody>
      </p:sp>
      <p:sp>
        <p:nvSpPr>
          <p:cNvPr id="3" name="Title 2"/>
          <p:cNvSpPr>
            <a:spLocks noGrp="1"/>
          </p:cNvSpPr>
          <p:nvPr>
            <p:ph type="title"/>
          </p:nvPr>
        </p:nvSpPr>
        <p:spPr>
          <a:xfrm>
            <a:off x="457200" y="152400"/>
            <a:ext cx="7086600" cy="1143000"/>
          </a:xfrm>
        </p:spPr>
        <p:txBody>
          <a:bodyPr/>
          <a:lstStyle/>
          <a:p>
            <a:r>
              <a:rPr lang="en-US" sz="3600" dirty="0" smtClean="0"/>
              <a:t>Communication and Implementation</a:t>
            </a:r>
            <a:endParaRPr lang="en-US" sz="3600" dirty="0"/>
          </a:p>
        </p:txBody>
      </p:sp>
    </p:spTree>
    <p:extLst>
      <p:ext uri="{BB962C8B-B14F-4D97-AF65-F5344CB8AC3E}">
        <p14:creationId xmlns:p14="http://schemas.microsoft.com/office/powerpoint/2010/main" val="29846278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txBox="1">
            <a:spLocks noGrp="1"/>
          </p:cNvSpPr>
          <p:nvPr>
            <p:ph type="body" idx="4294967295"/>
          </p:nvPr>
        </p:nvSpPr>
        <p:spPr>
          <a:xfrm>
            <a:off x="395288" y="1844675"/>
            <a:ext cx="8229600" cy="4525963"/>
          </a:xfrm>
        </p:spPr>
        <p:txBody>
          <a:bodyPr/>
          <a:lstStyle/>
          <a:p>
            <a:pPr eaLnBrk="1">
              <a:spcBef>
                <a:spcPts val="700"/>
              </a:spcBef>
            </a:pPr>
            <a:r>
              <a:rPr sz="2800" dirty="0">
                <a:latin typeface="Calibri" charset="0"/>
                <a:cs typeface="Arial Unicode MS" charset="0"/>
              </a:rPr>
              <a:t>Attrition</a:t>
            </a:r>
          </a:p>
          <a:p>
            <a:pPr eaLnBrk="1">
              <a:spcBef>
                <a:spcPts val="700"/>
              </a:spcBef>
            </a:pPr>
            <a:r>
              <a:rPr sz="2800" dirty="0">
                <a:latin typeface="Calibri" charset="0"/>
                <a:cs typeface="Arial Unicode MS" charset="0"/>
              </a:rPr>
              <a:t>Spillovers</a:t>
            </a:r>
          </a:p>
          <a:p>
            <a:pPr eaLnBrk="1">
              <a:spcBef>
                <a:spcPts val="700"/>
              </a:spcBef>
            </a:pPr>
            <a:r>
              <a:rPr sz="2800" dirty="0">
                <a:latin typeface="Calibri" charset="0"/>
                <a:cs typeface="Arial Unicode MS" charset="0"/>
              </a:rPr>
              <a:t>Partial Compliance and Sample Selection Bias</a:t>
            </a:r>
          </a:p>
          <a:p>
            <a:pPr lvl="1" eaLnBrk="1">
              <a:spcBef>
                <a:spcPts val="700"/>
              </a:spcBef>
            </a:pPr>
            <a:r>
              <a:rPr lang="en-US" sz="2400" dirty="0" smtClean="0">
                <a:latin typeface="Calibri" charset="0"/>
                <a:cs typeface="Arial Unicode MS" charset="0"/>
              </a:rPr>
              <a:t>Can calculate ITT, TOT/LATE</a:t>
            </a:r>
            <a:endParaRPr sz="2400" dirty="0">
              <a:latin typeface="Calibri" charset="0"/>
              <a:cs typeface="Arial Unicode MS" charset="0"/>
            </a:endParaRPr>
          </a:p>
          <a:p>
            <a:pPr eaLnBrk="1">
              <a:spcBef>
                <a:spcPts val="700"/>
              </a:spcBef>
            </a:pPr>
            <a:r>
              <a:rPr sz="2800" dirty="0">
                <a:latin typeface="Calibri" charset="0"/>
                <a:cs typeface="Arial Unicode MS" charset="0"/>
              </a:rPr>
              <a:t>Choice of outcomes</a:t>
            </a:r>
          </a:p>
          <a:p>
            <a:pPr eaLnBrk="1">
              <a:spcBef>
                <a:spcPts val="700"/>
              </a:spcBef>
            </a:pPr>
            <a:r>
              <a:rPr sz="2800" dirty="0">
                <a:latin typeface="Calibri" charset="0"/>
                <a:cs typeface="Arial Unicode MS" charset="0"/>
              </a:rPr>
              <a:t>External </a:t>
            </a:r>
            <a:r>
              <a:rPr sz="2800" dirty="0" smtClean="0">
                <a:latin typeface="Calibri" charset="0"/>
                <a:cs typeface="Arial Unicode MS" charset="0"/>
              </a:rPr>
              <a:t>validity</a:t>
            </a:r>
            <a:endParaRPr sz="2800" dirty="0">
              <a:latin typeface="Calibri" charset="0"/>
              <a:cs typeface="Arial Unicode MS" charset="0"/>
            </a:endParaRPr>
          </a:p>
        </p:txBody>
      </p:sp>
      <p:sp>
        <p:nvSpPr>
          <p:cNvPr id="39938" name="Rectangle 2"/>
          <p:cNvSpPr txBox="1">
            <a:spLocks noGrp="1"/>
          </p:cNvSpPr>
          <p:nvPr>
            <p:ph type="title"/>
          </p:nvPr>
        </p:nvSpPr>
        <p:spPr>
          <a:xfrm>
            <a:off x="457200" y="274638"/>
            <a:ext cx="8229600" cy="1143000"/>
          </a:xfrm>
        </p:spPr>
        <p:txBody>
          <a:bodyPr anchor="ctr"/>
          <a:lstStyle/>
          <a:p>
            <a:pPr marL="0" indent="0" eaLnBrk="1">
              <a:spcBef>
                <a:spcPct val="0"/>
              </a:spcBef>
              <a:buSzTx/>
              <a:buFontTx/>
              <a:buNone/>
            </a:pPr>
            <a:r>
              <a:rPr lang="en-US" sz="4400" dirty="0" smtClean="0">
                <a:latin typeface="Calibri" charset="0"/>
                <a:ea typeface="Arial Unicode MS" charset="0"/>
              </a:rPr>
              <a:t>Threats to Analysis of RCTs</a:t>
            </a:r>
            <a:endParaRPr sz="4400" dirty="0">
              <a:latin typeface="Calibri" charset="0"/>
              <a:ea typeface="Arial Unicode MS" charset="0"/>
            </a:endParaRPr>
          </a:p>
        </p:txBody>
      </p:sp>
      <p:sp>
        <p:nvSpPr>
          <p:cNvPr id="39939" name="Rectangle 5"/>
          <p:cNvSpPr txBox="1">
            <a:spLocks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58D935AA-FD0C-C040-A7A8-FA57D86EFF64}" type="slidenum">
              <a:rPr lang="en-US" sz="1200">
                <a:solidFill>
                  <a:srgbClr val="558ED5"/>
                </a:solidFill>
                <a:cs typeface="Arial Unicode MS" charset="0"/>
              </a:rPr>
              <a:pPr algn="r" eaLnBrk="1" hangingPunct="1"/>
              <a:t>4</a:t>
            </a:fld>
            <a:endParaRPr lang="en-US" sz="1200">
              <a:solidFill>
                <a:srgbClr val="558ED5"/>
              </a:solidFill>
              <a:cs typeface="Arial Unicode MS" charset="0"/>
            </a:endParaRPr>
          </a:p>
        </p:txBody>
      </p:sp>
    </p:spTree>
    <p:extLst>
      <p:ext uri="{BB962C8B-B14F-4D97-AF65-F5344CB8AC3E}">
        <p14:creationId xmlns:p14="http://schemas.microsoft.com/office/powerpoint/2010/main" val="27554747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10000"/>
          </a:bodyPr>
          <a:lstStyle/>
          <a:p>
            <a:r>
              <a:rPr lang="en-US" dirty="0">
                <a:solidFill>
                  <a:schemeClr val="bg1">
                    <a:lumMod val="50000"/>
                  </a:schemeClr>
                </a:solidFill>
              </a:rPr>
              <a:t>Introduction to ATAI and J-PAL</a:t>
            </a:r>
          </a:p>
          <a:p>
            <a:r>
              <a:rPr lang="en-US" dirty="0">
                <a:solidFill>
                  <a:schemeClr val="bg1">
                    <a:lumMod val="50000"/>
                  </a:schemeClr>
                </a:solidFill>
              </a:rPr>
              <a:t>Using randomized evaluations to test adoption constraints</a:t>
            </a:r>
          </a:p>
          <a:p>
            <a:r>
              <a:rPr lang="en-US" dirty="0">
                <a:solidFill>
                  <a:schemeClr val="bg1">
                    <a:lumMod val="50000"/>
                  </a:schemeClr>
                </a:solidFill>
              </a:rPr>
              <a:t>From adoption to impact</a:t>
            </a:r>
          </a:p>
          <a:p>
            <a:r>
              <a:rPr lang="en-US" dirty="0">
                <a:solidFill>
                  <a:schemeClr val="bg1">
                    <a:lumMod val="50000"/>
                  </a:schemeClr>
                </a:solidFill>
              </a:rPr>
              <a:t>Alternative strategies for randomizing programs</a:t>
            </a:r>
          </a:p>
          <a:p>
            <a:r>
              <a:rPr lang="en-US" dirty="0">
                <a:solidFill>
                  <a:schemeClr val="bg1">
                    <a:lumMod val="50000"/>
                  </a:schemeClr>
                </a:solidFill>
              </a:rPr>
              <a:t>Power and sample size</a:t>
            </a:r>
          </a:p>
          <a:p>
            <a:r>
              <a:rPr lang="en-US" dirty="0">
                <a:solidFill>
                  <a:schemeClr val="bg1">
                    <a:lumMod val="50000"/>
                  </a:schemeClr>
                </a:solidFill>
              </a:rPr>
              <a:t>Managing and minimizing threats to analysis</a:t>
            </a:r>
          </a:p>
          <a:p>
            <a:r>
              <a:rPr lang="en-US" b="1" dirty="0"/>
              <a:t>Common pitfalls</a:t>
            </a:r>
          </a:p>
          <a:p>
            <a:r>
              <a:rPr lang="en-US" dirty="0">
                <a:solidFill>
                  <a:schemeClr val="bg1">
                    <a:lumMod val="50000"/>
                  </a:schemeClr>
                </a:solidFill>
              </a:rPr>
              <a:t>Randomized evaluation: Start-to-finish</a:t>
            </a:r>
          </a:p>
        </p:txBody>
      </p:sp>
      <p:sp>
        <p:nvSpPr>
          <p:cNvPr id="20482" name="Title 2"/>
          <p:cNvSpPr>
            <a:spLocks noGrp="1"/>
          </p:cNvSpPr>
          <p:nvPr>
            <p:ph type="title"/>
          </p:nvPr>
        </p:nvSpPr>
        <p:spPr/>
        <p:txBody>
          <a:bodyPr/>
          <a:lstStyle/>
          <a:p>
            <a:pPr eaLnBrk="1" hangingPunct="1"/>
            <a:r>
              <a:rPr lang="en-US" smtClean="0"/>
              <a:t>Course Overview</a:t>
            </a:r>
          </a:p>
        </p:txBody>
      </p:sp>
    </p:spTree>
    <p:extLst>
      <p:ext uri="{BB962C8B-B14F-4D97-AF65-F5344CB8AC3E}">
        <p14:creationId xmlns:p14="http://schemas.microsoft.com/office/powerpoint/2010/main" val="34002482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76800"/>
          </a:xfrm>
        </p:spPr>
        <p:txBody>
          <a:bodyPr/>
          <a:lstStyle/>
          <a:p>
            <a:pPr marL="514350" indent="-514350">
              <a:buFont typeface="+mj-lt"/>
              <a:buAutoNum type="arabicPeriod"/>
            </a:pPr>
            <a:endParaRPr lang="en-US" sz="2400" dirty="0" smtClean="0">
              <a:solidFill>
                <a:schemeClr val="tx1">
                  <a:lumMod val="50000"/>
                  <a:lumOff val="50000"/>
                </a:schemeClr>
              </a:solidFill>
            </a:endParaRPr>
          </a:p>
          <a:p>
            <a:pPr marL="514350" indent="-514350">
              <a:buFont typeface="+mj-lt"/>
              <a:buAutoNum type="arabicPeriod"/>
            </a:pPr>
            <a:r>
              <a:rPr lang="en-US" sz="2400" dirty="0" smtClean="0">
                <a:solidFill>
                  <a:schemeClr val="tx1">
                    <a:lumMod val="50000"/>
                    <a:lumOff val="50000"/>
                  </a:schemeClr>
                </a:solidFill>
              </a:rPr>
              <a:t>Ignoring attrition</a:t>
            </a:r>
          </a:p>
          <a:p>
            <a:pPr marL="514350" indent="-514350">
              <a:buFont typeface="+mj-lt"/>
              <a:buAutoNum type="arabicPeriod"/>
            </a:pPr>
            <a:r>
              <a:rPr lang="en-US" sz="2400" dirty="0" smtClean="0">
                <a:solidFill>
                  <a:schemeClr val="tx1">
                    <a:lumMod val="50000"/>
                    <a:lumOff val="50000"/>
                  </a:schemeClr>
                </a:solidFill>
              </a:rPr>
              <a:t>Dropping non-compliers</a:t>
            </a:r>
          </a:p>
          <a:p>
            <a:pPr marL="514350" indent="-514350">
              <a:buFont typeface="+mj-lt"/>
              <a:buAutoNum type="arabicPeriod"/>
            </a:pPr>
            <a:r>
              <a:rPr lang="en-US" sz="2400" dirty="0" smtClean="0">
                <a:solidFill>
                  <a:schemeClr val="tx1">
                    <a:lumMod val="50000"/>
                    <a:lumOff val="50000"/>
                  </a:schemeClr>
                </a:solidFill>
              </a:rPr>
              <a:t>Having a (too small) sample </a:t>
            </a:r>
            <a:r>
              <a:rPr lang="en-US" sz="2400" dirty="0" smtClean="0">
                <a:solidFill>
                  <a:schemeClr val="tx1">
                    <a:lumMod val="50000"/>
                    <a:lumOff val="50000"/>
                  </a:schemeClr>
                </a:solidFill>
              </a:rPr>
              <a:t>size</a:t>
            </a:r>
            <a:endParaRPr lang="en-US" sz="2400" dirty="0" smtClean="0">
              <a:solidFill>
                <a:schemeClr val="tx1">
                  <a:lumMod val="50000"/>
                  <a:lumOff val="50000"/>
                </a:schemeClr>
              </a:solidFill>
            </a:endParaRPr>
          </a:p>
          <a:p>
            <a:pPr marL="514350" indent="-514350">
              <a:buFont typeface="+mj-lt"/>
              <a:buAutoNum type="arabicPeriod"/>
            </a:pPr>
            <a:r>
              <a:rPr lang="en-US" sz="2400" dirty="0" smtClean="0">
                <a:solidFill>
                  <a:schemeClr val="tx1">
                    <a:lumMod val="50000"/>
                    <a:lumOff val="50000"/>
                  </a:schemeClr>
                </a:solidFill>
              </a:rPr>
              <a:t>Failing to Monitor Data Quality</a:t>
            </a:r>
          </a:p>
          <a:p>
            <a:pPr marL="514350" indent="-514350">
              <a:buFont typeface="+mj-lt"/>
              <a:buAutoNum type="arabicPeriod"/>
            </a:pPr>
            <a:r>
              <a:rPr lang="en-US" sz="2400" dirty="0" smtClean="0">
                <a:solidFill>
                  <a:schemeClr val="tx1">
                    <a:lumMod val="50000"/>
                    <a:lumOff val="50000"/>
                  </a:schemeClr>
                </a:solidFill>
              </a:rPr>
              <a:t>Communication and Implementation</a:t>
            </a:r>
            <a:endParaRPr lang="en-US" sz="2400" dirty="0" smtClean="0">
              <a:solidFill>
                <a:schemeClr val="tx1">
                  <a:lumMod val="50000"/>
                  <a:lumOff val="50000"/>
                </a:schemeClr>
              </a:solidFill>
            </a:endParaRPr>
          </a:p>
          <a:p>
            <a:pPr marL="514350" indent="-514350">
              <a:buFont typeface="+mj-lt"/>
              <a:buAutoNum type="arabicPeriod"/>
            </a:pPr>
            <a:endParaRPr lang="en-US" sz="2400" dirty="0" smtClean="0">
              <a:solidFill>
                <a:schemeClr val="tx1">
                  <a:lumMod val="50000"/>
                  <a:lumOff val="50000"/>
                </a:schemeClr>
              </a:solidFill>
            </a:endParaRPr>
          </a:p>
          <a:p>
            <a:endParaRPr lang="en-US" sz="2400" dirty="0">
              <a:solidFill>
                <a:schemeClr val="tx1">
                  <a:lumMod val="50000"/>
                  <a:lumOff val="50000"/>
                </a:schemeClr>
              </a:solidFill>
            </a:endParaRPr>
          </a:p>
        </p:txBody>
      </p:sp>
      <p:sp>
        <p:nvSpPr>
          <p:cNvPr id="3" name="Title 2"/>
          <p:cNvSpPr>
            <a:spLocks noGrp="1"/>
          </p:cNvSpPr>
          <p:nvPr>
            <p:ph type="title"/>
          </p:nvPr>
        </p:nvSpPr>
        <p:spPr/>
        <p:txBody>
          <a:bodyPr/>
          <a:lstStyle/>
          <a:p>
            <a:r>
              <a:rPr lang="en-US" dirty="0" smtClean="0"/>
              <a:t>Common Pitfalls</a:t>
            </a:r>
            <a:endParaRPr lang="en-US" dirty="0"/>
          </a:p>
        </p:txBody>
      </p:sp>
    </p:spTree>
    <p:extLst>
      <p:ext uri="{BB962C8B-B14F-4D97-AF65-F5344CB8AC3E}">
        <p14:creationId xmlns:p14="http://schemas.microsoft.com/office/powerpoint/2010/main" val="18958121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76800"/>
          </a:xfrm>
        </p:spPr>
        <p:txBody>
          <a:bodyPr/>
          <a:lstStyle/>
          <a:p>
            <a:pPr marL="514350" indent="-514350">
              <a:buFont typeface="+mj-lt"/>
              <a:buAutoNum type="arabicPeriod"/>
            </a:pPr>
            <a:endParaRPr lang="en-US" sz="2400" dirty="0" smtClean="0">
              <a:solidFill>
                <a:schemeClr val="tx1">
                  <a:lumMod val="50000"/>
                  <a:lumOff val="50000"/>
                </a:schemeClr>
              </a:solidFill>
            </a:endParaRPr>
          </a:p>
          <a:p>
            <a:pPr marL="514350" indent="-514350">
              <a:buFont typeface="+mj-lt"/>
              <a:buAutoNum type="arabicPeriod"/>
            </a:pPr>
            <a:r>
              <a:rPr lang="en-US" sz="2400" dirty="0" smtClean="0">
                <a:solidFill>
                  <a:srgbClr val="FFFFFF"/>
                </a:solidFill>
              </a:rPr>
              <a:t>Ignoring attrition</a:t>
            </a:r>
          </a:p>
          <a:p>
            <a:pPr marL="514350" indent="-514350">
              <a:buFont typeface="+mj-lt"/>
              <a:buAutoNum type="arabicPeriod"/>
            </a:pPr>
            <a:r>
              <a:rPr lang="en-US" sz="2400" dirty="0" smtClean="0">
                <a:solidFill>
                  <a:schemeClr val="tx1">
                    <a:lumMod val="50000"/>
                    <a:lumOff val="50000"/>
                  </a:schemeClr>
                </a:solidFill>
              </a:rPr>
              <a:t>Dropping non-compliers</a:t>
            </a:r>
          </a:p>
          <a:p>
            <a:pPr marL="514350" indent="-514350">
              <a:buFont typeface="+mj-lt"/>
              <a:buAutoNum type="arabicPeriod"/>
            </a:pPr>
            <a:r>
              <a:rPr lang="en-US" sz="2400" dirty="0" smtClean="0">
                <a:solidFill>
                  <a:schemeClr val="tx1">
                    <a:lumMod val="50000"/>
                    <a:lumOff val="50000"/>
                  </a:schemeClr>
                </a:solidFill>
              </a:rPr>
              <a:t>Having a (too small) sample </a:t>
            </a:r>
            <a:r>
              <a:rPr lang="en-US" sz="2400" dirty="0" smtClean="0">
                <a:solidFill>
                  <a:schemeClr val="tx1">
                    <a:lumMod val="50000"/>
                    <a:lumOff val="50000"/>
                  </a:schemeClr>
                </a:solidFill>
              </a:rPr>
              <a:t>size</a:t>
            </a:r>
            <a:endParaRPr lang="en-US" sz="2400" dirty="0" smtClean="0">
              <a:solidFill>
                <a:schemeClr val="tx1">
                  <a:lumMod val="50000"/>
                  <a:lumOff val="50000"/>
                </a:schemeClr>
              </a:solidFill>
            </a:endParaRPr>
          </a:p>
          <a:p>
            <a:pPr marL="514350" indent="-514350">
              <a:buFont typeface="+mj-lt"/>
              <a:buAutoNum type="arabicPeriod"/>
            </a:pPr>
            <a:r>
              <a:rPr lang="en-US" sz="2400" dirty="0" smtClean="0">
                <a:solidFill>
                  <a:schemeClr val="tx1">
                    <a:lumMod val="50000"/>
                    <a:lumOff val="50000"/>
                  </a:schemeClr>
                </a:solidFill>
              </a:rPr>
              <a:t>Failing to Monitor Data Quality</a:t>
            </a:r>
          </a:p>
          <a:p>
            <a:pPr marL="514350" indent="-514350">
              <a:buFont typeface="+mj-lt"/>
              <a:buAutoNum type="arabicPeriod"/>
            </a:pPr>
            <a:r>
              <a:rPr lang="en-US" sz="2400" dirty="0">
                <a:solidFill>
                  <a:schemeClr val="tx1">
                    <a:lumMod val="50000"/>
                    <a:lumOff val="50000"/>
                  </a:schemeClr>
                </a:solidFill>
              </a:rPr>
              <a:t>Communication and Implementation</a:t>
            </a:r>
          </a:p>
          <a:p>
            <a:endParaRPr lang="en-US" sz="2400" dirty="0">
              <a:solidFill>
                <a:schemeClr val="tx1">
                  <a:lumMod val="50000"/>
                  <a:lumOff val="50000"/>
                </a:schemeClr>
              </a:solidFill>
            </a:endParaRPr>
          </a:p>
        </p:txBody>
      </p:sp>
      <p:sp>
        <p:nvSpPr>
          <p:cNvPr id="3" name="Title 2"/>
          <p:cNvSpPr>
            <a:spLocks noGrp="1"/>
          </p:cNvSpPr>
          <p:nvPr>
            <p:ph type="title"/>
          </p:nvPr>
        </p:nvSpPr>
        <p:spPr/>
        <p:txBody>
          <a:bodyPr/>
          <a:lstStyle/>
          <a:p>
            <a:r>
              <a:rPr lang="en-US" dirty="0" smtClean="0"/>
              <a:t>Common Pitfalls</a:t>
            </a:r>
            <a:endParaRPr lang="en-US" dirty="0"/>
          </a:p>
        </p:txBody>
      </p:sp>
    </p:spTree>
    <p:extLst>
      <p:ext uri="{BB962C8B-B14F-4D97-AF65-F5344CB8AC3E}">
        <p14:creationId xmlns:p14="http://schemas.microsoft.com/office/powerpoint/2010/main" val="20895995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28600"/>
            <a:ext cx="7772400" cy="1143000"/>
          </a:xfrm>
        </p:spPr>
        <p:txBody>
          <a:bodyPr/>
          <a:lstStyle/>
          <a:p>
            <a:pPr algn="l"/>
            <a:r>
              <a:rPr lang="en-US" b="1" dirty="0" smtClean="0">
                <a:latin typeface="Calibri"/>
                <a:cs typeface="Calibri"/>
              </a:rPr>
              <a:t>What is attrition?</a:t>
            </a:r>
            <a:endParaRPr lang="en-US" b="1" dirty="0">
              <a:latin typeface="Calibri"/>
              <a:cs typeface="Calibri"/>
            </a:endParaRPr>
          </a:p>
        </p:txBody>
      </p:sp>
      <p:sp>
        <p:nvSpPr>
          <p:cNvPr id="23555" name="Rectangle 3"/>
          <p:cNvSpPr>
            <a:spLocks noGrp="1" noChangeArrowheads="1"/>
          </p:cNvSpPr>
          <p:nvPr>
            <p:ph type="body" idx="1"/>
          </p:nvPr>
        </p:nvSpPr>
        <p:spPr>
          <a:xfrm>
            <a:off x="609600" y="1371600"/>
            <a:ext cx="7772400" cy="4953000"/>
          </a:xfrm>
        </p:spPr>
        <p:txBody>
          <a:bodyPr/>
          <a:lstStyle/>
          <a:p>
            <a:endParaRPr lang="en-US" dirty="0" smtClean="0">
              <a:solidFill>
                <a:srgbClr val="FF0000"/>
              </a:solidFill>
              <a:latin typeface="Calibri"/>
              <a:cs typeface="Calibri"/>
            </a:endParaRPr>
          </a:p>
          <a:p>
            <a:r>
              <a:rPr lang="en-US" dirty="0" smtClean="0">
                <a:solidFill>
                  <a:srgbClr val="FF0000"/>
                </a:solidFill>
                <a:latin typeface="Calibri"/>
                <a:cs typeface="Calibri"/>
              </a:rPr>
              <a:t>Attrition</a:t>
            </a:r>
            <a:r>
              <a:rPr lang="en-US" dirty="0" smtClean="0">
                <a:latin typeface="Calibri"/>
                <a:cs typeface="Calibri"/>
              </a:rPr>
              <a:t> </a:t>
            </a:r>
            <a:r>
              <a:rPr lang="en-US" dirty="0">
                <a:latin typeface="Calibri"/>
                <a:cs typeface="Calibri"/>
              </a:rPr>
              <a:t>refers to the failure to collect outcome data from some individuals who were part of the original </a:t>
            </a:r>
            <a:r>
              <a:rPr lang="en-US" dirty="0" smtClean="0">
                <a:latin typeface="Calibri"/>
                <a:cs typeface="Calibri"/>
              </a:rPr>
              <a:t>sample</a:t>
            </a:r>
            <a:endParaRPr lang="en-US" dirty="0">
              <a:latin typeface="Calibri"/>
              <a:cs typeface="Calibri"/>
            </a:endParaRPr>
          </a:p>
          <a:p>
            <a:r>
              <a:rPr lang="en-US" dirty="0" smtClean="0">
                <a:cs typeface="Calibri"/>
              </a:rPr>
              <a:t>Drop</a:t>
            </a:r>
            <a:r>
              <a:rPr lang="en-US" dirty="0">
                <a:cs typeface="Calibri"/>
              </a:rPr>
              <a:t>-out, migration, death, illness, moving</a:t>
            </a:r>
          </a:p>
          <a:p>
            <a:r>
              <a:rPr lang="en-US" dirty="0">
                <a:cs typeface="Calibri"/>
              </a:rPr>
              <a:t>This could be both random or non-random. </a:t>
            </a:r>
          </a:p>
          <a:p>
            <a:pPr lvl="1">
              <a:buFont typeface="Courier New"/>
              <a:buChar char="o"/>
            </a:pPr>
            <a:endParaRPr lang="en-US" dirty="0" smtClean="0">
              <a:latin typeface="Calibri"/>
              <a:cs typeface="Calibri"/>
            </a:endParaRPr>
          </a:p>
          <a:p>
            <a:pPr lvl="1">
              <a:buFont typeface="Courier New"/>
              <a:buChar char="o"/>
            </a:pPr>
            <a:endParaRPr lang="en-US" dirty="0" smtClean="0">
              <a:latin typeface="Calibri"/>
              <a:cs typeface="Calibri"/>
            </a:endParaRPr>
          </a:p>
        </p:txBody>
      </p:sp>
      <p:sp>
        <p:nvSpPr>
          <p:cNvPr id="4" name="Line 4"/>
          <p:cNvSpPr>
            <a:spLocks noChangeShapeType="1"/>
          </p:cNvSpPr>
          <p:nvPr/>
        </p:nvSpPr>
        <p:spPr bwMode="auto">
          <a:xfrm>
            <a:off x="762000" y="1219200"/>
            <a:ext cx="8077200" cy="0"/>
          </a:xfrm>
          <a:prstGeom prst="line">
            <a:avLst/>
          </a:prstGeom>
          <a:noFill/>
          <a:ln w="25400">
            <a:solidFill>
              <a:schemeClr val="tx1"/>
            </a:solidFill>
            <a:round/>
            <a:headEnd/>
            <a:tailEnd/>
          </a:ln>
        </p:spPr>
        <p:txBody>
          <a:bodyPr/>
          <a:lstStyle/>
          <a:p>
            <a:endParaRPr lang="fr-FR" dirty="0"/>
          </a:p>
        </p:txBody>
      </p:sp>
    </p:spTree>
    <p:extLst>
      <p:ext uri="{BB962C8B-B14F-4D97-AF65-F5344CB8AC3E}">
        <p14:creationId xmlns:p14="http://schemas.microsoft.com/office/powerpoint/2010/main" val="32203786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52400"/>
            <a:ext cx="7772400" cy="1143000"/>
          </a:xfrm>
        </p:spPr>
        <p:txBody>
          <a:bodyPr/>
          <a:lstStyle/>
          <a:p>
            <a:pPr algn="l"/>
            <a:r>
              <a:rPr lang="en-US" b="1" dirty="0" smtClean="0">
                <a:latin typeface="Calibri"/>
                <a:cs typeface="Calibri"/>
              </a:rPr>
              <a:t>Attrition</a:t>
            </a:r>
            <a:endParaRPr lang="en-US" b="1" dirty="0">
              <a:latin typeface="Calibri"/>
              <a:cs typeface="Calibri"/>
            </a:endParaRPr>
          </a:p>
        </p:txBody>
      </p:sp>
      <p:sp>
        <p:nvSpPr>
          <p:cNvPr id="25603" name="Rectangle 3"/>
          <p:cNvSpPr>
            <a:spLocks noGrp="1" noChangeArrowheads="1"/>
          </p:cNvSpPr>
          <p:nvPr>
            <p:ph type="body" idx="1"/>
          </p:nvPr>
        </p:nvSpPr>
        <p:spPr>
          <a:xfrm>
            <a:off x="533400" y="1447800"/>
            <a:ext cx="7772400" cy="5181600"/>
          </a:xfrm>
        </p:spPr>
        <p:txBody>
          <a:bodyPr/>
          <a:lstStyle/>
          <a:p>
            <a:r>
              <a:rPr lang="en-US" dirty="0">
                <a:latin typeface="Calibri"/>
                <a:cs typeface="Calibri"/>
              </a:rPr>
              <a:t>Random attrition will only reduce a study’s statistical </a:t>
            </a:r>
            <a:r>
              <a:rPr lang="en-US" dirty="0" smtClean="0">
                <a:latin typeface="Calibri"/>
                <a:cs typeface="Calibri"/>
              </a:rPr>
              <a:t>power</a:t>
            </a:r>
          </a:p>
          <a:p>
            <a:r>
              <a:rPr lang="en-US" dirty="0">
                <a:cs typeface="Calibri"/>
              </a:rPr>
              <a:t>Randomization ensures </a:t>
            </a:r>
            <a:r>
              <a:rPr lang="en-US" dirty="0" smtClean="0">
                <a:cs typeface="Calibri"/>
              </a:rPr>
              <a:t>“balance” in the initial </a:t>
            </a:r>
            <a:r>
              <a:rPr lang="en-US" dirty="0">
                <a:cs typeface="Calibri"/>
              </a:rPr>
              <a:t>treatment and comparison groups -- but this does not hold after non-random attrition</a:t>
            </a:r>
          </a:p>
          <a:p>
            <a:r>
              <a:rPr lang="en-US" dirty="0">
                <a:latin typeface="Calibri"/>
                <a:cs typeface="Calibri"/>
              </a:rPr>
              <a:t>A</a:t>
            </a:r>
            <a:r>
              <a:rPr lang="en-US" dirty="0" smtClean="0">
                <a:latin typeface="Calibri"/>
                <a:cs typeface="Calibri"/>
              </a:rPr>
              <a:t>ttrition </a:t>
            </a:r>
            <a:r>
              <a:rPr lang="en-US" dirty="0">
                <a:latin typeface="Calibri"/>
                <a:cs typeface="Calibri"/>
              </a:rPr>
              <a:t>that is correlated with the treatment </a:t>
            </a:r>
            <a:r>
              <a:rPr lang="en-US" dirty="0" smtClean="0">
                <a:latin typeface="Calibri"/>
                <a:cs typeface="Calibri"/>
              </a:rPr>
              <a:t>may </a:t>
            </a:r>
            <a:r>
              <a:rPr lang="en-US" dirty="0">
                <a:latin typeface="Calibri"/>
                <a:cs typeface="Calibri"/>
              </a:rPr>
              <a:t>bias </a:t>
            </a:r>
            <a:r>
              <a:rPr lang="en-US" dirty="0" smtClean="0">
                <a:latin typeface="Calibri"/>
                <a:cs typeface="Calibri"/>
              </a:rPr>
              <a:t>estimates</a:t>
            </a:r>
          </a:p>
          <a:p>
            <a:pPr marL="0" indent="0">
              <a:buNone/>
            </a:pPr>
            <a:endParaRPr lang="en-US" dirty="0">
              <a:latin typeface="Calibri"/>
              <a:cs typeface="Calibri"/>
            </a:endParaRPr>
          </a:p>
        </p:txBody>
      </p:sp>
      <p:sp>
        <p:nvSpPr>
          <p:cNvPr id="4" name="Line 4"/>
          <p:cNvSpPr>
            <a:spLocks noChangeShapeType="1"/>
          </p:cNvSpPr>
          <p:nvPr/>
        </p:nvSpPr>
        <p:spPr bwMode="auto">
          <a:xfrm>
            <a:off x="685800" y="1143000"/>
            <a:ext cx="8077200" cy="0"/>
          </a:xfrm>
          <a:prstGeom prst="line">
            <a:avLst/>
          </a:prstGeom>
          <a:noFill/>
          <a:ln w="25400">
            <a:solidFill>
              <a:schemeClr val="tx1"/>
            </a:solidFill>
            <a:round/>
            <a:headEnd/>
            <a:tailEnd/>
          </a:ln>
        </p:spPr>
        <p:txBody>
          <a:bodyPr/>
          <a:lstStyle/>
          <a:p>
            <a:endParaRPr lang="fr-FR" dirty="0"/>
          </a:p>
        </p:txBody>
      </p:sp>
    </p:spTree>
    <p:extLst>
      <p:ext uri="{BB962C8B-B14F-4D97-AF65-F5344CB8AC3E}">
        <p14:creationId xmlns:p14="http://schemas.microsoft.com/office/powerpoint/2010/main" val="12757589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rainingType xmlns="6075b9dd-69da-4080-9e13-093fc5119558">
      <Value>Executive Education</Value>
    </TrainingType>
    <TrainingSector xmlns="6075b9dd-69da-4080-9e13-093fc5119558">
      <Value>Agriculture</Value>
    </TrainingSector>
    <TrainingResourceType xmlns="6075b9dd-69da-4080-9e13-093fc5119558">Latest Version</TrainingResourceType>
    <Country xmlns="6075b9dd-69da-4080-9e13-093fc5119558" xsi:nil="true"/>
    <TrainingActivity xmlns="6075b9dd-69da-4080-9e13-093fc5119558">Slides</TrainingActivity>
    <TrainingSubactivity xmlns="6075b9dd-69da-4080-9e13-093fc5119558">0.9Common Pitfalls</TrainingSubactivity>
    <Region xmlns="6075b9dd-69da-4080-9e13-093fc5119558" xsi:nil="true"/>
    <LastUsed xmlns="36d19e46-f4da-4773-8ea9-e11846e3e1cd">2012-01-01T05:00:00+00:00</LastUsed>
    <PublishingContact xmlns="http://schemas.microsoft.com/sharepoint/v3">
      <UserInfo>
        <DisplayName>hirasid@mit.edu</DisplayName>
        <AccountId>12</AccountId>
        <AccountType/>
      </UserInfo>
    </PublishingContact>
    <Contact xmlns="36d19e46-f4da-4773-8ea9-e11846e3e1cd">30</Contac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9425F369CD754A87C60479FB70AD44" ma:contentTypeVersion="16" ma:contentTypeDescription="Create a new document." ma:contentTypeScope="" ma:versionID="3dac4a098af1e3e24469d8c51966c0cd">
  <xsd:schema xmlns:xsd="http://www.w3.org/2001/XMLSchema" xmlns:xs="http://www.w3.org/2001/XMLSchema" xmlns:p="http://schemas.microsoft.com/office/2006/metadata/properties" xmlns:ns1="http://schemas.microsoft.com/sharepoint/v3" xmlns:ns2="6075b9dd-69da-4080-9e13-093fc5119558" xmlns:ns3="36d19e46-f4da-4773-8ea9-e11846e3e1cd" targetNamespace="http://schemas.microsoft.com/office/2006/metadata/properties" ma:root="true" ma:fieldsID="579755f48ecd4e86a8e0c5d6fb5666ef" ns1:_="" ns2:_="" ns3:_="">
    <xsd:import namespace="http://schemas.microsoft.com/sharepoint/v3"/>
    <xsd:import namespace="6075b9dd-69da-4080-9e13-093fc5119558"/>
    <xsd:import namespace="36d19e46-f4da-4773-8ea9-e11846e3e1cd"/>
    <xsd:element name="properties">
      <xsd:complexType>
        <xsd:sequence>
          <xsd:element name="documentManagement">
            <xsd:complexType>
              <xsd:all>
                <xsd:element ref="ns2:TrainingType" minOccurs="0"/>
                <xsd:element ref="ns2:TrainingSector" minOccurs="0"/>
                <xsd:element ref="ns2:TrainingActivity" minOccurs="0"/>
                <xsd:element ref="ns2:TrainingSubactivity" minOccurs="0"/>
                <xsd:element ref="ns2:TrainingResourceType" minOccurs="0"/>
                <xsd:element ref="ns2:Region" minOccurs="0"/>
                <xsd:element ref="ns2:Country" minOccurs="0"/>
                <xsd:element ref="ns3:LastUsed" minOccurs="0"/>
                <xsd:element ref="ns1:PublishingContact" minOccurs="0"/>
                <xsd:element ref="ns3: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 ma:index="16" nillable="true" ma:displayName="Contact2" ma:description=""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075b9dd-69da-4080-9e13-093fc5119558" elementFormDefault="qualified">
    <xsd:import namespace="http://schemas.microsoft.com/office/2006/documentManagement/types"/>
    <xsd:import namespace="http://schemas.microsoft.com/office/infopath/2007/PartnerControls"/>
    <xsd:element name="TrainingType" ma:index="8" nillable="true" ma:displayName="TrainingType" ma:internalName="TrainingType">
      <xsd:complexType>
        <xsd:complexContent>
          <xsd:extension base="dms:MultiChoice">
            <xsd:sequence>
              <xsd:element name="Value" maxOccurs="unbounded" minOccurs="0" nillable="true">
                <xsd:simpleType>
                  <xsd:restriction base="dms:Choice">
                    <xsd:enumeration value="Executive Education"/>
                    <xsd:enumeration value="Advanced Executive Education"/>
                    <xsd:enumeration value="Managing Measurement and Data"/>
                    <xsd:enumeration value="Custom Workshop"/>
                    <xsd:enumeration value="Staff Training"/>
                  </xsd:restriction>
                </xsd:simpleType>
              </xsd:element>
            </xsd:sequence>
          </xsd:extension>
        </xsd:complexContent>
      </xsd:complexType>
    </xsd:element>
    <xsd:element name="TrainingSector" ma:index="9" nillable="true" ma:displayName="TrainingSector" ma:internalName="TrainingSector">
      <xsd:complexType>
        <xsd:complexContent>
          <xsd:extension base="dms:MultiChoice">
            <xsd:sequence>
              <xsd:element name="Value" maxOccurs="unbounded" minOccurs="0" nillable="true">
                <xsd:simpleType>
                  <xsd:restriction base="dms:Choice">
                    <xsd:enumeration value="Agriculture"/>
                    <xsd:enumeration value="Education"/>
                    <xsd:enumeration value="Governance"/>
                    <xsd:enumeration value="Health"/>
                    <xsd:enumeration value="Labor"/>
                    <xsd:enumeration value="Microfinance"/>
                    <xsd:enumeration value="Multiple"/>
                    <xsd:enumeration value="Water and Sanitation"/>
                  </xsd:restriction>
                </xsd:simpleType>
              </xsd:element>
            </xsd:sequence>
          </xsd:extension>
        </xsd:complexContent>
      </xsd:complexType>
    </xsd:element>
    <xsd:element name="TrainingActivity" ma:index="10" nillable="true" ma:displayName="TrainingActivity" ma:format="Dropdown" ma:internalName="TrainingActivity">
      <xsd:simpleType>
        <xsd:restriction base="dms:Choice">
          <xsd:enumeration value="Agenda"/>
          <xsd:enumeration value="Application"/>
          <xsd:enumeration value="Assessment"/>
          <xsd:enumeration value="Case Study"/>
          <xsd:enumeration value="Exercise"/>
          <xsd:enumeration value="Finance"/>
          <xsd:enumeration value="Group Presentations"/>
          <xsd:enumeration value="Logistics"/>
          <xsd:enumeration value="Paraphernalia"/>
          <xsd:enumeration value="Printing"/>
          <xsd:enumeration value="Registration"/>
          <xsd:enumeration value="Slides"/>
          <xsd:enumeration value="TA Training"/>
          <xsd:enumeration value="USB"/>
        </xsd:restriction>
      </xsd:simpleType>
    </xsd:element>
    <xsd:element name="TrainingSubactivity" ma:index="11" nillable="true" ma:displayName="TrainingSubactivity" ma:format="Dropdown" ma:internalName="TrainingSubactivity">
      <xsd:simpleType>
        <xsd:restriction base="dms:Choice">
          <xsd:enumeration value="Budget"/>
          <xsd:enumeration value="Certificate"/>
          <xsd:enumeration value="Communication"/>
          <xsd:enumeration value="Course Packet"/>
          <xsd:enumeration value=".Presentation Template"/>
          <xsd:enumeration value="Goals"/>
          <xsd:enumeration value="Invoice"/>
          <xsd:enumeration value="Literature"/>
          <xsd:enumeration value="Nametag"/>
          <xsd:enumeration value="Quiz"/>
          <xsd:enumeration value="Software"/>
          <xsd:enumeration value="Tasklist"/>
          <xsd:enumeration value="Accomodation"/>
          <xsd:enumeration value="Food"/>
          <xsd:enumeration value="Transport"/>
          <xsd:enumeration value="Travel"/>
          <xsd:enumeration value="Venue"/>
          <xsd:enumeration value="Visa"/>
          <xsd:enumeration value="0.0Introduction"/>
          <xsd:enumeration value="0.1What is Evaluation"/>
          <xsd:enumeration value="0.2ToC_Measurement"/>
          <xsd:enumeration value="0.3Why Randomize"/>
          <xsd:enumeration value="0.4How to Randomize"/>
          <xsd:enumeration value="0.5Sampling and Sample Size"/>
          <xsd:enumeration value="0.6Threats and Analysis"/>
          <xsd:enumeration value="0.7Start-to-Finish"/>
          <xsd:enumeration value="0.8Cost-effectiveness"/>
          <xsd:enumeration value="0.9Common Pitfalls"/>
          <xsd:enumeration value="_ProjectDevelopment"/>
          <xsd:enumeration value="0ProjectManagement"/>
          <xsd:enumeration value="1ResearchFinance"/>
          <xsd:enumeration value="2ResearchDesign"/>
          <xsd:enumeration value="3Intervention"/>
          <xsd:enumeration value="4HumanSubjects"/>
          <xsd:enumeration value="5Measurement"/>
          <xsd:enumeration value="6DataCollection"/>
          <xsd:enumeration value="6.1CAI"/>
          <xsd:enumeration value="7DataManagement"/>
          <xsd:enumeration value="7.1Stata"/>
          <xsd:enumeration value="8Results"/>
          <xsd:enumeration value="Balance"/>
          <xsd:enumeration value="Randomization Mechanics"/>
        </xsd:restriction>
      </xsd:simpleType>
    </xsd:element>
    <xsd:element name="TrainingResourceType" ma:index="12" nillable="true" ma:displayName="TrainingResourceType" ma:format="Dropdown" ma:internalName="TrainingResourceType">
      <xsd:simpleType>
        <xsd:restriction base="dms:Choice">
          <xsd:enumeration value="Template"/>
          <xsd:enumeration value="Latest Version"/>
          <xsd:enumeration value="Sample"/>
          <xsd:enumeration value="Checklist"/>
          <xsd:enumeration value="Manual"/>
        </xsd:restriction>
      </xsd:simpleType>
    </xsd:element>
    <xsd:element name="Region" ma:index="13" nillable="true" ma:displayName="Region" ma:format="Dropdown" ma:internalName="Region">
      <xsd:simpleType>
        <xsd:restriction base="dms:Choice">
          <xsd:enumeration value="Africa"/>
          <xsd:enumeration value="Europe"/>
          <xsd:enumeration value="South Asia"/>
          <xsd:enumeration value="North America"/>
          <xsd:enumeration value="Latin America"/>
          <xsd:enumeration value="Southeast Asia"/>
        </xsd:restriction>
      </xsd:simpleType>
    </xsd:element>
    <xsd:element name="Country" ma:index="14" nillable="true" ma:displayName="Country" ma:format="Dropdown" ma:internalName="Country">
      <xsd:simpleType>
        <xsd:restriction base="dms:Choice">
          <xsd:enumeration value="Afghanistan"/>
          <xsd:enumeration value="Aland Islands"/>
          <xsd:enumeration value="Albania"/>
          <xsd:enumeration value="Algeria"/>
          <xsd:enumeration value="American Samoa"/>
          <xsd:enumeration value="Andorra"/>
          <xsd:enumeration value="Angola"/>
          <xsd:enumeration value="Anguilla"/>
          <xsd:enumeration value="Antarctica"/>
          <xsd:enumeration value="Antigua And Barbuda"/>
          <xsd:enumeration value="Argentina"/>
          <xsd:enumeration value="Armenia"/>
          <xsd:enumeration value="Aruba"/>
          <xsd:enumeration value="Australia"/>
          <xsd:enumeration value="Austria"/>
          <xsd:enumeration value="Azerbaijan"/>
          <xsd:enumeration value="Bahamas"/>
          <xsd:enumeration value="Bahrain"/>
          <xsd:enumeration value="Bangladesh"/>
          <xsd:enumeration value="Barbados"/>
          <xsd:enumeration value="Belarus"/>
          <xsd:enumeration value="Belgium"/>
          <xsd:enumeration value="Belize"/>
          <xsd:enumeration value="Benin"/>
          <xsd:enumeration value="Bermuda"/>
          <xsd:enumeration value="Bhutan"/>
          <xsd:enumeration value="Bolivia"/>
          <xsd:enumeration value="Bosnia And Herzegovina"/>
          <xsd:enumeration value="Botswana"/>
          <xsd:enumeration value="Bouvet Island"/>
          <xsd:enumeration value="Brazil"/>
          <xsd:enumeration value="British Indian Ocean Territory"/>
          <xsd:enumeration value="Brunei Darussalam"/>
          <xsd:enumeration value="Bulgaria"/>
          <xsd:enumeration value="Burkina Faso"/>
          <xsd:enumeration value="Burundi"/>
          <xsd:enumeration value="Cambodia"/>
          <xsd:enumeration value="Cameroon"/>
          <xsd:enumeration value="Canada"/>
          <xsd:enumeration value="Cape Verde"/>
          <xsd:enumeration value="Cayman Islands"/>
          <xsd:enumeration value="Central African Republic"/>
          <xsd:enumeration value="Chad"/>
          <xsd:enumeration value="Chile"/>
          <xsd:enumeration value="China"/>
          <xsd:enumeration value="Christmas Island"/>
          <xsd:enumeration value="Cocos (Keeling) Islands"/>
          <xsd:enumeration value="Colombia"/>
          <xsd:enumeration value="Comoros"/>
          <xsd:enumeration value="Congo"/>
          <xsd:enumeration value="Congo, The Democratic Republic Of The"/>
          <xsd:enumeration value="Cook Islands"/>
          <xsd:enumeration value="Costa Rica"/>
          <xsd:enumeration value="Cote D'Ivoire"/>
          <xsd:enumeration value="Croatia"/>
          <xsd:enumeration value="Cuba"/>
          <xsd:enumeration value="Cyprus"/>
          <xsd:enumeration value="Czech Republic"/>
          <xsd:enumeration value="Denmark"/>
          <xsd:enumeration value="Djibouti"/>
          <xsd:enumeration value="Dominica"/>
          <xsd:enumeration value="Dominican Republic"/>
          <xsd:enumeration value="Ecuador"/>
          <xsd:enumeration value="Egypt"/>
          <xsd:enumeration value="El Salvador"/>
          <xsd:enumeration value="Equatorial Guinea"/>
          <xsd:enumeration value="Eritrea"/>
          <xsd:enumeration value="Estonia"/>
          <xsd:enumeration value="Ethiopia"/>
          <xsd:enumeration value="Falkland Islands (Malvinas)"/>
          <xsd:enumeration value="Faroe Islands"/>
          <xsd:enumeration value="Fiji"/>
          <xsd:enumeration value="Finland"/>
          <xsd:enumeration value="France"/>
          <xsd:enumeration value="French Guiana"/>
          <xsd:enumeration value="French Polynesia"/>
          <xsd:enumeration value="French Southern Territories"/>
          <xsd:enumeration value="Gabon"/>
          <xsd:enumeration value="Gambia"/>
          <xsd:enumeration value="Georgia"/>
          <xsd:enumeration value="Germany"/>
          <xsd:enumeration value="Ghana"/>
          <xsd:enumeration value="Gibraltar"/>
          <xsd:enumeration value="Greece"/>
          <xsd:enumeration value="Greenland"/>
          <xsd:enumeration value="Grenada"/>
          <xsd:enumeration value="Guadeloupe"/>
          <xsd:enumeration value="Guam"/>
          <xsd:enumeration value="Guatemala"/>
          <xsd:enumeration value="Guernsey"/>
          <xsd:enumeration value="Guinea"/>
          <xsd:enumeration value="Guinea-Bissau"/>
          <xsd:enumeration value="Guyana"/>
          <xsd:enumeration value="Haiti"/>
          <xsd:enumeration value="Heard Island And Mcdonald Islands"/>
          <xsd:enumeration value="Holy See (Vatican City State)"/>
          <xsd:enumeration value="Honduras"/>
          <xsd:enumeration value="Hong Kong"/>
          <xsd:enumeration value="Hungary"/>
          <xsd:enumeration value="Iceland"/>
          <xsd:enumeration value="India"/>
          <xsd:enumeration value="Indonesia"/>
          <xsd:enumeration value="Iran, Islamic Republic Of"/>
          <xsd:enumeration value="Iraq"/>
          <xsd:enumeration value="Ireland"/>
          <xsd:enumeration value="Isle Of Man"/>
          <xsd:enumeration value="Israel"/>
          <xsd:enumeration value="Italy"/>
          <xsd:enumeration value="Jamaica"/>
          <xsd:enumeration value="Japan"/>
          <xsd:enumeration value="Jersey"/>
          <xsd:enumeration value="Jordan"/>
          <xsd:enumeration value="Kazakhstan"/>
          <xsd:enumeration value="Kenya"/>
          <xsd:enumeration value="Kiribati"/>
          <xsd:enumeration value="Korea, Democratic People'S Republic Of"/>
          <xsd:enumeration value="Korea, Republic Of"/>
          <xsd:enumeration value="Kuwait"/>
          <xsd:enumeration value="Kyrgyzstan"/>
          <xsd:enumeration value="Lao People'S Democratic Republic"/>
          <xsd:enumeration value="Latvia"/>
          <xsd:enumeration value="Lebanon"/>
          <xsd:enumeration value="Lesotho"/>
          <xsd:enumeration value="Liberia"/>
          <xsd:enumeration value="Libyan Arab Jamahiriya"/>
          <xsd:enumeration value="Liechtenstein"/>
          <xsd:enumeration value="Lithuania"/>
          <xsd:enumeration value="Luxembourg"/>
          <xsd:enumeration value="Macao"/>
          <xsd:enumeration value="Macedonia, The Former Yugoslav Republic Of"/>
          <xsd:enumeration value="Madagascar"/>
          <xsd:enumeration value="Malawi"/>
          <xsd:enumeration value="Malaysia"/>
          <xsd:enumeration value="Maldives"/>
          <xsd:enumeration value="Mali"/>
          <xsd:enumeration value="Malta"/>
          <xsd:enumeration value="Marshall Islands"/>
          <xsd:enumeration value="Martinique"/>
          <xsd:enumeration value="Mauritania"/>
          <xsd:enumeration value="Mauritius"/>
          <xsd:enumeration value="Mayotte"/>
          <xsd:enumeration value="Mexico"/>
          <xsd:enumeration value="Micronesia, Federated States Of"/>
          <xsd:enumeration value="Moldova, Republic Of"/>
          <xsd:enumeration value="Monaco"/>
          <xsd:enumeration value="Mongolia"/>
          <xsd:enumeration value="Montserrat"/>
          <xsd:enumeration value="Morocco"/>
          <xsd:enumeration value="Mozambique"/>
          <xsd:enumeration value="Myanmar"/>
          <xsd:enumeration value="Namibia"/>
          <xsd:enumeration value="Nauru"/>
          <xsd:enumeration value="Nepal"/>
          <xsd:enumeration value="Netherlands"/>
          <xsd:enumeration value="Netherlands Antilles"/>
          <xsd:enumeration value="New Caledonia"/>
          <xsd:enumeration value="New Zealand"/>
          <xsd:enumeration value="Nicaragua"/>
          <xsd:enumeration value="Niger"/>
          <xsd:enumeration value="Nigeria"/>
          <xsd:enumeration value="Niue"/>
          <xsd:enumeration value="Norfolk Island"/>
          <xsd:enumeration value="Northern Mariana Islands"/>
          <xsd:enumeration value="Norway"/>
          <xsd:enumeration value="Oman"/>
          <xsd:enumeration value="Pakistan"/>
          <xsd:enumeration value="Palau"/>
          <xsd:enumeration value="Palestinian Territory, Occupied"/>
          <xsd:enumeration value="Panama"/>
          <xsd:enumeration value="Papua New Guinea"/>
          <xsd:enumeration value="Paraguay"/>
          <xsd:enumeration value="Peru"/>
          <xsd:enumeration value="Philippines"/>
          <xsd:enumeration value="Pitcairn"/>
          <xsd:enumeration value="Poland"/>
          <xsd:enumeration value="Portugal"/>
          <xsd:enumeration value="Puerto Rico"/>
          <xsd:enumeration value="Qatar"/>
          <xsd:enumeration value="Reunion"/>
          <xsd:enumeration value="Romania"/>
          <xsd:enumeration value="Russian Federation"/>
          <xsd:enumeration value="Rwanda"/>
          <xsd:enumeration value="Saint Helena"/>
          <xsd:enumeration value="Saint Kitts And Nevis"/>
          <xsd:enumeration value="Saint Lucia"/>
          <xsd:enumeration value="Saint Pierre And Miquelon"/>
          <xsd:enumeration value="Saint Vincent And The Grenadines"/>
          <xsd:enumeration value="Samoa"/>
          <xsd:enumeration value="San Marino"/>
          <xsd:enumeration value="Sao Tome And Principe"/>
          <xsd:enumeration value="Saudi Arabia"/>
          <xsd:enumeration value="Senegal"/>
          <xsd:enumeration value="Serbia And Montenegro"/>
          <xsd:enumeration value="Seychelles"/>
          <xsd:enumeration value="Sierra Leone"/>
          <xsd:enumeration value="Singapore"/>
          <xsd:enumeration value="Slovakia"/>
          <xsd:enumeration value="Slovenia"/>
          <xsd:enumeration value="Solomon Islands"/>
          <xsd:enumeration value="Somalia"/>
          <xsd:enumeration value="South Africa"/>
          <xsd:enumeration value="South Georgia And The South Sandwich Islands"/>
          <xsd:enumeration value="Spain"/>
          <xsd:enumeration value="Sri Lanka"/>
          <xsd:enumeration value="Sudan"/>
          <xsd:enumeration value="Suriname"/>
          <xsd:enumeration value="Svalbard And Jan Mayen"/>
          <xsd:enumeration value="Swaziland"/>
          <xsd:enumeration value="Sweden"/>
          <xsd:enumeration value="Switzerland"/>
          <xsd:enumeration value="Syrian Arab Republic"/>
          <xsd:enumeration value="Taiwan, Province Of China"/>
          <xsd:enumeration value="Tajikistan"/>
          <xsd:enumeration value="Tanzania, United Republic Of"/>
          <xsd:enumeration value="Thailand"/>
          <xsd:enumeration value="Timor-Leste"/>
          <xsd:enumeration value="Togo"/>
          <xsd:enumeration value="Tokelau"/>
          <xsd:enumeration value="Tonga"/>
          <xsd:enumeration value="Trinidad And Tobago"/>
          <xsd:enumeration value="Tunisia"/>
          <xsd:enumeration value="Turkey"/>
          <xsd:enumeration value="Turkmenistan"/>
          <xsd:enumeration value="Turks And Caicos Islands"/>
          <xsd:enumeration value="Tuvalu"/>
          <xsd:enumeration value="Uganda"/>
          <xsd:enumeration value="Ukraine"/>
          <xsd:enumeration value="United Arab Emirates"/>
          <xsd:enumeration value="United Kingdom"/>
          <xsd:enumeration value="United States"/>
          <xsd:enumeration value="United States Minor Outlying Islands"/>
          <xsd:enumeration value="Uruguay"/>
          <xsd:enumeration value="Uzbekistan"/>
          <xsd:enumeration value="Vanuatu"/>
          <xsd:enumeration value="Venezuela"/>
          <xsd:enumeration value="Viet Nam"/>
          <xsd:enumeration value="Virgin Islands, British"/>
          <xsd:enumeration value="Virgin Islands, U.S."/>
          <xsd:enumeration value="Wallis And Futuna"/>
          <xsd:enumeration value="Western Sahara"/>
          <xsd:enumeration value="Yemen"/>
          <xsd:enumeration value="Zambia"/>
          <xsd:enumeration value="Zimbabwe"/>
        </xsd:restriction>
      </xsd:simpleType>
    </xsd:element>
  </xsd:schema>
  <xsd:schema xmlns:xsd="http://www.w3.org/2001/XMLSchema" xmlns:xs="http://www.w3.org/2001/XMLSchema" xmlns:dms="http://schemas.microsoft.com/office/2006/documentManagement/types" xmlns:pc="http://schemas.microsoft.com/office/infopath/2007/PartnerControls" targetNamespace="36d19e46-f4da-4773-8ea9-e11846e3e1cd" elementFormDefault="qualified">
    <xsd:import namespace="http://schemas.microsoft.com/office/2006/documentManagement/types"/>
    <xsd:import namespace="http://schemas.microsoft.com/office/infopath/2007/PartnerControls"/>
    <xsd:element name="LastUsed" ma:index="15" nillable="true" ma:displayName="LastUsed" ma:description="When was the last time this training material was used" ma:format="DateOnly" ma:internalName="LastUsed">
      <xsd:simpleType>
        <xsd:restriction base="dms:DateTime"/>
      </xsd:simpleType>
    </xsd:element>
    <xsd:element name="Contact" ma:index="17" nillable="true" ma:displayName="Contact" ma:list="{d980e52d-47e3-478b-bbaf-1236e01fa3fe}" ma:internalName="Contact" ma:showField="FullNam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16F438-4B1A-409C-BDB0-2CC7DD7D5E8B}"/>
</file>

<file path=customXml/itemProps2.xml><?xml version="1.0" encoding="utf-8"?>
<ds:datastoreItem xmlns:ds="http://schemas.openxmlformats.org/officeDocument/2006/customXml" ds:itemID="{B142790D-884D-42CE-9664-07FF1001794B}"/>
</file>

<file path=customXml/itemProps3.xml><?xml version="1.0" encoding="utf-8"?>
<ds:datastoreItem xmlns:ds="http://schemas.openxmlformats.org/officeDocument/2006/customXml" ds:itemID="{C9D0BE40-97D7-4530-9691-AA80C06D8957}"/>
</file>

<file path=docProps/app.xml><?xml version="1.0" encoding="utf-8"?>
<Properties xmlns="http://schemas.openxmlformats.org/officeDocument/2006/extended-properties" xmlns:vt="http://schemas.openxmlformats.org/officeDocument/2006/docPropsVTypes">
  <Template/>
  <TotalTime>9535</TotalTime>
  <Words>1618</Words>
  <Application>Microsoft Macintosh PowerPoint</Application>
  <PresentationFormat>On-screen Show (4:3)</PresentationFormat>
  <Paragraphs>222</Paragraphs>
  <Slides>31</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Microsoft Equation</vt:lpstr>
      <vt:lpstr>PowerPoint Presentation</vt:lpstr>
      <vt:lpstr>What affects the sample size?</vt:lpstr>
      <vt:lpstr>What affects sample size?</vt:lpstr>
      <vt:lpstr>Threats to Analysis of RCTs</vt:lpstr>
      <vt:lpstr>Course Overview</vt:lpstr>
      <vt:lpstr>Common Pitfalls</vt:lpstr>
      <vt:lpstr>Common Pitfalls</vt:lpstr>
      <vt:lpstr>What is attrition?</vt:lpstr>
      <vt:lpstr>Attrition</vt:lpstr>
      <vt:lpstr>How should we deal with attrition?</vt:lpstr>
      <vt:lpstr>Common Pitfalls</vt:lpstr>
      <vt:lpstr>Dropping non-compliers</vt:lpstr>
      <vt:lpstr>Dropping non-compliers</vt:lpstr>
      <vt:lpstr>Common Pitfalls</vt:lpstr>
      <vt:lpstr>Estimating Treatment Effects</vt:lpstr>
      <vt:lpstr>So did the treatment have an effect?</vt:lpstr>
      <vt:lpstr>So did the treatment have an effect?</vt:lpstr>
      <vt:lpstr>So did the treatment have an effect?</vt:lpstr>
      <vt:lpstr>Having a (too small) sample size </vt:lpstr>
      <vt:lpstr>Having a (too small) sample size </vt:lpstr>
      <vt:lpstr>Common Pitfalls</vt:lpstr>
      <vt:lpstr>Failing to Monitor Data Quality</vt:lpstr>
      <vt:lpstr>Measurement error</vt:lpstr>
      <vt:lpstr>Measurement Error</vt:lpstr>
      <vt:lpstr>Measurement Error</vt:lpstr>
      <vt:lpstr>How can these be avoided?</vt:lpstr>
      <vt:lpstr>Data Collection in Treatment and Control Groups</vt:lpstr>
      <vt:lpstr>Data Collection in Treatment and Control Groups</vt:lpstr>
      <vt:lpstr>Common Pitfalls</vt:lpstr>
      <vt:lpstr>Communication and Implementation</vt:lpstr>
      <vt:lpstr>Communication and Implementation</vt:lpstr>
    </vt:vector>
  </TitlesOfParts>
  <Company>MIT Economics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about Measurement and Outcomes</dc:title>
  <dc:creator>Marc Shotland</dc:creator>
  <cp:lastModifiedBy>Jenny Aker</cp:lastModifiedBy>
  <cp:revision>412</cp:revision>
  <dcterms:created xsi:type="dcterms:W3CDTF">2010-04-29T00:00:25Z</dcterms:created>
  <dcterms:modified xsi:type="dcterms:W3CDTF">2012-01-11T13:53:15Z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0x010100329425F369CD754A87C60479FB70AD44</vt:lpwstr>
  </property>
  <property fmtid="{D5CDD505-2E9C-101B-9397-08002B2CF9AE}" pid="3" name="Order">
    <vt:r8>44400</vt:r8>
  </property>
  <property fmtid="{D5CDD505-2E9C-101B-9397-08002B2CF9AE}" pid="4" name="ExecEdTopic">
    <vt:lpwstr>9Common Pitfalls</vt:lpwstr>
  </property>
</Properties>
</file>