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3.xml" ContentType="application/vnd.openxmlformats-officedocument.presentationml.notesSlide+xml"/>
  <Override PartName="/ppt/tags/tag2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4.xml" ContentType="application/vnd.openxmlformats-officedocument.presentationml.tags+xml"/>
  <Override PartName="/ppt/notesSlides/notesSlide18.xml" ContentType="application/vnd.openxmlformats-officedocument.presentationml.notesSlide+xml"/>
  <Override PartName="/ppt/tags/tag25.xml" ContentType="application/vnd.openxmlformats-officedocument.presentationml.tags+xml"/>
  <Override PartName="/ppt/notesSlides/notesSlide19.xml" ContentType="application/vnd.openxmlformats-officedocument.presentationml.notesSlide+xml"/>
  <Override PartName="/ppt/tags/tag26.xml" ContentType="application/vnd.openxmlformats-officedocument.presentationml.tags+xml"/>
  <Override PartName="/ppt/notesSlides/notesSlide20.xml" ContentType="application/vnd.openxmlformats-officedocument.presentationml.notesSlide+xml"/>
  <Override PartName="/ppt/tags/tag27.xml" ContentType="application/vnd.openxmlformats-officedocument.presentationml.tags+xml"/>
  <Override PartName="/ppt/notesSlides/notesSlide2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31.xml" ContentType="application/vnd.openxmlformats-officedocument.presentationml.tags+xml"/>
  <Override PartName="/ppt/notesSlides/notesSlide26.xml" ContentType="application/vnd.openxmlformats-officedocument.presentationml.notesSlide+xml"/>
  <Override PartName="/ppt/tags/tag32.xml" ContentType="application/vnd.openxmlformats-officedocument.presentationml.tags+xml"/>
  <Override PartName="/ppt/notesSlides/notesSlide27.xml" ContentType="application/vnd.openxmlformats-officedocument.presentationml.notesSlide+xml"/>
  <Override PartName="/ppt/tags/tag33.xml" ContentType="application/vnd.openxmlformats-officedocument.presentationml.tags+xml"/>
  <Override PartName="/ppt/notesSlides/notesSlide28.xml" ContentType="application/vnd.openxmlformats-officedocument.presentationml.notesSlide+xml"/>
  <Override PartName="/ppt/tags/tag34.xml" ContentType="application/vnd.openxmlformats-officedocument.presentationml.tags+xml"/>
  <Override PartName="/ppt/notesSlides/notesSlide29.xml" ContentType="application/vnd.openxmlformats-officedocument.presentationml.notesSlide+xml"/>
  <Override PartName="/ppt/tags/tag35.xml" ContentType="application/vnd.openxmlformats-officedocument.presentationml.tags+xml"/>
  <Override PartName="/ppt/notesSlides/notesSlide30.xml" ContentType="application/vnd.openxmlformats-officedocument.presentationml.notesSlide+xml"/>
  <Override PartName="/ppt/tags/tag36.xml" ContentType="application/vnd.openxmlformats-officedocument.presentationml.tags+xml"/>
  <Override PartName="/ppt/notesSlides/notesSlide31.xml" ContentType="application/vnd.openxmlformats-officedocument.presentationml.notesSlide+xml"/>
  <Override PartName="/ppt/tags/tag37.xml" ContentType="application/vnd.openxmlformats-officedocument.presentationml.tags+xml"/>
  <Override PartName="/ppt/notesSlides/notesSlide32.xml" ContentType="application/vnd.openxmlformats-officedocument.presentationml.notesSlide+xml"/>
  <Override PartName="/ppt/tags/tag38.xml" ContentType="application/vnd.openxmlformats-officedocument.presentationml.tags+xml"/>
  <Override PartName="/ppt/notesSlides/notesSlide33.xml" ContentType="application/vnd.openxmlformats-officedocument.presentationml.notesSlide+xml"/>
  <Override PartName="/ppt/tags/tag39.xml" ContentType="application/vnd.openxmlformats-officedocument.presentationml.tags+xml"/>
  <Override PartName="/ppt/notesSlides/notesSlide34.xml" ContentType="application/vnd.openxmlformats-officedocument.presentationml.notesSlide+xml"/>
  <Override PartName="/ppt/tags/tag40.xml" ContentType="application/vnd.openxmlformats-officedocument.presentationml.tags+xml"/>
  <Override PartName="/ppt/notesSlides/notesSlide35.xml" ContentType="application/vnd.openxmlformats-officedocument.presentationml.notesSlide+xml"/>
  <Override PartName="/ppt/tags/tag41.xml" ContentType="application/vnd.openxmlformats-officedocument.presentationml.tags+xml"/>
  <Override PartName="/ppt/notesSlides/notesSlide36.xml" ContentType="application/vnd.openxmlformats-officedocument.presentationml.notesSlide+xml"/>
  <Override PartName="/ppt/tags/tag42.xml" ContentType="application/vnd.openxmlformats-officedocument.presentationml.tags+xml"/>
  <Override PartName="/ppt/notesSlides/notesSlide3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38.xml" ContentType="application/vnd.openxmlformats-officedocument.presentationml.notesSlide+xml"/>
  <Override PartName="/ppt/tags/tag45.xml" ContentType="application/vnd.openxmlformats-officedocument.presentationml.tags+xml"/>
  <Override PartName="/ppt/notesSlides/notesSlide39.xml" ContentType="application/vnd.openxmlformats-officedocument.presentationml.notesSlide+xml"/>
  <Override PartName="/ppt/tags/tag46.xml" ContentType="application/vnd.openxmlformats-officedocument.presentationml.tags+xml"/>
  <Override PartName="/ppt/notesSlides/notesSlide40.xml" ContentType="application/vnd.openxmlformats-officedocument.presentationml.notesSlide+xml"/>
  <Override PartName="/ppt/tags/tag47.xml" ContentType="application/vnd.openxmlformats-officedocument.presentationml.tags+xml"/>
  <Override PartName="/ppt/notesSlides/notesSlide41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45.xml" ContentType="application/vnd.openxmlformats-officedocument.presentationml.notesSlide+xml"/>
  <Override PartName="/ppt/tags/tag53.xml" ContentType="application/vnd.openxmlformats-officedocument.presentationml.tags+xml"/>
  <Override PartName="/ppt/notesSlides/notesSlide46.xml" ContentType="application/vnd.openxmlformats-officedocument.presentationml.notesSlide+xml"/>
  <Override PartName="/ppt/tags/tag54.xml" ContentType="application/vnd.openxmlformats-officedocument.presentationml.tags+xml"/>
  <Override PartName="/ppt/notesSlides/notesSlide47.xml" ContentType="application/vnd.openxmlformats-officedocument.presentationml.notesSlide+xml"/>
  <Override PartName="/ppt/tags/tag55.xml" ContentType="application/vnd.openxmlformats-officedocument.presentationml.tags+xml"/>
  <Override PartName="/ppt/notesSlides/notesSlide48.xml" ContentType="application/vnd.openxmlformats-officedocument.presentationml.notesSlide+xml"/>
  <Override PartName="/ppt/tags/tag56.xml" ContentType="application/vnd.openxmlformats-officedocument.presentationml.tags+xml"/>
  <Override PartName="/ppt/notesSlides/notesSlide49.xml" ContentType="application/vnd.openxmlformats-officedocument.presentationml.notesSlide+xml"/>
  <Override PartName="/ppt/tags/tag57.xml" ContentType="application/vnd.openxmlformats-officedocument.presentationml.tags+xml"/>
  <Override PartName="/ppt/notesSlides/notesSlide50.xml" ContentType="application/vnd.openxmlformats-officedocument.presentationml.notesSlide+xml"/>
  <Override PartName="/ppt/tags/tag58.xml" ContentType="application/vnd.openxmlformats-officedocument.presentationml.tags+xml"/>
  <Override PartName="/ppt/notesSlides/notesSlide51.xml" ContentType="application/vnd.openxmlformats-officedocument.presentationml.notesSlide+xml"/>
  <Override PartName="/ppt/tags/tag59.xml" ContentType="application/vnd.openxmlformats-officedocument.presentationml.tags+xml"/>
  <Override PartName="/ppt/notesSlides/notesSlide52.xml" ContentType="application/vnd.openxmlformats-officedocument.presentationml.notesSlide+xml"/>
  <Override PartName="/ppt/tags/tag60.xml" ContentType="application/vnd.openxmlformats-officedocument.presentationml.tags+xml"/>
  <Override PartName="/ppt/notesSlides/notesSlide53.xml" ContentType="application/vnd.openxmlformats-officedocument.presentationml.notesSlide+xml"/>
  <Override PartName="/ppt/tags/tag61.xml" ContentType="application/vnd.openxmlformats-officedocument.presentationml.tags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9" r:id="rId4"/>
  </p:sldMasterIdLst>
  <p:notesMasterIdLst>
    <p:notesMasterId r:id="rId69"/>
  </p:notesMasterIdLst>
  <p:handoutMasterIdLst>
    <p:handoutMasterId r:id="rId70"/>
  </p:handout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327" r:id="rId17"/>
    <p:sldId id="343" r:id="rId18"/>
    <p:sldId id="270" r:id="rId19"/>
    <p:sldId id="271" r:id="rId20"/>
    <p:sldId id="328" r:id="rId21"/>
    <p:sldId id="329" r:id="rId22"/>
    <p:sldId id="330" r:id="rId23"/>
    <p:sldId id="272" r:id="rId24"/>
    <p:sldId id="273" r:id="rId25"/>
    <p:sldId id="274" r:id="rId26"/>
    <p:sldId id="275" r:id="rId27"/>
    <p:sldId id="324" r:id="rId28"/>
    <p:sldId id="326" r:id="rId29"/>
    <p:sldId id="278" r:id="rId30"/>
    <p:sldId id="331" r:id="rId31"/>
    <p:sldId id="332" r:id="rId32"/>
    <p:sldId id="333" r:id="rId33"/>
    <p:sldId id="280" r:id="rId34"/>
    <p:sldId id="281" r:id="rId35"/>
    <p:sldId id="334" r:id="rId36"/>
    <p:sldId id="283" r:id="rId37"/>
    <p:sldId id="314" r:id="rId38"/>
    <p:sldId id="315" r:id="rId39"/>
    <p:sldId id="316" r:id="rId40"/>
    <p:sldId id="286" r:id="rId41"/>
    <p:sldId id="293" r:id="rId42"/>
    <p:sldId id="294" r:id="rId43"/>
    <p:sldId id="318" r:id="rId44"/>
    <p:sldId id="295" r:id="rId45"/>
    <p:sldId id="335" r:id="rId46"/>
    <p:sldId id="336" r:id="rId47"/>
    <p:sldId id="325" r:id="rId48"/>
    <p:sldId id="297" r:id="rId49"/>
    <p:sldId id="342" r:id="rId50"/>
    <p:sldId id="298" r:id="rId51"/>
    <p:sldId id="319" r:id="rId52"/>
    <p:sldId id="337" r:id="rId53"/>
    <p:sldId id="341" r:id="rId54"/>
    <p:sldId id="338" r:id="rId55"/>
    <p:sldId id="340" r:id="rId56"/>
    <p:sldId id="339" r:id="rId57"/>
    <p:sldId id="321" r:id="rId58"/>
    <p:sldId id="301" r:id="rId59"/>
    <p:sldId id="302" r:id="rId60"/>
    <p:sldId id="304" r:id="rId61"/>
    <p:sldId id="305" r:id="rId62"/>
    <p:sldId id="320" r:id="rId63"/>
    <p:sldId id="307" r:id="rId64"/>
    <p:sldId id="309" r:id="rId65"/>
    <p:sldId id="310" r:id="rId66"/>
    <p:sldId id="311" r:id="rId67"/>
    <p:sldId id="323" r:id="rId68"/>
  </p:sldIdLst>
  <p:sldSz cx="9144000" cy="6858000" type="screen4x3"/>
  <p:notesSz cx="7315200" cy="9601200"/>
  <p:custDataLst>
    <p:tags r:id="rId7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5612" autoAdjust="0"/>
  </p:normalViewPr>
  <p:slideViewPr>
    <p:cSldViewPr>
      <p:cViewPr>
        <p:scale>
          <a:sx n="94" d="100"/>
          <a:sy n="94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" Type="http://schemas.openxmlformats.org/officeDocument/2006/relationships/slide" Target="slides/slide3.xml"/><Relationship Id="rId71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44BF04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</c:v>
                </c:pt>
                <c:pt idx="1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44BF04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Sheet1!$A$2:$A$3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232640"/>
        <c:axId val="187234176"/>
      </c:barChart>
      <c:catAx>
        <c:axId val="18723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87234176"/>
        <c:crosses val="autoZero"/>
        <c:auto val="1"/>
        <c:lblAlgn val="ctr"/>
        <c:lblOffset val="100"/>
        <c:noMultiLvlLbl val="0"/>
      </c:catAx>
      <c:valAx>
        <c:axId val="187234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 dirty="0" smtClean="0">
                    <a:solidFill>
                      <a:schemeClr val="bg1"/>
                    </a:solidFill>
                  </a:rPr>
                  <a:t>Actually Treated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7232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</c:v>
                </c:pt>
                <c:pt idx="1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44BF04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Sheet1!$A$2:$A$3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022784"/>
        <c:axId val="210024320"/>
      </c:barChart>
      <c:catAx>
        <c:axId val="210022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10024320"/>
        <c:crosses val="autoZero"/>
        <c:auto val="1"/>
        <c:lblAlgn val="ctr"/>
        <c:lblOffset val="100"/>
        <c:noMultiLvlLbl val="0"/>
      </c:catAx>
      <c:valAx>
        <c:axId val="210024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 dirty="0" smtClean="0">
                    <a:solidFill>
                      <a:schemeClr val="bg1"/>
                    </a:solidFill>
                  </a:rPr>
                  <a:t>Actually Treated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022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840" tIns="48240" rIns="96840" bIns="48240" anchor="t" anchorCtr="0" compatLnSpc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r>
              <a:rPr lang="en-US"/>
              <a:t>http://www.povertyactionlab.org/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840" tIns="48240" rIns="96840" bIns="48240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840" tIns="48240" rIns="96840" bIns="48240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CFFAD598-F46F-4BBD-88F5-C1A7E0317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74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wrap="square" lIns="96840" tIns="48240" rIns="96840" bIns="48240" anchor="t" anchorCtr="0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spc="0" baseline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r>
              <a:t>http://www.povertyactionlab.org/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wrap="square" lIns="96840" tIns="48240" rIns="96840" bIns="48240" anchor="t" anchorCtr="0"/>
          <a:lstStyle>
            <a:lvl1pPr marL="0" marR="0" lvl="0" indent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0420" name="Rectangle 4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wrap="square" lIns="96840" tIns="48240" rIns="96840" bIns="48240" anchor="t" anchorCtr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wrap="square" lIns="96840" tIns="48240" rIns="96840" bIns="48240" anchor="b" anchorCtr="0"/>
          <a:lstStyle>
            <a:lvl1pPr marL="0" marR="0" lvl="0" indent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E39414F-818F-464F-8220-183813AE8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82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34"/>
        <a:ea typeface="Arial Unicode MS" pitchFamily="2"/>
        <a:cs typeface="Tahoma" pitchFamily="2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34"/>
        <a:ea typeface="Arial Unicode MS" pitchFamily="2"/>
        <a:cs typeface="Tahoma" pitchFamily="2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34"/>
        <a:ea typeface="Arial Unicode MS" pitchFamily="2"/>
        <a:cs typeface="Tahoma" pitchFamily="2"/>
      </a:defRPr>
    </a:lvl3pPr>
    <a:lvl4pPr marL="1370013" lvl="3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34"/>
        <a:ea typeface="Arial Unicode MS" pitchFamily="2"/>
        <a:cs typeface="Tahoma" pitchFamily="2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34"/>
        <a:ea typeface="Arial Unicode MS" pitchFamily="2"/>
        <a:cs typeface="Tahoma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61443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0773BAA8-E7F1-4E57-9BE5-25C0A77C6C49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4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1445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1683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800" smtClean="0"/>
          </a:p>
        </p:txBody>
      </p:sp>
      <p:sp>
        <p:nvSpPr>
          <p:cNvPr id="71684" name="Slide Number Placeholder 3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085141CE-1D55-4E42-8A94-836038512FCD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10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2707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800" smtClean="0"/>
          </a:p>
        </p:txBody>
      </p:sp>
      <p:sp>
        <p:nvSpPr>
          <p:cNvPr id="72708" name="Slide Number Placeholder 3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50CBDBB-20DB-4BF3-8149-24F706132BD9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11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3731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800" smtClean="0"/>
          </a:p>
        </p:txBody>
      </p:sp>
      <p:sp>
        <p:nvSpPr>
          <p:cNvPr id="73732" name="Slide Number Placeholder 3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6E8D294-1ACA-46DC-A506-09BA82F68281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12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75779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4FDC0CF9-CB87-4B2A-BD7A-CB5A83337D78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15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578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49438" y="720725"/>
            <a:ext cx="3616325" cy="2711450"/>
          </a:xfr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5781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344488" y="3576638"/>
            <a:ext cx="66262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342900" indent="-342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marL="0" lvl="1" eaLnBrk="1" hangingPunct="1">
              <a:buFontTx/>
              <a:buChar char="-"/>
            </a:pPr>
            <a:endParaRPr sz="10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76803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C4C1025-32D7-45B8-8693-5F8448C3634A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16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804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6805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39" tIns="48521" rIns="97039" bIns="48521" anchor="b"/>
          <a:lstStyle/>
          <a:p>
            <a:pPr algn="r" defTabSz="969763"/>
            <a:fld id="{676A4B58-2145-4C73-AD0D-A4F12EE567F3}" type="slidenum">
              <a:rPr lang="en-US" sz="1100"/>
              <a:pPr algn="r" defTabSz="969763"/>
              <a:t>17</a:t>
            </a:fld>
            <a:endParaRPr lang="en-US" sz="1100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i="0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39" tIns="48521" rIns="97039" bIns="48521" anchor="b"/>
          <a:lstStyle/>
          <a:p>
            <a:pPr algn="r" defTabSz="969763"/>
            <a:fld id="{676A4B58-2145-4C73-AD0D-A4F12EE567F3}" type="slidenum">
              <a:rPr lang="en-US" sz="1100"/>
              <a:pPr algn="r" defTabSz="969763"/>
              <a:t>18</a:t>
            </a:fld>
            <a:endParaRPr lang="en-US" sz="1100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[Repeat from Lecture 2]</a:t>
            </a:r>
          </a:p>
          <a:p>
            <a:pPr eaLnBrk="1" hangingPunct="1"/>
            <a:r>
              <a:rPr lang="en-US" dirty="0" smtClean="0"/>
              <a:t>[First click:]</a:t>
            </a:r>
          </a:p>
          <a:p>
            <a:pPr eaLnBrk="1" hangingPunct="1"/>
            <a:r>
              <a:rPr lang="en-US" i="0" baseline="0" dirty="0" smtClean="0"/>
              <a:t>[Second Click]: Through random assignment, we can ensure the study is </a:t>
            </a:r>
            <a:r>
              <a:rPr lang="en-US" i="1" baseline="0" dirty="0" smtClean="0"/>
              <a:t>internally valid</a:t>
            </a:r>
          </a:p>
          <a:p>
            <a:pPr eaLnBrk="1" hangingPunct="1"/>
            <a:r>
              <a:rPr lang="en-US" i="0" baseline="0" dirty="0" smtClean="0"/>
              <a:t>[Third Click]: even though there will be some participants and some non-participants within our treatment group, at the first stage, we restrict our analysis to comparing the entire treatment group with the entire control group</a:t>
            </a:r>
          </a:p>
          <a:p>
            <a:pPr eaLnBrk="1" hangingPunct="1"/>
            <a:r>
              <a:rPr lang="en-US" i="0" baseline="0" dirty="0" smtClean="0"/>
              <a:t>There is a saying: </a:t>
            </a:r>
            <a:r>
              <a:rPr lang="en-US" i="1" baseline="0" dirty="0" smtClean="0"/>
              <a:t>Once a treatment group, always treatment group</a:t>
            </a:r>
          </a:p>
          <a:p>
            <a:pPr eaLnBrk="1" hangingPunct="1"/>
            <a:r>
              <a:rPr lang="en-US" i="0" baseline="0" dirty="0" smtClean="0"/>
              <a:t>[Fourth Click]</a:t>
            </a:r>
          </a:p>
          <a:p>
            <a:pPr eaLnBrk="1" hangingPunct="1"/>
            <a:r>
              <a:rPr lang="en-US" i="0" baseline="0" dirty="0" smtClean="0"/>
              <a:t>Similarly: once a control group, always a control group</a:t>
            </a:r>
          </a:p>
          <a:p>
            <a:pPr eaLnBrk="1" hangingPunct="1"/>
            <a:r>
              <a:rPr lang="en-US" i="0" baseline="0" dirty="0" smtClean="0"/>
              <a:t>[</a:t>
            </a:r>
            <a:r>
              <a:rPr lang="en-US" i="0" baseline="0" dirty="0" err="1" smtClean="0"/>
              <a:t>FifthClick</a:t>
            </a:r>
            <a:r>
              <a:rPr lang="en-US" i="0" baseline="0" dirty="0" smtClean="0"/>
              <a:t>]</a:t>
            </a:r>
          </a:p>
          <a:p>
            <a:pPr eaLnBrk="1" hangingPunct="1"/>
            <a:r>
              <a:rPr lang="en-US" i="0" baseline="0" dirty="0" smtClean="0"/>
              <a:t>Highlight No-Shows and Crossovers. This is called non compliance</a:t>
            </a:r>
          </a:p>
          <a:p>
            <a:pPr eaLnBrk="1" hangingPunct="1"/>
            <a:r>
              <a:rPr lang="en-US" i="0" baseline="0" dirty="0" smtClean="0"/>
              <a:t>We will cover how to account for this later.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39" tIns="48521" rIns="97039" bIns="48521" anchor="b"/>
          <a:lstStyle/>
          <a:p>
            <a:pPr algn="r" defTabSz="969763"/>
            <a:fld id="{676A4B58-2145-4C73-AD0D-A4F12EE567F3}" type="slidenum">
              <a:rPr lang="en-US" sz="1100"/>
              <a:pPr algn="r" defTabSz="969763"/>
              <a:t>19</a:t>
            </a:fld>
            <a:endParaRPr lang="en-US" sz="1100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i="0" baseline="0" dirty="0" smtClean="0"/>
              <a:t>It’s worth noting that spillovers won’t always lead you to under-estimate your impact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77827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C3521F6C-EFF9-4D46-AB07-27171ADFD479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20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82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38263" y="720725"/>
            <a:ext cx="4800600" cy="3600450"/>
          </a:xfr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7829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344488" y="4560888"/>
            <a:ext cx="6626225" cy="4416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Arial" pitchFamily="2"/>
              </a:rPr>
              <a:t>http://www.povertyactionlab.org/</a:t>
            </a:r>
          </a:p>
        </p:txBody>
      </p:sp>
      <p:sp>
        <p:nvSpPr>
          <p:cNvPr id="7885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98432E4D-39BD-45AA-A555-E3F19DC67390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21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885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8853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6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2467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62469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8FC1EBBC-0B5B-47E2-A9D2-69695BCF1EAF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Arial" pitchFamily="2"/>
              </a:rPr>
              <a:t>http://www.povertyactionlab.org/</a:t>
            </a:r>
          </a:p>
        </p:txBody>
      </p:sp>
      <p:sp>
        <p:nvSpPr>
          <p:cNvPr id="79875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D09D83E-56FD-4D54-87B7-5CC70024C8E7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22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9876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9877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6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80899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F4BE7C34-BB9C-4E32-AFCE-4497D87750ED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23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900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80901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z="16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8397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D4AD29B2-2E7C-4ACC-BDCD-9840CDC45E45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26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83973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z="16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39" tIns="48521" rIns="97039" bIns="48521" anchor="b"/>
          <a:lstStyle/>
          <a:p>
            <a:pPr algn="r" defTabSz="969763"/>
            <a:fld id="{676A4B58-2145-4C73-AD0D-A4F12EE567F3}" type="slidenum">
              <a:rPr lang="en-US" sz="1100"/>
              <a:pPr algn="r" defTabSz="969763"/>
              <a:t>27</a:t>
            </a:fld>
            <a:endParaRPr lang="en-US" sz="1100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i="0" baseline="0" dirty="0" smtClean="0"/>
              <a:t>So sometimes, you intend for there to be complete coverage in your treatment group, and none in your control, but people don’t always comply with their original assignment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39" tIns="48521" rIns="97039" bIns="48521" anchor="b"/>
          <a:lstStyle/>
          <a:p>
            <a:pPr algn="r" defTabSz="969763"/>
            <a:fld id="{676A4B58-2145-4C73-AD0D-A4F12EE567F3}" type="slidenum">
              <a:rPr lang="en-US" sz="1100"/>
              <a:pPr algn="r" defTabSz="969763"/>
              <a:t>28</a:t>
            </a:fld>
            <a:endParaRPr lang="en-US" sz="1100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[Repeat from Lecture 2]</a:t>
            </a:r>
          </a:p>
          <a:p>
            <a:pPr eaLnBrk="1" hangingPunct="1"/>
            <a:r>
              <a:rPr lang="en-US" dirty="0" smtClean="0"/>
              <a:t>[First click:]</a:t>
            </a:r>
          </a:p>
          <a:p>
            <a:pPr eaLnBrk="1" hangingPunct="1"/>
            <a:r>
              <a:rPr lang="en-US" i="0" baseline="0" dirty="0" smtClean="0"/>
              <a:t>[Second Click]: Through random assignment, we can ensure the study is </a:t>
            </a:r>
            <a:r>
              <a:rPr lang="en-US" i="1" baseline="0" dirty="0" smtClean="0"/>
              <a:t>internally valid</a:t>
            </a:r>
          </a:p>
          <a:p>
            <a:pPr eaLnBrk="1" hangingPunct="1"/>
            <a:r>
              <a:rPr lang="en-US" i="0" baseline="0" dirty="0" smtClean="0"/>
              <a:t>[Third Click]: even though there will be some participants and some non-participants within our treatment group, at the first stage, we restrict our analysis to comparing the entire treatment group with the entire control group</a:t>
            </a:r>
          </a:p>
          <a:p>
            <a:pPr eaLnBrk="1" hangingPunct="1"/>
            <a:r>
              <a:rPr lang="en-US" i="0" baseline="0" dirty="0" smtClean="0"/>
              <a:t>There is a saying: </a:t>
            </a:r>
            <a:r>
              <a:rPr lang="en-US" i="1" baseline="0" dirty="0" smtClean="0"/>
              <a:t>Once a treatment group, always treatment group</a:t>
            </a:r>
          </a:p>
          <a:p>
            <a:pPr eaLnBrk="1" hangingPunct="1"/>
            <a:r>
              <a:rPr lang="en-US" i="0" baseline="0" dirty="0" smtClean="0"/>
              <a:t>[Fourth Click]</a:t>
            </a:r>
          </a:p>
          <a:p>
            <a:pPr eaLnBrk="1" hangingPunct="1"/>
            <a:r>
              <a:rPr lang="en-US" i="0" baseline="0" dirty="0" smtClean="0"/>
              <a:t>Similarly: once a control group, always a control group</a:t>
            </a:r>
          </a:p>
          <a:p>
            <a:pPr eaLnBrk="1" hangingPunct="1"/>
            <a:r>
              <a:rPr lang="en-US" i="0" baseline="0" dirty="0" smtClean="0"/>
              <a:t>[</a:t>
            </a:r>
            <a:r>
              <a:rPr lang="en-US" i="0" baseline="0" dirty="0" err="1" smtClean="0"/>
              <a:t>FifthClick</a:t>
            </a:r>
            <a:r>
              <a:rPr lang="en-US" i="0" baseline="0" dirty="0" smtClean="0"/>
              <a:t>]</a:t>
            </a:r>
          </a:p>
          <a:p>
            <a:pPr eaLnBrk="1" hangingPunct="1"/>
            <a:r>
              <a:rPr lang="en-US" i="0" baseline="0" dirty="0" smtClean="0"/>
              <a:t>Highlight No-Shows and Crossovers. This is called non compliance</a:t>
            </a:r>
          </a:p>
          <a:p>
            <a:pPr eaLnBrk="1" hangingPunct="1"/>
            <a:r>
              <a:rPr lang="en-US" i="0" baseline="0" dirty="0" smtClean="0"/>
              <a:t>We will cover how to account for this later.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39" tIns="48521" rIns="97039" bIns="48521" anchor="b"/>
          <a:lstStyle/>
          <a:p>
            <a:pPr algn="r" defTabSz="969763"/>
            <a:fld id="{676A4B58-2145-4C73-AD0D-A4F12EE567F3}" type="slidenum">
              <a:rPr lang="en-US" sz="1100"/>
              <a:pPr algn="r" defTabSz="969763"/>
              <a:t>29</a:t>
            </a:fld>
            <a:endParaRPr lang="en-US" sz="1100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i="0" baseline="0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86019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47379F77-C1F3-4834-8CEA-2001CE28BB76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30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6020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86021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6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87043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E34295B2-BC18-43AC-9DA0-5C71F2EF6533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31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4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87045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600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8397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D4AD29B2-2E7C-4ACC-BDCD-9840CDC45E45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32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83973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z="16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89091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>
              <a:lnSpc>
                <a:spcPct val="80000"/>
              </a:lnSpc>
              <a:spcBef>
                <a:spcPts val="500"/>
              </a:spcBef>
            </a:pPr>
            <a:endParaRPr sz="1300"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89093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BD5322EC-D352-4889-BA3E-05107279D04E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33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3491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63493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E91AAACD-D2BC-4B67-8B3B-E8EB297A15F7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3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smtClean="0">
                <a:solidFill>
                  <a:srgbClr val="000000"/>
                </a:solidFill>
                <a:ea typeface="Arial Unicode MS" pitchFamily="34" charset="-128"/>
                <a:cs typeface="Tahoma" pitchFamily="34" charset="0"/>
              </a:rPr>
              <a:t>http://www.povertyactionlab.org/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FADA3E9-5EF9-474F-B709-C0E826676EDA}" type="slidenum">
              <a:rPr lang="en-US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34</a:t>
            </a:fld>
            <a:endParaRPr lang="en-US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sz="10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>
                <a:latin typeface="Calibri" pitchFamily="34" charset="0"/>
              </a:rPr>
              <a:t>http://www.povertyactionlab.org/</a:t>
            </a:r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3F7EB35F-59CE-414A-ADEF-9E2E413CC260}" type="slidenum">
              <a:rPr lang="en-US" sz="1300">
                <a:latin typeface="Calibri" pitchFamily="34" charset="0"/>
              </a:rPr>
              <a:pPr algn="r" eaLnBrk="1" hangingPunct="1"/>
              <a:t>35</a:t>
            </a:fld>
            <a:endParaRPr lang="en-US" sz="1300">
              <a:latin typeface="Calibri" pitchFamily="34" charset="0"/>
            </a:endParaRPr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4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sz="10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>
                <a:latin typeface="Calibri" pitchFamily="34" charset="0"/>
              </a:rPr>
              <a:t>http://www.povertyactionlab.org/</a:t>
            </a:r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3BF91E4B-BA9A-49A8-B933-ACBBD9DB2CE6}" type="slidenum">
              <a:rPr lang="en-US" sz="1300">
                <a:latin typeface="Calibri" pitchFamily="34" charset="0"/>
              </a:rPr>
              <a:pPr algn="r" eaLnBrk="1" hangingPunct="1"/>
              <a:t>36</a:t>
            </a:fld>
            <a:endParaRPr lang="en-US" sz="1300">
              <a:latin typeface="Calibri" pitchFamily="34" charset="0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93187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93189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F6298E9E-AF82-426D-9450-642064385142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37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Arial" pitchFamily="2"/>
              </a:rPr>
              <a:t>http://www.povertyactionlab.org/</a:t>
            </a:r>
          </a:p>
        </p:txBody>
      </p:sp>
      <p:sp>
        <p:nvSpPr>
          <p:cNvPr id="9421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77436125-D2C2-439F-B0CF-36397881467B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38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94213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95235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95237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D5EF7739-6284-428B-B6C2-375239C354BD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39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96259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96261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EAEF3581-F69A-41BA-8DAF-63549444FF95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40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97283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A3D848F3-4453-4593-80FA-53869B33590A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41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7284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97285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z="14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9933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986C5876-B16D-4037-906C-74A7722AC2A6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45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33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99333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9933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986C5876-B16D-4037-906C-74A7722AC2A6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46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33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99333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64515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60132F8E-5901-4D7B-BA9C-444961657D70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4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6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4517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302250" cy="3335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z="100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0355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0357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62D749C-3498-4A03-928D-C6193F591092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47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1379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1381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93C371CF-A275-45AC-893E-C3391FD0FA0E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48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2707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800" smtClean="0"/>
          </a:p>
        </p:txBody>
      </p:sp>
      <p:sp>
        <p:nvSpPr>
          <p:cNvPr id="72708" name="Slide Number Placeholder 3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50CBDBB-20DB-4BF3-8149-24F706132BD9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51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39" tIns="48521" rIns="97039" bIns="48521" anchor="b"/>
          <a:lstStyle/>
          <a:p>
            <a:pPr algn="r" defTabSz="969763"/>
            <a:fld id="{676A4B58-2145-4C73-AD0D-A4F12EE567F3}" type="slidenum">
              <a:rPr lang="en-US" sz="1100"/>
              <a:pPr algn="r" defTabSz="969763"/>
              <a:t>52</a:t>
            </a:fld>
            <a:endParaRPr lang="en-US" sz="1100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[Repeat from Lecture 2]</a:t>
            </a:r>
          </a:p>
          <a:p>
            <a:pPr eaLnBrk="1" hangingPunct="1"/>
            <a:r>
              <a:rPr lang="en-US" dirty="0" smtClean="0"/>
              <a:t>[First click:]</a:t>
            </a:r>
          </a:p>
          <a:p>
            <a:pPr eaLnBrk="1" hangingPunct="1"/>
            <a:r>
              <a:rPr lang="en-US" i="0" baseline="0" dirty="0" smtClean="0"/>
              <a:t>[Second Click]: Through random assignment, we can ensure the study is </a:t>
            </a:r>
            <a:r>
              <a:rPr lang="en-US" i="1" baseline="0" dirty="0" smtClean="0"/>
              <a:t>internally valid</a:t>
            </a:r>
          </a:p>
          <a:p>
            <a:pPr eaLnBrk="1" hangingPunct="1"/>
            <a:r>
              <a:rPr lang="en-US" i="0" baseline="0" dirty="0" smtClean="0"/>
              <a:t>[Third Click]: even though there will be some participants and some non-participants within our treatment group, at the first stage, we restrict our analysis to comparing the entire treatment group with the entire control group</a:t>
            </a:r>
          </a:p>
          <a:p>
            <a:pPr eaLnBrk="1" hangingPunct="1"/>
            <a:r>
              <a:rPr lang="en-US" i="0" baseline="0" dirty="0" smtClean="0"/>
              <a:t>There is a saying: </a:t>
            </a:r>
            <a:r>
              <a:rPr lang="en-US" i="1" baseline="0" dirty="0" smtClean="0"/>
              <a:t>Once a treatment group, always treatment group</a:t>
            </a:r>
          </a:p>
          <a:p>
            <a:pPr eaLnBrk="1" hangingPunct="1"/>
            <a:r>
              <a:rPr lang="en-US" i="0" baseline="0" dirty="0" smtClean="0"/>
              <a:t>[Fourth Click]</a:t>
            </a:r>
          </a:p>
          <a:p>
            <a:pPr eaLnBrk="1" hangingPunct="1"/>
            <a:r>
              <a:rPr lang="en-US" i="0" baseline="0" dirty="0" smtClean="0"/>
              <a:t>Similarly: once a control group, always a control group</a:t>
            </a:r>
          </a:p>
          <a:p>
            <a:pPr eaLnBrk="1" hangingPunct="1"/>
            <a:r>
              <a:rPr lang="en-US" i="0" baseline="0" dirty="0" smtClean="0"/>
              <a:t>[</a:t>
            </a:r>
            <a:r>
              <a:rPr lang="en-US" i="0" baseline="0" dirty="0" err="1" smtClean="0"/>
              <a:t>FifthClick</a:t>
            </a:r>
            <a:r>
              <a:rPr lang="en-US" i="0" baseline="0" dirty="0" smtClean="0"/>
              <a:t>]</a:t>
            </a:r>
          </a:p>
          <a:p>
            <a:pPr eaLnBrk="1" hangingPunct="1"/>
            <a:r>
              <a:rPr lang="en-US" i="0" baseline="0" dirty="0" smtClean="0"/>
              <a:t>Highlight No-Shows and Crossovers. This is called non compliance</a:t>
            </a:r>
          </a:p>
          <a:p>
            <a:pPr eaLnBrk="1" hangingPunct="1"/>
            <a:r>
              <a:rPr lang="en-US" i="0" baseline="0" dirty="0" smtClean="0"/>
              <a:t>We will cover how to account for this later.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039" tIns="48521" rIns="97039" bIns="48521" anchor="b"/>
          <a:lstStyle/>
          <a:p>
            <a:pPr algn="r" defTabSz="969763"/>
            <a:fld id="{676A4B58-2145-4C73-AD0D-A4F12EE567F3}" type="slidenum">
              <a:rPr lang="en-US" sz="1100"/>
              <a:pPr algn="r" defTabSz="969763"/>
              <a:t>53</a:t>
            </a:fld>
            <a:endParaRPr lang="en-US" sz="1100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i="0" baseline="0" dirty="0" smtClean="0"/>
              <a:t>Spillovers could be negative. For example, if you want to measure the impact of a health insurance program, and if you’re exploiting the randomized roll-out of the program, or phase-in… if people know that they will be getting health insurance one year from now, they may choose to delay treatment.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2403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8716329D-8FF2-4A55-84B3-F091FFE8C8FA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55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04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2405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3427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19A6F299-D791-4B06-B41C-6B79AB6449EB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56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428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3429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445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A2A2280-36E9-491B-81AD-23D5FEA687D9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57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45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4453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5475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6ABEA7BA-30CF-40BE-9A1F-BF9AC2DA7F43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58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5476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5477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6499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8A6F9B52-CFFD-477F-AC44-77CA0672A01F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59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6500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6501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65539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385775BC-2AEF-4EF5-BE70-D7DE7AAC4771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5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40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5541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215900" indent="-215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200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7523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9B0ABD0-28DB-4972-BCEE-6CFF0E0A740D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60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7524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7525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8547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 marL="342900" indent="-3429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>
              <a:spcBef>
                <a:spcPts val="800"/>
              </a:spcBef>
            </a:pPr>
            <a:endParaRPr sz="2000" smtClean="0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8549" name="Slide Number Placeholder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17019094-FC1A-44CF-A1A4-E97E5533374C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61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0957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63C4ADCE-C7F3-4DEE-AA78-60A783D0AA4D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62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957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09573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110595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C6B23D7A-F4D6-4827-8C58-5606E446E0F4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63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059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10597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74725" y="4560888"/>
            <a:ext cx="5365750" cy="431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(LATE via random assignment, first stage, exclusion, and monotonicity)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9414F-818F-464F-8220-183813AE8C5E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8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7587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>
              <a:lnSpc>
                <a:spcPct val="90000"/>
              </a:lnSpc>
            </a:pPr>
            <a:endParaRPr smtClean="0"/>
          </a:p>
        </p:txBody>
      </p:sp>
      <p:sp>
        <p:nvSpPr>
          <p:cNvPr id="67588" name="Slide Number Placeholder 3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84953E2D-F282-4113-B76D-297873656BC3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6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6840" tIns="48240" rIns="96840" bIns="48240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t>http://www.povertyactionlab.org/</a:t>
            </a:r>
          </a:p>
        </p:txBody>
      </p:sp>
      <p:sp>
        <p:nvSpPr>
          <p:cNvPr id="68611" name="Rectangle 7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EC864505-9539-4B6D-AF90-2C61440BF817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7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2" name="Rectangle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8613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 hangingPunct="1"/>
            <a:endParaRPr sz="18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9635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800" smtClean="0"/>
          </a:p>
        </p:txBody>
      </p:sp>
      <p:sp>
        <p:nvSpPr>
          <p:cNvPr id="69636" name="Slide Number Placeholder 3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7D196265-9C47-4B52-BD72-8698252DF121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8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70659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Tahoma" pitchFamily="34" charset="0"/>
              </a:defRPr>
            </a:lvl9pPr>
          </a:lstStyle>
          <a:p>
            <a:pPr eaLnBrk="1"/>
            <a:endParaRPr sz="1800" smtClean="0"/>
          </a:p>
        </p:txBody>
      </p:sp>
      <p:sp>
        <p:nvSpPr>
          <p:cNvPr id="70660" name="Slide Number Placeholder 3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6F3C9A3-02BF-4D6A-99EB-1F4DB0EA9929}" type="slidenum">
              <a:rPr lang="en-U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9</a:t>
            </a:fld>
            <a:endParaRPr lang="en-U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9906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047639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Garamon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14255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064000"/>
          </a:xfrm>
        </p:spPr>
        <p:txBody>
          <a:bodyPr>
            <a:normAutofit lnSpcReduction="10000"/>
          </a:bodyPr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46141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990600"/>
          </a:xfrm>
        </p:spPr>
        <p:txBody>
          <a:bodyPr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724400"/>
          </a:xfrm>
        </p:spPr>
        <p:txBody>
          <a:bodyPr/>
          <a:lstStyle>
            <a:lvl1pPr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8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24400"/>
          </a:xfrm>
        </p:spPr>
        <p:txBody>
          <a:bodyPr/>
          <a:lstStyle>
            <a:lvl1pPr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8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65155309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153400" cy="1066800"/>
          </a:xfrm>
        </p:spPr>
        <p:txBody>
          <a:bodyPr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572000"/>
          </a:xfrm>
        </p:spPr>
        <p:txBody>
          <a:bodyPr/>
          <a:lstStyle>
            <a:lvl1pPr marL="514350" indent="-514350">
              <a:lnSpc>
                <a:spcPct val="100000"/>
              </a:lnSpc>
              <a:buFont typeface="+mj-lt"/>
              <a:buAutoNum type="alphaUcPeriod"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971550" indent="-51435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 marL="13716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 marL="18288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 marL="2286000" indent="-457200">
              <a:lnSpc>
                <a:spcPct val="150000"/>
              </a:lnSpc>
              <a:buFont typeface="+mj-lt"/>
              <a:buAutoNum type="alphaUcPeriod"/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91553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8" r:id="rId3"/>
    <p:sldLayoutId id="2147484187" r:id="rId4"/>
    <p:sldLayoutId id="2147484189" r:id="rId5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9D9D9"/>
          </a:solidFill>
          <a:latin typeface="Garamond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9D9D9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9D9D9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9D9D9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9D9D9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D9D9D9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D9D9D9"/>
          </a:solidFill>
          <a:latin typeface="Garamond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D9D9D9"/>
          </a:solidFill>
          <a:latin typeface="Garamond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D9D9D9"/>
          </a:solidFill>
          <a:latin typeface="Garamond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D9D9D9"/>
          </a:solidFill>
          <a:latin typeface="Garamond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3.xml"/><Relationship Id="rId7" Type="http://schemas.openxmlformats.org/officeDocument/2006/relationships/oleObject" Target="../embeddings/Microsoft_Excel_97-2003_Worksheet2.xls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7.emf"/><Relationship Id="rId4" Type="http://schemas.openxmlformats.org/officeDocument/2006/relationships/tags" Target="../tags/tag14.xml"/><Relationship Id="rId9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9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10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4.xml"/><Relationship Id="rId4" Type="http://schemas.openxmlformats.org/officeDocument/2006/relationships/image" Target="../media/image1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Relationship Id="rId4" Type="http://schemas.openxmlformats.org/officeDocument/2006/relationships/image" Target="../media/image1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6.xml"/><Relationship Id="rId4" Type="http://schemas.openxmlformats.org/officeDocument/2006/relationships/image" Target="../media/image12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49.xml"/><Relationship Id="rId7" Type="http://schemas.openxmlformats.org/officeDocument/2006/relationships/oleObject" Target="../embeddings/oleObject6.bin"/><Relationship Id="rId2" Type="http://schemas.openxmlformats.org/officeDocument/2006/relationships/tags" Target="../tags/tag48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42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5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9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0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Microsoft_Excel_97-2003_Worksheet1.xls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/>
          </p:cNvSpPr>
          <p:nvPr>
            <p:ph idx="1"/>
          </p:nvPr>
        </p:nvSpPr>
        <p:spPr>
          <a:xfrm>
            <a:off x="179388" y="3497263"/>
            <a:ext cx="7416800" cy="2092325"/>
          </a:xfrm>
        </p:spPr>
        <p:txBody>
          <a:bodyPr>
            <a:normAutofit/>
          </a:bodyPr>
          <a:lstStyle/>
          <a:p>
            <a:pPr marL="431800" lvl="1" indent="-215900" eaLnBrk="1">
              <a:spcBef>
                <a:spcPts val="800"/>
              </a:spcBef>
              <a:buSzPct val="75000"/>
              <a:buFont typeface="StarSymbol" charset="0"/>
              <a:buNone/>
            </a:pPr>
            <a:r>
              <a:rPr lang="en-US" sz="30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Shawn Cole</a:t>
            </a:r>
          </a:p>
          <a:p>
            <a:pPr marL="431800" lvl="1" indent="-215900" eaLnBrk="1">
              <a:spcBef>
                <a:spcPts val="800"/>
              </a:spcBef>
              <a:buSzPct val="75000"/>
              <a:buFont typeface="StarSymbol" charset="0"/>
              <a:buNone/>
            </a:pPr>
            <a:r>
              <a:rPr lang="en-US" sz="24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Harvard Business </a:t>
            </a:r>
            <a:r>
              <a:rPr lang="en-US" sz="24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School</a:t>
            </a:r>
          </a:p>
        </p:txBody>
      </p:sp>
      <p:sp>
        <p:nvSpPr>
          <p:cNvPr id="18434" name="Rectangle 2"/>
          <p:cNvSpPr txBox="1">
            <a:spLocks noGrp="1"/>
          </p:cNvSpPr>
          <p:nvPr>
            <p:ph type="ctrTitle" idx="4294967295"/>
          </p:nvPr>
        </p:nvSpPr>
        <p:spPr>
          <a:xfrm>
            <a:off x="323850" y="2276475"/>
            <a:ext cx="7304088" cy="1296988"/>
          </a:xfrm>
        </p:spPr>
        <p:txBody>
          <a:bodyPr/>
          <a:lstStyle/>
          <a:p>
            <a:pPr eaLnBrk="1">
              <a:defRPr/>
            </a:pPr>
            <a:r>
              <a:rPr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Tahoma" pitchFamily="34" charset="0"/>
              </a:rPr>
              <a:t>Threats and Analysis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/>
          <p:nvPr/>
        </p:nvSpPr>
        <p:spPr>
          <a:xfrm>
            <a:off x="381000" y="685800"/>
            <a:ext cx="8305800" cy="554038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>
              <a:spcBef>
                <a:spcPts val="1899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Garamond" pitchFamily="18" charset="0"/>
                <a:ea typeface="Arial Unicode MS" pitchFamily="2"/>
                <a:cs typeface="Times New Roman" pitchFamily="18"/>
              </a:rPr>
              <a:t>What if only children &gt; </a:t>
            </a:r>
            <a:r>
              <a:rPr lang="en-US" sz="3200" dirty="0" smtClean="0">
                <a:solidFill>
                  <a:srgbClr val="FFFFFF"/>
                </a:solidFill>
                <a:latin typeface="Garamond" pitchFamily="18" charset="0"/>
                <a:ea typeface="Arial Unicode MS" pitchFamily="2"/>
                <a:cs typeface="Times New Roman" pitchFamily="18"/>
              </a:rPr>
              <a:t>21 </a:t>
            </a:r>
            <a:r>
              <a:rPr lang="en-US" sz="3200" dirty="0">
                <a:solidFill>
                  <a:srgbClr val="FFFFFF"/>
                </a:solidFill>
                <a:latin typeface="Garamond" pitchFamily="18" charset="0"/>
                <a:ea typeface="Arial Unicode MS" pitchFamily="2"/>
                <a:cs typeface="Times New Roman" pitchFamily="18"/>
              </a:rPr>
              <a:t>Kg come to school?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FFFF"/>
                </a:solidFill>
                <a:ea typeface="Arial Unicode MS" pitchFamily="2"/>
                <a:cs typeface="Times New Roman" pitchFamily="18"/>
              </a:rPr>
              <a:t>What if only children &gt; 21 Kg come to school</a:t>
            </a:r>
            <a:r>
              <a:rPr lang="en-US" sz="3200" dirty="0" smtClean="0">
                <a:solidFill>
                  <a:srgbClr val="FFFFFF"/>
                </a:solidFill>
                <a:ea typeface="Arial Unicode MS" pitchFamily="2"/>
                <a:cs typeface="Times New Roman" pitchFamily="18"/>
              </a:rPr>
              <a:t>?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57255"/>
              </p:ext>
            </p:extLst>
          </p:nvPr>
        </p:nvGraphicFramePr>
        <p:xfrm>
          <a:off x="323528" y="1484784"/>
          <a:ext cx="6336704" cy="225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Worksheet" r:id="rId7" imgW="3476557" imgH="1152435" progId="Excel.Sheet.8">
                  <p:embed/>
                </p:oleObj>
              </mc:Choice>
              <mc:Fallback>
                <p:oleObj name="Worksheet" r:id="rId7" imgW="3476557" imgH="115243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84784"/>
                        <a:ext cx="6336704" cy="2258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3528" y="3861048"/>
            <a:ext cx="6336704" cy="288032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Will you underestimate the impact?</a:t>
            </a:r>
          </a:p>
          <a:p>
            <a:pPr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Will you overestimate the impact?</a:t>
            </a:r>
          </a:p>
          <a:p>
            <a:pPr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Neither</a:t>
            </a:r>
          </a:p>
          <a:p>
            <a:pPr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Ambiguous</a:t>
            </a:r>
          </a:p>
          <a:p>
            <a:pPr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Don’t know</a:t>
            </a:r>
            <a:endParaRPr lang="en-US" dirty="0"/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07825030"/>
              </p:ext>
            </p:extLst>
          </p:nvPr>
        </p:nvGraphicFramePr>
        <p:xfrm>
          <a:off x="5220072" y="1556792"/>
          <a:ext cx="3888432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20072" y="1556792"/>
                        <a:ext cx="3888432" cy="518457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50825" y="2133600"/>
          <a:ext cx="8105775" cy="418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r:id="rId5" imgW="3476625" imgH="1809750" progId="Excel.Sheet.8">
                  <p:embed/>
                </p:oleObj>
              </mc:Choice>
              <mc:Fallback>
                <p:oleObj r:id="rId5" imgW="3476625" imgH="18097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133600"/>
                        <a:ext cx="8105775" cy="4183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/>
          <p:cNvSpPr txBox="1"/>
          <p:nvPr/>
        </p:nvSpPr>
        <p:spPr>
          <a:xfrm>
            <a:off x="381000" y="685800"/>
            <a:ext cx="8305800" cy="554038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>
              <a:spcBef>
                <a:spcPts val="1899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Garamond" pitchFamily="18" charset="0"/>
                <a:ea typeface="Arial Unicode MS" pitchFamily="2"/>
                <a:cs typeface="Times New Roman" pitchFamily="18"/>
              </a:rPr>
              <a:t>What if only children &gt; </a:t>
            </a:r>
            <a:r>
              <a:rPr lang="en-US" sz="3200" dirty="0" smtClean="0">
                <a:solidFill>
                  <a:srgbClr val="FFFFFF"/>
                </a:solidFill>
                <a:latin typeface="Garamond" pitchFamily="18" charset="0"/>
                <a:ea typeface="Arial Unicode MS" pitchFamily="2"/>
                <a:cs typeface="Times New Roman" pitchFamily="18"/>
              </a:rPr>
              <a:t>21 </a:t>
            </a:r>
            <a:r>
              <a:rPr lang="en-US" sz="3200" dirty="0">
                <a:solidFill>
                  <a:srgbClr val="FFFFFF"/>
                </a:solidFill>
                <a:latin typeface="Garamond" pitchFamily="18" charset="0"/>
                <a:ea typeface="Arial Unicode MS" pitchFamily="2"/>
                <a:cs typeface="Times New Roman" pitchFamily="18"/>
              </a:rPr>
              <a:t>Kg come to school?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9D9"/>
                </a:solidFill>
                <a:ea typeface="Arial Unicode MS" pitchFamily="34" charset="-128"/>
                <a:cs typeface="Tahoma" pitchFamily="34" charset="0"/>
              </a:rPr>
              <a:t>When is attrition </a:t>
            </a:r>
            <a:r>
              <a:rPr lang="en-US" u="sng" dirty="0" smtClean="0">
                <a:solidFill>
                  <a:srgbClr val="D9D9D9"/>
                </a:solidFill>
                <a:ea typeface="Arial Unicode MS" pitchFamily="34" charset="-128"/>
                <a:cs typeface="Tahoma" pitchFamily="34" charset="0"/>
              </a:rPr>
              <a:t>not</a:t>
            </a:r>
            <a:r>
              <a:rPr lang="en-US" dirty="0" smtClean="0">
                <a:solidFill>
                  <a:srgbClr val="D9D9D9"/>
                </a:solidFill>
                <a:ea typeface="Arial Unicode MS" pitchFamily="34" charset="-128"/>
                <a:cs typeface="Tahoma" pitchFamily="34" charset="0"/>
              </a:rPr>
              <a:t> a problem?</a:t>
            </a:r>
            <a:r>
              <a:rPr lang="en-US" dirty="0" smtClean="0">
                <a:solidFill>
                  <a:srgbClr val="D9D9D9"/>
                </a:solidFill>
                <a:latin typeface="Calibri" pitchFamily="34" charset="0"/>
                <a:ea typeface="Arial Unicode MS" pitchFamily="34" charset="-128"/>
                <a:cs typeface="Tahoma" pitchFamily="34" charset="0"/>
              </a:rPr>
              <a:t>	</a:t>
            </a: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55523715"/>
              </p:ext>
            </p:extLst>
          </p:nvPr>
        </p:nvGraphicFramePr>
        <p:xfrm>
          <a:off x="5148263" y="1484313"/>
          <a:ext cx="3887787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484313"/>
                        <a:ext cx="3887787" cy="5143500"/>
                      </a:xfrm>
                      <a:prstGeom prst="rect">
                        <a:avLst/>
                      </a:prstGeom>
                      <a:solidFill>
                        <a:srgbClr val="A6A6A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TPAnswers"/>
          <p:cNvSpPr txBox="1"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179388" y="1524000"/>
            <a:ext cx="4824412" cy="5145088"/>
          </a:xfrm>
        </p:spPr>
        <p:txBody>
          <a:bodyPr>
            <a:noAutofit/>
          </a:bodyPr>
          <a:lstStyle>
            <a:lvl1pPr marL="679450" indent="-571500">
              <a:defRPr sz="32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5pPr>
            <a:lvl6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6pPr>
            <a:lvl7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7pPr>
            <a:lvl8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8pPr>
            <a:lvl9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When it is less than 25% of the original sample</a:t>
            </a:r>
          </a:p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When it happens in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the same proportion in both groups</a:t>
            </a:r>
            <a:endParaRPr sz="3000" dirty="0" smtClean="0">
              <a:solidFill>
                <a:schemeClr val="bg1">
                  <a:lumMod val="85000"/>
                </a:schemeClr>
              </a:solidFill>
              <a:latin typeface="Garamond" pitchFamily="18" charset="0"/>
            </a:endParaRPr>
          </a:p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When it is correlated with treatment assignment</a:t>
            </a:r>
          </a:p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All of the above</a:t>
            </a:r>
          </a:p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None of the above</a:t>
            </a:r>
            <a:endParaRPr sz="3000" dirty="0" smtClean="0">
              <a:latin typeface="Garamond" pitchFamily="18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9D9"/>
                </a:solidFill>
                <a:ea typeface="Arial Unicode MS" pitchFamily="34" charset="-128"/>
                <a:cs typeface="Tahoma" pitchFamily="34" charset="0"/>
              </a:rPr>
              <a:t>When is attrition </a:t>
            </a:r>
            <a:r>
              <a:rPr lang="en-US" u="sng" dirty="0" smtClean="0">
                <a:solidFill>
                  <a:srgbClr val="D9D9D9"/>
                </a:solidFill>
                <a:ea typeface="Arial Unicode MS" pitchFamily="34" charset="-128"/>
                <a:cs typeface="Tahoma" pitchFamily="34" charset="0"/>
              </a:rPr>
              <a:t>not</a:t>
            </a:r>
            <a:r>
              <a:rPr lang="en-US" dirty="0" smtClean="0">
                <a:solidFill>
                  <a:srgbClr val="D9D9D9"/>
                </a:solidFill>
                <a:ea typeface="Arial Unicode MS" pitchFamily="34" charset="-128"/>
                <a:cs typeface="Tahoma" pitchFamily="34" charset="0"/>
              </a:rPr>
              <a:t> a problem?</a:t>
            </a:r>
            <a:r>
              <a:rPr lang="en-US" dirty="0" smtClean="0">
                <a:solidFill>
                  <a:srgbClr val="D9D9D9"/>
                </a:solidFill>
                <a:latin typeface="Calibri" pitchFamily="34" charset="0"/>
                <a:ea typeface="Arial Unicode MS" pitchFamily="34" charset="-128"/>
                <a:cs typeface="Tahoma" pitchFamily="34" charset="0"/>
              </a:rPr>
              <a:t>	</a:t>
            </a: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32096987"/>
              </p:ext>
            </p:extLst>
          </p:nvPr>
        </p:nvGraphicFramePr>
        <p:xfrm>
          <a:off x="5148263" y="1484313"/>
          <a:ext cx="3887787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484313"/>
                        <a:ext cx="3887787" cy="5143500"/>
                      </a:xfrm>
                      <a:prstGeom prst="rect">
                        <a:avLst/>
                      </a:prstGeom>
                      <a:solidFill>
                        <a:srgbClr val="A6A6A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TPAnswers"/>
          <p:cNvSpPr txBox="1"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179388" y="1524000"/>
            <a:ext cx="4824412" cy="5145088"/>
          </a:xfrm>
        </p:spPr>
        <p:txBody>
          <a:bodyPr>
            <a:noAutofit/>
          </a:bodyPr>
          <a:lstStyle>
            <a:lvl1pPr marL="679450" indent="-571500">
              <a:defRPr sz="32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5pPr>
            <a:lvl6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6pPr>
            <a:lvl7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7pPr>
            <a:lvl8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8pPr>
            <a:lvl9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When it is less than 25% of the original sample</a:t>
            </a:r>
          </a:p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When it happens in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the same proportion in both groups</a:t>
            </a:r>
            <a:endParaRPr sz="3000" dirty="0" smtClean="0">
              <a:solidFill>
                <a:schemeClr val="bg1">
                  <a:lumMod val="85000"/>
                </a:schemeClr>
              </a:solidFill>
              <a:latin typeface="Garamond" pitchFamily="18" charset="0"/>
            </a:endParaRPr>
          </a:p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When it is correlated with treatment assignment</a:t>
            </a:r>
          </a:p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All of the above</a:t>
            </a:r>
          </a:p>
          <a:p>
            <a:pPr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None of the above</a:t>
            </a:r>
            <a:endParaRPr sz="3000" dirty="0" smtClean="0">
              <a:latin typeface="Garamond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1857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rial Unicode MS" pitchFamily="34" charset="-128"/>
                <a:cs typeface="Tahoma" pitchFamily="34" charset="0"/>
              </a:rPr>
              <a:t>Attrition Bias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685800" y="1341438"/>
            <a:ext cx="7696200" cy="4572000"/>
          </a:xfrm>
        </p:spPr>
        <p:txBody>
          <a:bodyPr/>
          <a:lstStyle/>
          <a:p>
            <a:pPr eaLnBrk="1" hangingPunct="1">
              <a:buClr>
                <a:schemeClr val="bg1">
                  <a:lumMod val="85000"/>
                </a:schemeClr>
              </a:buClr>
              <a:defRPr/>
            </a:pPr>
            <a:r>
              <a:rPr sz="2800" dirty="0" smtClean="0">
                <a:solidFill>
                  <a:schemeClr val="bg1">
                    <a:lumMod val="8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Devote resources to tracking participants after they leave the program</a:t>
            </a:r>
          </a:p>
          <a:p>
            <a:pPr eaLnBrk="1" hangingPunct="1">
              <a:buClr>
                <a:schemeClr val="bg1">
                  <a:lumMod val="85000"/>
                </a:schemeClr>
              </a:buClr>
              <a:defRPr/>
            </a:pPr>
            <a:r>
              <a:rPr sz="2800" dirty="0" smtClean="0">
                <a:solidFill>
                  <a:schemeClr val="bg1">
                    <a:lumMod val="8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If there is still attrition, check that it is not different in treatment and control. Is that enough?</a:t>
            </a:r>
          </a:p>
          <a:p>
            <a:pPr eaLnBrk="1" hangingPunct="1">
              <a:buClr>
                <a:schemeClr val="bg1">
                  <a:lumMod val="85000"/>
                </a:schemeClr>
              </a:buClr>
              <a:defRPr/>
            </a:pPr>
            <a:r>
              <a:rPr sz="2800" dirty="0" smtClean="0">
                <a:solidFill>
                  <a:schemeClr val="bg1">
                    <a:lumMod val="8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Also check that it is not correlated with observables.</a:t>
            </a:r>
          </a:p>
          <a:p>
            <a:pPr eaLnBrk="1" hangingPunct="1">
              <a:buClr>
                <a:schemeClr val="bg1">
                  <a:lumMod val="85000"/>
                </a:schemeClr>
              </a:buClr>
              <a:defRPr/>
            </a:pPr>
            <a:r>
              <a:rPr sz="2800" dirty="0" smtClean="0">
                <a:solidFill>
                  <a:schemeClr val="bg1">
                    <a:lumMod val="8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Try to bound the extent of the bias</a:t>
            </a:r>
          </a:p>
          <a:p>
            <a:pPr lvl="1" eaLnBrk="1" hangingPunct="1">
              <a:buClr>
                <a:schemeClr val="bg1">
                  <a:lumMod val="85000"/>
                </a:schemeClr>
              </a:buClr>
              <a:defRPr/>
            </a:pPr>
            <a:r>
              <a:rPr sz="2400" dirty="0" smtClean="0">
                <a:solidFill>
                  <a:schemeClr val="bg1">
                    <a:lumMod val="8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suppose everyone who dropped out from the treatment got the lowest score that anyone got; suppose everyone who dropped out of control got the highest score that anyone got…</a:t>
            </a:r>
          </a:p>
          <a:p>
            <a:pPr lvl="1" eaLnBrk="1" hangingPunct="1">
              <a:buClr>
                <a:schemeClr val="bg1">
                  <a:lumMod val="85000"/>
                </a:schemeClr>
              </a:buClr>
              <a:defRPr/>
            </a:pPr>
            <a:r>
              <a:rPr sz="2400" dirty="0" smtClean="0">
                <a:solidFill>
                  <a:schemeClr val="bg1">
                    <a:lumMod val="8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Why does this help?</a:t>
            </a:r>
          </a:p>
          <a:p>
            <a:pPr eaLnBrk="1" hangingPunct="1">
              <a:buClr>
                <a:schemeClr val="bg1">
                  <a:lumMod val="85000"/>
                </a:schemeClr>
              </a:buClr>
              <a:buFont typeface="Arial" pitchFamily="34" charset="0"/>
              <a:buNone/>
              <a:defRPr/>
            </a:pPr>
            <a:endParaRPr sz="2800" dirty="0" smtClean="0">
              <a:solidFill>
                <a:schemeClr val="bg1">
                  <a:lumMod val="8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Lecture Overview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Attrition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Spillovers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Partial Compliance and Sample Selection Bias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Intention to Treat &amp; Treatment on Treated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Choice of outcomes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External validity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Cost Effectiveness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What else could go wrong?</a:t>
            </a:r>
          </a:p>
        </p:txBody>
      </p:sp>
      <p:sp>
        <p:nvSpPr>
          <p:cNvPr id="21" name="Freeform 20"/>
          <p:cNvSpPr/>
          <p:nvPr/>
        </p:nvSpPr>
        <p:spPr>
          <a:xfrm>
            <a:off x="2522538" y="1900237"/>
            <a:ext cx="1246187" cy="4195763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Population</a:t>
            </a:r>
          </a:p>
        </p:txBody>
      </p:sp>
      <p:sp>
        <p:nvSpPr>
          <p:cNvPr id="22" name="Freeform 21"/>
          <p:cNvSpPr/>
          <p:nvPr/>
        </p:nvSpPr>
        <p:spPr>
          <a:xfrm rot="18199631">
            <a:off x="3557588" y="3624263"/>
            <a:ext cx="908050" cy="25400"/>
          </a:xfrm>
          <a:custGeom>
            <a:avLst/>
            <a:gdLst>
              <a:gd name="connsiteX0" fmla="*/ 0 w 907436"/>
              <a:gd name="connsiteY0" fmla="*/ 12392 h 24785"/>
              <a:gd name="connsiteX1" fmla="*/ 907436 w 907436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7436" h="24785">
                <a:moveTo>
                  <a:pt x="0" y="12392"/>
                </a:moveTo>
                <a:lnTo>
                  <a:pt x="907436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43731" tIns="-10294" rIns="443733" bIns="-10293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en-US" sz="500"/>
          </a:p>
        </p:txBody>
      </p:sp>
      <p:sp>
        <p:nvSpPr>
          <p:cNvPr id="24" name="Freeform 23"/>
          <p:cNvSpPr/>
          <p:nvPr/>
        </p:nvSpPr>
        <p:spPr>
          <a:xfrm>
            <a:off x="4260850" y="1943100"/>
            <a:ext cx="1246188" cy="2628900"/>
          </a:xfrm>
          <a:custGeom>
            <a:avLst/>
            <a:gdLst>
              <a:gd name="connsiteX0" fmla="*/ 0 w 1246407"/>
              <a:gd name="connsiteY0" fmla="*/ 124641 h 2629253"/>
              <a:gd name="connsiteX1" fmla="*/ 36507 w 1246407"/>
              <a:gd name="connsiteY1" fmla="*/ 36507 h 2629253"/>
              <a:gd name="connsiteX2" fmla="*/ 124642 w 1246407"/>
              <a:gd name="connsiteY2" fmla="*/ 1 h 2629253"/>
              <a:gd name="connsiteX3" fmla="*/ 1121766 w 1246407"/>
              <a:gd name="connsiteY3" fmla="*/ 0 h 2629253"/>
              <a:gd name="connsiteX4" fmla="*/ 1209900 w 1246407"/>
              <a:gd name="connsiteY4" fmla="*/ 36507 h 2629253"/>
              <a:gd name="connsiteX5" fmla="*/ 1246406 w 1246407"/>
              <a:gd name="connsiteY5" fmla="*/ 124642 h 2629253"/>
              <a:gd name="connsiteX6" fmla="*/ 1246407 w 1246407"/>
              <a:gd name="connsiteY6" fmla="*/ 2504612 h 2629253"/>
              <a:gd name="connsiteX7" fmla="*/ 1209900 w 1246407"/>
              <a:gd name="connsiteY7" fmla="*/ 2592747 h 2629253"/>
              <a:gd name="connsiteX8" fmla="*/ 1121765 w 1246407"/>
              <a:gd name="connsiteY8" fmla="*/ 2629253 h 2629253"/>
              <a:gd name="connsiteX9" fmla="*/ 124641 w 1246407"/>
              <a:gd name="connsiteY9" fmla="*/ 2629253 h 2629253"/>
              <a:gd name="connsiteX10" fmla="*/ 36506 w 1246407"/>
              <a:gd name="connsiteY10" fmla="*/ 2592746 h 2629253"/>
              <a:gd name="connsiteX11" fmla="*/ 0 w 1246407"/>
              <a:gd name="connsiteY11" fmla="*/ 2504611 h 2629253"/>
              <a:gd name="connsiteX12" fmla="*/ 0 w 1246407"/>
              <a:gd name="connsiteY12" fmla="*/ 124641 h 26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2629253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917965"/>
                  <a:pt x="1246407" y="1711289"/>
                  <a:pt x="1246407" y="2504612"/>
                </a:cubicBezTo>
                <a:cubicBezTo>
                  <a:pt x="1246407" y="2537669"/>
                  <a:pt x="1233275" y="2569372"/>
                  <a:pt x="1209900" y="2592747"/>
                </a:cubicBezTo>
                <a:cubicBezTo>
                  <a:pt x="1186525" y="2616122"/>
                  <a:pt x="1154822" y="2629253"/>
                  <a:pt x="1121765" y="2629253"/>
                </a:cubicBezTo>
                <a:lnTo>
                  <a:pt x="124641" y="2629253"/>
                </a:lnTo>
                <a:cubicBezTo>
                  <a:pt x="91584" y="2629253"/>
                  <a:pt x="59881" y="2616121"/>
                  <a:pt x="36506" y="2592746"/>
                </a:cubicBezTo>
                <a:cubicBezTo>
                  <a:pt x="13131" y="2569371"/>
                  <a:pt x="0" y="2537668"/>
                  <a:pt x="0" y="2504611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Not in evaluation</a:t>
            </a:r>
          </a:p>
        </p:txBody>
      </p:sp>
      <p:sp>
        <p:nvSpPr>
          <p:cNvPr id="25" name="Freeform 24"/>
          <p:cNvSpPr/>
          <p:nvPr/>
        </p:nvSpPr>
        <p:spPr>
          <a:xfrm rot="4193168">
            <a:off x="3286919" y="4683919"/>
            <a:ext cx="1449388" cy="25400"/>
          </a:xfrm>
          <a:custGeom>
            <a:avLst/>
            <a:gdLst>
              <a:gd name="connsiteX0" fmla="*/ 0 w 1449787"/>
              <a:gd name="connsiteY0" fmla="*/ 12392 h 24785"/>
              <a:gd name="connsiteX1" fmla="*/ 1449787 w 1449787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9787" h="24785">
                <a:moveTo>
                  <a:pt x="0" y="12392"/>
                </a:moveTo>
                <a:lnTo>
                  <a:pt x="1449787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01349" tIns="-23853" rIns="701348" bIns="-23852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6" name="Freeform 25"/>
          <p:cNvSpPr/>
          <p:nvPr/>
        </p:nvSpPr>
        <p:spPr>
          <a:xfrm>
            <a:off x="4267200" y="4648200"/>
            <a:ext cx="1246188" cy="1422400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Evaluation Sample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5507038" y="5364163"/>
            <a:ext cx="498475" cy="25400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  <a:noFill/>
        </p:spPr>
        <p:style>
          <a:lnRef idx="1">
            <a:schemeClr val="accent2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9" name="Freeform 28"/>
          <p:cNvSpPr/>
          <p:nvPr/>
        </p:nvSpPr>
        <p:spPr>
          <a:xfrm rot="19457599">
            <a:off x="7194550" y="5184775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0" tIns="-2958" rIns="304342" bIns="-2957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5" name="Freeform 34"/>
          <p:cNvSpPr/>
          <p:nvPr/>
        </p:nvSpPr>
        <p:spPr>
          <a:xfrm rot="2142401">
            <a:off x="7194550" y="5543550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1" tIns="-2957" rIns="304341" bIns="-295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7" name="Freeform 36"/>
          <p:cNvSpPr/>
          <p:nvPr/>
        </p:nvSpPr>
        <p:spPr>
          <a:xfrm>
            <a:off x="304800" y="1676400"/>
            <a:ext cx="1981200" cy="4800600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</a:t>
            </a:r>
          </a:p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Population</a:t>
            </a:r>
            <a:endParaRPr lang="en-US" sz="1800" b="1" dirty="0">
              <a:ln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286001" y="4038599"/>
            <a:ext cx="236538" cy="45719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0" name="Freeform 19"/>
          <p:cNvSpPr/>
          <p:nvPr/>
        </p:nvSpPr>
        <p:spPr>
          <a:xfrm>
            <a:off x="6005513" y="4991099"/>
            <a:ext cx="1247775" cy="754745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Random Assignment</a:t>
            </a:r>
          </a:p>
        </p:txBody>
      </p:sp>
      <p:sp>
        <p:nvSpPr>
          <p:cNvPr id="23" name="Freeform 22"/>
          <p:cNvSpPr/>
          <p:nvPr/>
        </p:nvSpPr>
        <p:spPr>
          <a:xfrm>
            <a:off x="7751762" y="4724400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chemeClr val="accent2">
                  <a:tint val="99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75000">
                <a:schemeClr val="accent2">
                  <a:tint val="99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Treatment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772400" y="5479401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chemeClr val="accent2">
                  <a:tint val="99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75000">
                <a:schemeClr val="accent2">
                  <a:tint val="99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Control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6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Spillovers, contamination</a:t>
            </a:r>
          </a:p>
        </p:txBody>
      </p:sp>
      <p:sp>
        <p:nvSpPr>
          <p:cNvPr id="21" name="Freeform 20"/>
          <p:cNvSpPr/>
          <p:nvPr/>
        </p:nvSpPr>
        <p:spPr>
          <a:xfrm>
            <a:off x="2522538" y="1900237"/>
            <a:ext cx="1246187" cy="4195763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Population</a:t>
            </a:r>
          </a:p>
        </p:txBody>
      </p:sp>
      <p:sp>
        <p:nvSpPr>
          <p:cNvPr id="22" name="Freeform 21"/>
          <p:cNvSpPr/>
          <p:nvPr/>
        </p:nvSpPr>
        <p:spPr>
          <a:xfrm rot="18199631">
            <a:off x="3557588" y="3624263"/>
            <a:ext cx="908050" cy="25400"/>
          </a:xfrm>
          <a:custGeom>
            <a:avLst/>
            <a:gdLst>
              <a:gd name="connsiteX0" fmla="*/ 0 w 907436"/>
              <a:gd name="connsiteY0" fmla="*/ 12392 h 24785"/>
              <a:gd name="connsiteX1" fmla="*/ 907436 w 907436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7436" h="24785">
                <a:moveTo>
                  <a:pt x="0" y="12392"/>
                </a:moveTo>
                <a:lnTo>
                  <a:pt x="907436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43731" tIns="-10294" rIns="443733" bIns="-10293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en-US" sz="500"/>
          </a:p>
        </p:txBody>
      </p:sp>
      <p:sp>
        <p:nvSpPr>
          <p:cNvPr id="24" name="Freeform 23"/>
          <p:cNvSpPr/>
          <p:nvPr/>
        </p:nvSpPr>
        <p:spPr>
          <a:xfrm>
            <a:off x="4260850" y="1943100"/>
            <a:ext cx="1246188" cy="2628900"/>
          </a:xfrm>
          <a:custGeom>
            <a:avLst/>
            <a:gdLst>
              <a:gd name="connsiteX0" fmla="*/ 0 w 1246407"/>
              <a:gd name="connsiteY0" fmla="*/ 124641 h 2629253"/>
              <a:gd name="connsiteX1" fmla="*/ 36507 w 1246407"/>
              <a:gd name="connsiteY1" fmla="*/ 36507 h 2629253"/>
              <a:gd name="connsiteX2" fmla="*/ 124642 w 1246407"/>
              <a:gd name="connsiteY2" fmla="*/ 1 h 2629253"/>
              <a:gd name="connsiteX3" fmla="*/ 1121766 w 1246407"/>
              <a:gd name="connsiteY3" fmla="*/ 0 h 2629253"/>
              <a:gd name="connsiteX4" fmla="*/ 1209900 w 1246407"/>
              <a:gd name="connsiteY4" fmla="*/ 36507 h 2629253"/>
              <a:gd name="connsiteX5" fmla="*/ 1246406 w 1246407"/>
              <a:gd name="connsiteY5" fmla="*/ 124642 h 2629253"/>
              <a:gd name="connsiteX6" fmla="*/ 1246407 w 1246407"/>
              <a:gd name="connsiteY6" fmla="*/ 2504612 h 2629253"/>
              <a:gd name="connsiteX7" fmla="*/ 1209900 w 1246407"/>
              <a:gd name="connsiteY7" fmla="*/ 2592747 h 2629253"/>
              <a:gd name="connsiteX8" fmla="*/ 1121765 w 1246407"/>
              <a:gd name="connsiteY8" fmla="*/ 2629253 h 2629253"/>
              <a:gd name="connsiteX9" fmla="*/ 124641 w 1246407"/>
              <a:gd name="connsiteY9" fmla="*/ 2629253 h 2629253"/>
              <a:gd name="connsiteX10" fmla="*/ 36506 w 1246407"/>
              <a:gd name="connsiteY10" fmla="*/ 2592746 h 2629253"/>
              <a:gd name="connsiteX11" fmla="*/ 0 w 1246407"/>
              <a:gd name="connsiteY11" fmla="*/ 2504611 h 2629253"/>
              <a:gd name="connsiteX12" fmla="*/ 0 w 1246407"/>
              <a:gd name="connsiteY12" fmla="*/ 124641 h 26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2629253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917965"/>
                  <a:pt x="1246407" y="1711289"/>
                  <a:pt x="1246407" y="2504612"/>
                </a:cubicBezTo>
                <a:cubicBezTo>
                  <a:pt x="1246407" y="2537669"/>
                  <a:pt x="1233275" y="2569372"/>
                  <a:pt x="1209900" y="2592747"/>
                </a:cubicBezTo>
                <a:cubicBezTo>
                  <a:pt x="1186525" y="2616122"/>
                  <a:pt x="1154822" y="2629253"/>
                  <a:pt x="1121765" y="2629253"/>
                </a:cubicBezTo>
                <a:lnTo>
                  <a:pt x="124641" y="2629253"/>
                </a:lnTo>
                <a:cubicBezTo>
                  <a:pt x="91584" y="2629253"/>
                  <a:pt x="59881" y="2616121"/>
                  <a:pt x="36506" y="2592746"/>
                </a:cubicBezTo>
                <a:cubicBezTo>
                  <a:pt x="13131" y="2569371"/>
                  <a:pt x="0" y="2537668"/>
                  <a:pt x="0" y="2504611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Not in evaluation</a:t>
            </a:r>
          </a:p>
        </p:txBody>
      </p:sp>
      <p:sp>
        <p:nvSpPr>
          <p:cNvPr id="25" name="Freeform 24"/>
          <p:cNvSpPr/>
          <p:nvPr/>
        </p:nvSpPr>
        <p:spPr>
          <a:xfrm rot="4193168">
            <a:off x="3286919" y="4683919"/>
            <a:ext cx="1449388" cy="25400"/>
          </a:xfrm>
          <a:custGeom>
            <a:avLst/>
            <a:gdLst>
              <a:gd name="connsiteX0" fmla="*/ 0 w 1449787"/>
              <a:gd name="connsiteY0" fmla="*/ 12392 h 24785"/>
              <a:gd name="connsiteX1" fmla="*/ 1449787 w 1449787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9787" h="24785">
                <a:moveTo>
                  <a:pt x="0" y="12392"/>
                </a:moveTo>
                <a:lnTo>
                  <a:pt x="1449787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01349" tIns="-23853" rIns="701348" bIns="-23852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6" name="Freeform 25"/>
          <p:cNvSpPr/>
          <p:nvPr/>
        </p:nvSpPr>
        <p:spPr>
          <a:xfrm>
            <a:off x="4267200" y="4648200"/>
            <a:ext cx="1246188" cy="1422400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Evaluation Sample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5507038" y="5364163"/>
            <a:ext cx="498475" cy="25400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  <a:noFill/>
        </p:spPr>
        <p:style>
          <a:lnRef idx="1">
            <a:schemeClr val="accent2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9" name="Freeform 28"/>
          <p:cNvSpPr/>
          <p:nvPr/>
        </p:nvSpPr>
        <p:spPr>
          <a:xfrm rot="19457599">
            <a:off x="7194550" y="5184775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0" tIns="-2958" rIns="304342" bIns="-2957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5" name="Freeform 34"/>
          <p:cNvSpPr/>
          <p:nvPr/>
        </p:nvSpPr>
        <p:spPr>
          <a:xfrm rot="2142401">
            <a:off x="7194550" y="5543550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1" tIns="-2957" rIns="304341" bIns="-295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7" name="Freeform 36"/>
          <p:cNvSpPr/>
          <p:nvPr/>
        </p:nvSpPr>
        <p:spPr>
          <a:xfrm>
            <a:off x="304800" y="1676400"/>
            <a:ext cx="1981200" cy="4800600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</a:t>
            </a:r>
          </a:p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Population</a:t>
            </a:r>
            <a:endParaRPr lang="en-US" sz="1800" b="1" dirty="0">
              <a:ln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286001" y="4038599"/>
            <a:ext cx="236538" cy="45719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0" name="Freeform 19"/>
          <p:cNvSpPr/>
          <p:nvPr/>
        </p:nvSpPr>
        <p:spPr>
          <a:xfrm>
            <a:off x="6005513" y="4991099"/>
            <a:ext cx="1247775" cy="754745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Random Assignment</a:t>
            </a:r>
          </a:p>
        </p:txBody>
      </p:sp>
      <p:sp>
        <p:nvSpPr>
          <p:cNvPr id="23" name="Freeform 22"/>
          <p:cNvSpPr/>
          <p:nvPr/>
        </p:nvSpPr>
        <p:spPr>
          <a:xfrm>
            <a:off x="7751762" y="4724400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chemeClr val="accent2">
                  <a:tint val="99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75000">
                <a:schemeClr val="accent2">
                  <a:tint val="99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Treatment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772400" y="5479401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chemeClr val="accent2">
                  <a:tint val="99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75000">
                <a:schemeClr val="accent2">
                  <a:tint val="99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Control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82883" y="4350327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0" dirty="0" smtClean="0">
                <a:solidFill>
                  <a:srgbClr val="00B050"/>
                </a:solidFill>
              </a:rPr>
              <a:t>Treatment </a:t>
            </a:r>
            <a:r>
              <a:rPr lang="en-US" sz="1600" i="0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endParaRPr lang="en-US" sz="1600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59340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Spillovers, contamination</a:t>
            </a:r>
          </a:p>
        </p:txBody>
      </p:sp>
      <p:sp>
        <p:nvSpPr>
          <p:cNvPr id="21" name="Freeform 20"/>
          <p:cNvSpPr/>
          <p:nvPr/>
        </p:nvSpPr>
        <p:spPr>
          <a:xfrm>
            <a:off x="2522538" y="1900237"/>
            <a:ext cx="1246187" cy="4195763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Population</a:t>
            </a:r>
          </a:p>
        </p:txBody>
      </p:sp>
      <p:sp>
        <p:nvSpPr>
          <p:cNvPr id="22" name="Freeform 21"/>
          <p:cNvSpPr/>
          <p:nvPr/>
        </p:nvSpPr>
        <p:spPr>
          <a:xfrm rot="18199631">
            <a:off x="3557588" y="3624263"/>
            <a:ext cx="908050" cy="25400"/>
          </a:xfrm>
          <a:custGeom>
            <a:avLst/>
            <a:gdLst>
              <a:gd name="connsiteX0" fmla="*/ 0 w 907436"/>
              <a:gd name="connsiteY0" fmla="*/ 12392 h 24785"/>
              <a:gd name="connsiteX1" fmla="*/ 907436 w 907436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7436" h="24785">
                <a:moveTo>
                  <a:pt x="0" y="12392"/>
                </a:moveTo>
                <a:lnTo>
                  <a:pt x="907436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43731" tIns="-10294" rIns="443733" bIns="-10293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en-US" sz="500"/>
          </a:p>
        </p:txBody>
      </p:sp>
      <p:sp>
        <p:nvSpPr>
          <p:cNvPr id="24" name="Freeform 23"/>
          <p:cNvSpPr/>
          <p:nvPr/>
        </p:nvSpPr>
        <p:spPr>
          <a:xfrm>
            <a:off x="4260850" y="1943100"/>
            <a:ext cx="1246188" cy="2628900"/>
          </a:xfrm>
          <a:custGeom>
            <a:avLst/>
            <a:gdLst>
              <a:gd name="connsiteX0" fmla="*/ 0 w 1246407"/>
              <a:gd name="connsiteY0" fmla="*/ 124641 h 2629253"/>
              <a:gd name="connsiteX1" fmla="*/ 36507 w 1246407"/>
              <a:gd name="connsiteY1" fmla="*/ 36507 h 2629253"/>
              <a:gd name="connsiteX2" fmla="*/ 124642 w 1246407"/>
              <a:gd name="connsiteY2" fmla="*/ 1 h 2629253"/>
              <a:gd name="connsiteX3" fmla="*/ 1121766 w 1246407"/>
              <a:gd name="connsiteY3" fmla="*/ 0 h 2629253"/>
              <a:gd name="connsiteX4" fmla="*/ 1209900 w 1246407"/>
              <a:gd name="connsiteY4" fmla="*/ 36507 h 2629253"/>
              <a:gd name="connsiteX5" fmla="*/ 1246406 w 1246407"/>
              <a:gd name="connsiteY5" fmla="*/ 124642 h 2629253"/>
              <a:gd name="connsiteX6" fmla="*/ 1246407 w 1246407"/>
              <a:gd name="connsiteY6" fmla="*/ 2504612 h 2629253"/>
              <a:gd name="connsiteX7" fmla="*/ 1209900 w 1246407"/>
              <a:gd name="connsiteY7" fmla="*/ 2592747 h 2629253"/>
              <a:gd name="connsiteX8" fmla="*/ 1121765 w 1246407"/>
              <a:gd name="connsiteY8" fmla="*/ 2629253 h 2629253"/>
              <a:gd name="connsiteX9" fmla="*/ 124641 w 1246407"/>
              <a:gd name="connsiteY9" fmla="*/ 2629253 h 2629253"/>
              <a:gd name="connsiteX10" fmla="*/ 36506 w 1246407"/>
              <a:gd name="connsiteY10" fmla="*/ 2592746 h 2629253"/>
              <a:gd name="connsiteX11" fmla="*/ 0 w 1246407"/>
              <a:gd name="connsiteY11" fmla="*/ 2504611 h 2629253"/>
              <a:gd name="connsiteX12" fmla="*/ 0 w 1246407"/>
              <a:gd name="connsiteY12" fmla="*/ 124641 h 26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2629253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917965"/>
                  <a:pt x="1246407" y="1711289"/>
                  <a:pt x="1246407" y="2504612"/>
                </a:cubicBezTo>
                <a:cubicBezTo>
                  <a:pt x="1246407" y="2537669"/>
                  <a:pt x="1233275" y="2569372"/>
                  <a:pt x="1209900" y="2592747"/>
                </a:cubicBezTo>
                <a:cubicBezTo>
                  <a:pt x="1186525" y="2616122"/>
                  <a:pt x="1154822" y="2629253"/>
                  <a:pt x="1121765" y="2629253"/>
                </a:cubicBezTo>
                <a:lnTo>
                  <a:pt x="124641" y="2629253"/>
                </a:lnTo>
                <a:cubicBezTo>
                  <a:pt x="91584" y="2629253"/>
                  <a:pt x="59881" y="2616121"/>
                  <a:pt x="36506" y="2592746"/>
                </a:cubicBezTo>
                <a:cubicBezTo>
                  <a:pt x="13131" y="2569371"/>
                  <a:pt x="0" y="2537668"/>
                  <a:pt x="0" y="2504611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Not in evaluation</a:t>
            </a:r>
          </a:p>
        </p:txBody>
      </p:sp>
      <p:sp>
        <p:nvSpPr>
          <p:cNvPr id="25" name="Freeform 24"/>
          <p:cNvSpPr/>
          <p:nvPr/>
        </p:nvSpPr>
        <p:spPr>
          <a:xfrm rot="4193168">
            <a:off x="3286919" y="4683919"/>
            <a:ext cx="1449388" cy="25400"/>
          </a:xfrm>
          <a:custGeom>
            <a:avLst/>
            <a:gdLst>
              <a:gd name="connsiteX0" fmla="*/ 0 w 1449787"/>
              <a:gd name="connsiteY0" fmla="*/ 12392 h 24785"/>
              <a:gd name="connsiteX1" fmla="*/ 1449787 w 1449787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9787" h="24785">
                <a:moveTo>
                  <a:pt x="0" y="12392"/>
                </a:moveTo>
                <a:lnTo>
                  <a:pt x="1449787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01349" tIns="-23853" rIns="701348" bIns="-23852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6" name="Freeform 25"/>
          <p:cNvSpPr/>
          <p:nvPr/>
        </p:nvSpPr>
        <p:spPr>
          <a:xfrm>
            <a:off x="4267200" y="4648200"/>
            <a:ext cx="1246188" cy="1422400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Evaluation Sample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5507038" y="5364163"/>
            <a:ext cx="498475" cy="25400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  <a:noFill/>
        </p:spPr>
        <p:style>
          <a:lnRef idx="1">
            <a:schemeClr val="accent2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9" name="Freeform 28"/>
          <p:cNvSpPr/>
          <p:nvPr/>
        </p:nvSpPr>
        <p:spPr>
          <a:xfrm rot="19457599">
            <a:off x="7194550" y="5184775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0" tIns="-2958" rIns="304342" bIns="-2957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5" name="Freeform 34"/>
          <p:cNvSpPr/>
          <p:nvPr/>
        </p:nvSpPr>
        <p:spPr>
          <a:xfrm rot="2142401">
            <a:off x="7194550" y="5543550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1" tIns="-2957" rIns="304341" bIns="-295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7" name="Freeform 36"/>
          <p:cNvSpPr/>
          <p:nvPr/>
        </p:nvSpPr>
        <p:spPr>
          <a:xfrm>
            <a:off x="304800" y="1676400"/>
            <a:ext cx="1981200" cy="4800600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</a:t>
            </a:r>
          </a:p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Population</a:t>
            </a:r>
            <a:endParaRPr lang="en-US" sz="1800" b="1" dirty="0">
              <a:ln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286001" y="4038599"/>
            <a:ext cx="236538" cy="45719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0" name="Freeform 19"/>
          <p:cNvSpPr/>
          <p:nvPr/>
        </p:nvSpPr>
        <p:spPr>
          <a:xfrm>
            <a:off x="6005513" y="4991099"/>
            <a:ext cx="1247775" cy="754745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Random Assignment</a:t>
            </a:r>
          </a:p>
        </p:txBody>
      </p:sp>
      <p:sp>
        <p:nvSpPr>
          <p:cNvPr id="23" name="Freeform 22"/>
          <p:cNvSpPr/>
          <p:nvPr/>
        </p:nvSpPr>
        <p:spPr>
          <a:xfrm>
            <a:off x="7751762" y="4724400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rgbClr val="03631D"/>
              </a:gs>
              <a:gs pos="75000">
                <a:srgbClr val="44BF04"/>
              </a:gs>
              <a:gs pos="100000">
                <a:schemeClr val="bg1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Treatment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772400" y="5479401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chemeClr val="accent2">
                  <a:tint val="99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55000">
                <a:schemeClr val="accent2">
                  <a:tint val="99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rgbClr val="44BF04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Control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82883" y="4350327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0" dirty="0" smtClean="0">
                <a:solidFill>
                  <a:srgbClr val="00B050"/>
                </a:solidFill>
              </a:rPr>
              <a:t>Treatment </a:t>
            </a:r>
            <a:r>
              <a:rPr lang="en-US" sz="1600" i="0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endParaRPr lang="en-US" sz="1600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1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Course Overview</a:t>
            </a:r>
          </a:p>
        </p:txBody>
      </p:sp>
      <p:sp>
        <p:nvSpPr>
          <p:cNvPr id="512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What is Evaluation?</a:t>
            </a:r>
          </a:p>
          <a:p>
            <a:pPr eaLnBrk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Measuring Impacts</a:t>
            </a:r>
          </a:p>
          <a:p>
            <a:pPr eaLnBrk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Why Randomize?</a:t>
            </a:r>
          </a:p>
          <a:p>
            <a:pPr eaLnBrk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How to Randomize</a:t>
            </a:r>
          </a:p>
          <a:p>
            <a:pPr eaLnBrk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Sampling and Sample Size</a:t>
            </a:r>
          </a:p>
          <a:p>
            <a:pPr eaLnBrk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Threats and Analysis</a:t>
            </a:r>
          </a:p>
          <a:p>
            <a:pPr eaLnBrk="1"/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Project from Start to Finish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4000" dirty="0" smtClean="0">
                <a:ea typeface="Arial Unicode MS" pitchFamily="34" charset="-128"/>
                <a:cs typeface="Tahoma" pitchFamily="34" charset="0"/>
              </a:rPr>
              <a:t>Example: Vaccination for chicken pox</a:t>
            </a:r>
          </a:p>
        </p:txBody>
      </p:sp>
      <p:sp>
        <p:nvSpPr>
          <p:cNvPr id="2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Suppose you randomize chicken pox vaccinations </a:t>
            </a:r>
            <a:r>
              <a:rPr lang="en-US" i="1" u="sng" dirty="0" smtClean="0">
                <a:ea typeface="Arial Unicode MS" pitchFamily="34" charset="-128"/>
                <a:cs typeface="Arial Unicode MS" pitchFamily="34" charset="-128"/>
              </a:rPr>
              <a:t>within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schools</a:t>
            </a:r>
          </a:p>
          <a:p>
            <a:pPr lvl="1" eaLnBrk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Suppose that prevents the transmission of disease, what problems does this create for evaluation?</a:t>
            </a:r>
          </a:p>
          <a:p>
            <a:pPr lvl="1" eaLnBrk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Suppose externalities are local?  How can we measure total impact?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0" y="320675"/>
            <a:ext cx="9144000" cy="6221413"/>
            <a:chOff x="0" y="320760"/>
            <a:chExt cx="9144101" cy="6221519"/>
          </a:xfrm>
        </p:grpSpPr>
        <p:sp>
          <p:nvSpPr>
            <p:cNvPr id="3" name="AutoShape 3"/>
            <p:cNvSpPr/>
            <p:nvPr/>
          </p:nvSpPr>
          <p:spPr>
            <a:xfrm>
              <a:off x="0" y="320760"/>
              <a:ext cx="9144101" cy="62215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4" name="Rectangle 5"/>
            <p:cNvSpPr/>
            <p:nvPr/>
          </p:nvSpPr>
          <p:spPr>
            <a:xfrm>
              <a:off x="19050" y="339810"/>
              <a:ext cx="9106001" cy="298455"/>
            </a:xfrm>
            <a:prstGeom prst="rect">
              <a:avLst/>
            </a:prstGeom>
            <a:solidFill>
              <a:srgbClr val="FF99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" name="Rectangle 6"/>
            <p:cNvSpPr/>
            <p:nvPr/>
          </p:nvSpPr>
          <p:spPr>
            <a:xfrm>
              <a:off x="19050" y="914495"/>
              <a:ext cx="9106001" cy="595323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6" name="Rectangle 7"/>
            <p:cNvSpPr/>
            <p:nvPr/>
          </p:nvSpPr>
          <p:spPr>
            <a:xfrm>
              <a:off x="19050" y="1509818"/>
              <a:ext cx="8431306" cy="593735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" name="Rectangle 8"/>
            <p:cNvSpPr/>
            <p:nvPr/>
          </p:nvSpPr>
          <p:spPr>
            <a:xfrm>
              <a:off x="8450356" y="1509818"/>
              <a:ext cx="674694" cy="593735"/>
            </a:xfrm>
            <a:prstGeom prst="rect">
              <a:avLst/>
            </a:prstGeom>
            <a:solidFill>
              <a:srgbClr val="C0C0C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" name="Rectangle 9"/>
            <p:cNvSpPr/>
            <p:nvPr/>
          </p:nvSpPr>
          <p:spPr>
            <a:xfrm>
              <a:off x="19050" y="2103553"/>
              <a:ext cx="9106001" cy="296867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Rectangle 10"/>
            <p:cNvSpPr/>
            <p:nvPr/>
          </p:nvSpPr>
          <p:spPr>
            <a:xfrm>
              <a:off x="19050" y="2400420"/>
              <a:ext cx="8431306" cy="298455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8450356" y="2400420"/>
              <a:ext cx="674694" cy="298455"/>
            </a:xfrm>
            <a:prstGeom prst="rect">
              <a:avLst/>
            </a:prstGeom>
            <a:solidFill>
              <a:srgbClr val="C0C0C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1" name="Rectangle 12"/>
            <p:cNvSpPr/>
            <p:nvPr/>
          </p:nvSpPr>
          <p:spPr>
            <a:xfrm>
              <a:off x="19050" y="2698876"/>
              <a:ext cx="9106001" cy="593735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2" name="Rectangle 13"/>
            <p:cNvSpPr/>
            <p:nvPr/>
          </p:nvSpPr>
          <p:spPr>
            <a:xfrm>
              <a:off x="19050" y="3570428"/>
              <a:ext cx="9106001" cy="1189057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3" name="Rectangle 14"/>
            <p:cNvSpPr/>
            <p:nvPr/>
          </p:nvSpPr>
          <p:spPr>
            <a:xfrm>
              <a:off x="19050" y="4759486"/>
              <a:ext cx="8431306" cy="593735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4" name="Rectangle 15"/>
            <p:cNvSpPr/>
            <p:nvPr/>
          </p:nvSpPr>
          <p:spPr>
            <a:xfrm>
              <a:off x="8450356" y="4759486"/>
              <a:ext cx="674694" cy="593735"/>
            </a:xfrm>
            <a:prstGeom prst="rect">
              <a:avLst/>
            </a:prstGeom>
            <a:solidFill>
              <a:srgbClr val="C0C0C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5" name="Rectangle 16"/>
            <p:cNvSpPr/>
            <p:nvPr/>
          </p:nvSpPr>
          <p:spPr>
            <a:xfrm>
              <a:off x="19050" y="5353221"/>
              <a:ext cx="9106001" cy="296868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6" name="Rectangle 17"/>
            <p:cNvSpPr/>
            <p:nvPr/>
          </p:nvSpPr>
          <p:spPr>
            <a:xfrm>
              <a:off x="19050" y="5650089"/>
              <a:ext cx="8431306" cy="298455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7" name="Rectangle 18"/>
            <p:cNvSpPr/>
            <p:nvPr/>
          </p:nvSpPr>
          <p:spPr>
            <a:xfrm>
              <a:off x="8450356" y="5650089"/>
              <a:ext cx="674694" cy="298455"/>
            </a:xfrm>
            <a:prstGeom prst="rect">
              <a:avLst/>
            </a:prstGeom>
            <a:solidFill>
              <a:srgbClr val="C0C0C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8" name="Rectangle 19"/>
            <p:cNvSpPr/>
            <p:nvPr/>
          </p:nvSpPr>
          <p:spPr>
            <a:xfrm>
              <a:off x="19050" y="5948544"/>
              <a:ext cx="9106001" cy="593735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9" name="Rectangle 20"/>
            <p:cNvSpPr/>
            <p:nvPr/>
          </p:nvSpPr>
          <p:spPr>
            <a:xfrm>
              <a:off x="58739" y="339810"/>
              <a:ext cx="2832131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Externalities Within School</a:t>
              </a:r>
            </a:p>
          </p:txBody>
        </p:sp>
        <p:sp>
          <p:nvSpPr>
            <p:cNvPr id="20" name="Rectangle 21"/>
            <p:cNvSpPr/>
            <p:nvPr/>
          </p:nvSpPr>
          <p:spPr>
            <a:xfrm>
              <a:off x="1270014" y="935133"/>
              <a:ext cx="2216174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Without Externalities</a:t>
              </a:r>
            </a:p>
          </p:txBody>
        </p:sp>
        <p:sp>
          <p:nvSpPr>
            <p:cNvPr id="21" name="Rectangle 22"/>
            <p:cNvSpPr/>
            <p:nvPr/>
          </p:nvSpPr>
          <p:spPr>
            <a:xfrm>
              <a:off x="58739" y="1232001"/>
              <a:ext cx="911235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School A</a:t>
              </a:r>
            </a:p>
          </p:txBody>
        </p:sp>
        <p:sp>
          <p:nvSpPr>
            <p:cNvPr id="22" name="Rectangle 23"/>
            <p:cNvSpPr/>
            <p:nvPr/>
          </p:nvSpPr>
          <p:spPr>
            <a:xfrm>
              <a:off x="1270014" y="1232001"/>
              <a:ext cx="896948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Treated?</a:t>
              </a:r>
            </a:p>
          </p:txBody>
        </p:sp>
        <p:sp>
          <p:nvSpPr>
            <p:cNvPr id="23" name="Rectangle 24"/>
            <p:cNvSpPr/>
            <p:nvPr/>
          </p:nvSpPr>
          <p:spPr>
            <a:xfrm>
              <a:off x="3035334" y="1232001"/>
              <a:ext cx="965211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Outcome</a:t>
              </a:r>
            </a:p>
          </p:txBody>
        </p:sp>
        <p:sp>
          <p:nvSpPr>
            <p:cNvPr id="24" name="Rectangle 25"/>
            <p:cNvSpPr/>
            <p:nvPr/>
          </p:nvSpPr>
          <p:spPr>
            <a:xfrm>
              <a:off x="58739" y="1509818"/>
              <a:ext cx="708033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1</a:t>
              </a:r>
            </a:p>
          </p:txBody>
        </p:sp>
        <p:sp>
          <p:nvSpPr>
            <p:cNvPr id="25" name="Rectangle 26"/>
            <p:cNvSpPr/>
            <p:nvPr/>
          </p:nvSpPr>
          <p:spPr>
            <a:xfrm>
              <a:off x="1270014" y="1528869"/>
              <a:ext cx="331792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26" name="Rectangle 27"/>
            <p:cNvSpPr/>
            <p:nvPr/>
          </p:nvSpPr>
          <p:spPr>
            <a:xfrm>
              <a:off x="3035334" y="1528869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27" name="Rectangle 28"/>
            <p:cNvSpPr/>
            <p:nvPr/>
          </p:nvSpPr>
          <p:spPr>
            <a:xfrm>
              <a:off x="4880029" y="1528869"/>
              <a:ext cx="342437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Total in Treatment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28" name="Rectangle 29"/>
            <p:cNvSpPr/>
            <p:nvPr/>
          </p:nvSpPr>
          <p:spPr>
            <a:xfrm>
              <a:off x="58739" y="1827324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2</a:t>
              </a:r>
            </a:p>
          </p:txBody>
        </p:sp>
        <p:sp>
          <p:nvSpPr>
            <p:cNvPr id="29" name="Rectangle 30"/>
            <p:cNvSpPr/>
            <p:nvPr/>
          </p:nvSpPr>
          <p:spPr>
            <a:xfrm>
              <a:off x="1270014" y="1827324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30" name="Rectangle 31"/>
            <p:cNvSpPr/>
            <p:nvPr/>
          </p:nvSpPr>
          <p:spPr>
            <a:xfrm>
              <a:off x="3035334" y="1827324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31" name="Rectangle 32"/>
            <p:cNvSpPr/>
            <p:nvPr/>
          </p:nvSpPr>
          <p:spPr>
            <a:xfrm>
              <a:off x="4880029" y="1827324"/>
              <a:ext cx="318500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Total in Control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Rectangle 33"/>
            <p:cNvSpPr/>
            <p:nvPr/>
          </p:nvSpPr>
          <p:spPr>
            <a:xfrm>
              <a:off x="58739" y="2103553"/>
              <a:ext cx="725495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3</a:t>
              </a:r>
            </a:p>
          </p:txBody>
        </p:sp>
        <p:sp>
          <p:nvSpPr>
            <p:cNvPr id="33" name="Rectangle 34"/>
            <p:cNvSpPr/>
            <p:nvPr/>
          </p:nvSpPr>
          <p:spPr>
            <a:xfrm>
              <a:off x="1270014" y="2124191"/>
              <a:ext cx="331792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34" name="Rectangle 35"/>
            <p:cNvSpPr/>
            <p:nvPr/>
          </p:nvSpPr>
          <p:spPr>
            <a:xfrm>
              <a:off x="3035334" y="2124191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35" name="Rectangle 36"/>
            <p:cNvSpPr/>
            <p:nvPr/>
          </p:nvSpPr>
          <p:spPr>
            <a:xfrm>
              <a:off x="58739" y="2421059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4</a:t>
              </a:r>
            </a:p>
          </p:txBody>
        </p:sp>
        <p:sp>
          <p:nvSpPr>
            <p:cNvPr id="36" name="Rectangle 37"/>
            <p:cNvSpPr/>
            <p:nvPr/>
          </p:nvSpPr>
          <p:spPr>
            <a:xfrm>
              <a:off x="1270014" y="2421059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37" name="Rectangle 38"/>
            <p:cNvSpPr/>
            <p:nvPr/>
          </p:nvSpPr>
          <p:spPr>
            <a:xfrm>
              <a:off x="3035334" y="2421059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38" name="Rectangle 39"/>
            <p:cNvSpPr/>
            <p:nvPr/>
          </p:nvSpPr>
          <p:spPr>
            <a:xfrm>
              <a:off x="4880029" y="2400420"/>
              <a:ext cx="1690707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Treament Effect</a:t>
              </a:r>
            </a:p>
          </p:txBody>
        </p:sp>
        <p:sp>
          <p:nvSpPr>
            <p:cNvPr id="39" name="Rectangle 40"/>
            <p:cNvSpPr/>
            <p:nvPr/>
          </p:nvSpPr>
          <p:spPr>
            <a:xfrm>
              <a:off x="58739" y="2698876"/>
              <a:ext cx="725495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5</a:t>
              </a:r>
            </a:p>
          </p:txBody>
        </p:sp>
        <p:sp>
          <p:nvSpPr>
            <p:cNvPr id="40" name="Rectangle 41"/>
            <p:cNvSpPr/>
            <p:nvPr/>
          </p:nvSpPr>
          <p:spPr>
            <a:xfrm>
              <a:off x="1270014" y="2698876"/>
              <a:ext cx="331792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41" name="Rectangle 42"/>
            <p:cNvSpPr/>
            <p:nvPr/>
          </p:nvSpPr>
          <p:spPr>
            <a:xfrm>
              <a:off x="3035334" y="2698876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42" name="Rectangle 43"/>
            <p:cNvSpPr/>
            <p:nvPr/>
          </p:nvSpPr>
          <p:spPr>
            <a:xfrm>
              <a:off x="58739" y="2995744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6</a:t>
              </a:r>
            </a:p>
          </p:txBody>
        </p:sp>
        <p:sp>
          <p:nvSpPr>
            <p:cNvPr id="43" name="Rectangle 44"/>
            <p:cNvSpPr/>
            <p:nvPr/>
          </p:nvSpPr>
          <p:spPr>
            <a:xfrm>
              <a:off x="1270014" y="2995744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44" name="Rectangle 45"/>
            <p:cNvSpPr/>
            <p:nvPr/>
          </p:nvSpPr>
          <p:spPr>
            <a:xfrm>
              <a:off x="3035334" y="2995744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45" name="Rectangle 46"/>
            <p:cNvSpPr/>
            <p:nvPr/>
          </p:nvSpPr>
          <p:spPr>
            <a:xfrm>
              <a:off x="1270014" y="3589479"/>
              <a:ext cx="1878034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With Externalities</a:t>
              </a:r>
            </a:p>
          </p:txBody>
        </p:sp>
        <p:sp>
          <p:nvSpPr>
            <p:cNvPr id="46" name="Rectangle 47"/>
            <p:cNvSpPr/>
            <p:nvPr/>
          </p:nvSpPr>
          <p:spPr>
            <a:xfrm>
              <a:off x="58739" y="3887934"/>
              <a:ext cx="839251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Suppose, because prevalence is lower, some children are not re-infected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47" name="Rectangle 48"/>
            <p:cNvSpPr/>
            <p:nvPr/>
          </p:nvSpPr>
          <p:spPr>
            <a:xfrm>
              <a:off x="58739" y="4462619"/>
              <a:ext cx="911235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School A</a:t>
              </a:r>
            </a:p>
          </p:txBody>
        </p:sp>
        <p:sp>
          <p:nvSpPr>
            <p:cNvPr id="48" name="Rectangle 49"/>
            <p:cNvSpPr/>
            <p:nvPr/>
          </p:nvSpPr>
          <p:spPr>
            <a:xfrm>
              <a:off x="1270014" y="4462619"/>
              <a:ext cx="896948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Treated?</a:t>
              </a:r>
            </a:p>
          </p:txBody>
        </p:sp>
        <p:sp>
          <p:nvSpPr>
            <p:cNvPr id="49" name="Rectangle 50"/>
            <p:cNvSpPr/>
            <p:nvPr/>
          </p:nvSpPr>
          <p:spPr>
            <a:xfrm>
              <a:off x="3035334" y="4462619"/>
              <a:ext cx="96521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Outcome</a:t>
              </a:r>
            </a:p>
          </p:txBody>
        </p:sp>
        <p:sp>
          <p:nvSpPr>
            <p:cNvPr id="50" name="Rectangle 51"/>
            <p:cNvSpPr/>
            <p:nvPr/>
          </p:nvSpPr>
          <p:spPr>
            <a:xfrm>
              <a:off x="58739" y="4759486"/>
              <a:ext cx="708033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1</a:t>
              </a:r>
            </a:p>
          </p:txBody>
        </p:sp>
        <p:sp>
          <p:nvSpPr>
            <p:cNvPr id="51" name="Rectangle 52"/>
            <p:cNvSpPr/>
            <p:nvPr/>
          </p:nvSpPr>
          <p:spPr>
            <a:xfrm>
              <a:off x="1270014" y="4778536"/>
              <a:ext cx="331792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52" name="Rectangle 53"/>
            <p:cNvSpPr/>
            <p:nvPr/>
          </p:nvSpPr>
          <p:spPr>
            <a:xfrm>
              <a:off x="3035334" y="4778536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3" name="Rectangle 54"/>
            <p:cNvSpPr/>
            <p:nvPr/>
          </p:nvSpPr>
          <p:spPr>
            <a:xfrm>
              <a:off x="4880029" y="4778536"/>
              <a:ext cx="342437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Total in Treatment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4" name="Rectangle 55"/>
            <p:cNvSpPr/>
            <p:nvPr/>
          </p:nvSpPr>
          <p:spPr>
            <a:xfrm>
              <a:off x="58739" y="5075404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2</a:t>
              </a:r>
            </a:p>
          </p:txBody>
        </p:sp>
        <p:sp>
          <p:nvSpPr>
            <p:cNvPr id="55" name="Rectangle 56"/>
            <p:cNvSpPr/>
            <p:nvPr/>
          </p:nvSpPr>
          <p:spPr>
            <a:xfrm>
              <a:off x="1270014" y="5075404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56" name="Rectangle 57"/>
            <p:cNvSpPr/>
            <p:nvPr/>
          </p:nvSpPr>
          <p:spPr>
            <a:xfrm>
              <a:off x="3035334" y="5075404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7" name="Rectangle 58"/>
            <p:cNvSpPr/>
            <p:nvPr/>
          </p:nvSpPr>
          <p:spPr>
            <a:xfrm>
              <a:off x="4880029" y="5075404"/>
              <a:ext cx="318500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Total in Control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8" name="Rectangle 59"/>
            <p:cNvSpPr/>
            <p:nvPr/>
          </p:nvSpPr>
          <p:spPr>
            <a:xfrm>
              <a:off x="58739" y="5353221"/>
              <a:ext cx="725495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3</a:t>
              </a:r>
            </a:p>
          </p:txBody>
        </p:sp>
        <p:sp>
          <p:nvSpPr>
            <p:cNvPr id="59" name="Rectangle 60"/>
            <p:cNvSpPr/>
            <p:nvPr/>
          </p:nvSpPr>
          <p:spPr>
            <a:xfrm>
              <a:off x="1270014" y="5373859"/>
              <a:ext cx="331792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60" name="Rectangle 61"/>
            <p:cNvSpPr/>
            <p:nvPr/>
          </p:nvSpPr>
          <p:spPr>
            <a:xfrm>
              <a:off x="3035334" y="5373859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61" name="Rectangle 62"/>
            <p:cNvSpPr/>
            <p:nvPr/>
          </p:nvSpPr>
          <p:spPr>
            <a:xfrm>
              <a:off x="58739" y="5650089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4</a:t>
              </a:r>
            </a:p>
          </p:txBody>
        </p:sp>
        <p:sp>
          <p:nvSpPr>
            <p:cNvPr id="62" name="Rectangle 63"/>
            <p:cNvSpPr/>
            <p:nvPr/>
          </p:nvSpPr>
          <p:spPr>
            <a:xfrm>
              <a:off x="1270014" y="5650089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63" name="Rectangle 64"/>
            <p:cNvSpPr/>
            <p:nvPr/>
          </p:nvSpPr>
          <p:spPr>
            <a:xfrm>
              <a:off x="3035334" y="5650089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64" name="Rectangle 65"/>
            <p:cNvSpPr/>
            <p:nvPr/>
          </p:nvSpPr>
          <p:spPr>
            <a:xfrm>
              <a:off x="4880029" y="5650089"/>
              <a:ext cx="1766908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Treatment Effect</a:t>
              </a:r>
            </a:p>
          </p:txBody>
        </p:sp>
        <p:sp>
          <p:nvSpPr>
            <p:cNvPr id="65" name="Rectangle 66"/>
            <p:cNvSpPr/>
            <p:nvPr/>
          </p:nvSpPr>
          <p:spPr>
            <a:xfrm>
              <a:off x="58739" y="5948544"/>
              <a:ext cx="725495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5</a:t>
              </a:r>
            </a:p>
          </p:txBody>
        </p:sp>
        <p:sp>
          <p:nvSpPr>
            <p:cNvPr id="66" name="Rectangle 67"/>
            <p:cNvSpPr/>
            <p:nvPr/>
          </p:nvSpPr>
          <p:spPr>
            <a:xfrm>
              <a:off x="1270014" y="5948544"/>
              <a:ext cx="331792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67" name="Rectangle 68"/>
            <p:cNvSpPr/>
            <p:nvPr/>
          </p:nvSpPr>
          <p:spPr>
            <a:xfrm>
              <a:off x="3035334" y="5948544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68" name="Rectangle 69"/>
            <p:cNvSpPr/>
            <p:nvPr/>
          </p:nvSpPr>
          <p:spPr>
            <a:xfrm>
              <a:off x="58739" y="6245411"/>
              <a:ext cx="666757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6</a:t>
              </a:r>
            </a:p>
          </p:txBody>
        </p:sp>
        <p:sp>
          <p:nvSpPr>
            <p:cNvPr id="69" name="Rectangle 70"/>
            <p:cNvSpPr/>
            <p:nvPr/>
          </p:nvSpPr>
          <p:spPr>
            <a:xfrm>
              <a:off x="1270014" y="6245411"/>
              <a:ext cx="312741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70" name="Rectangle 71"/>
            <p:cNvSpPr/>
            <p:nvPr/>
          </p:nvSpPr>
          <p:spPr>
            <a:xfrm>
              <a:off x="3035334" y="6245411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1" name="Line 72"/>
            <p:cNvSpPr/>
            <p:nvPr/>
          </p:nvSpPr>
          <p:spPr>
            <a:xfrm>
              <a:off x="19050" y="1509818"/>
              <a:ext cx="4165646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2" name="Rectangle 73"/>
            <p:cNvSpPr/>
            <p:nvPr/>
          </p:nvSpPr>
          <p:spPr>
            <a:xfrm>
              <a:off x="19050" y="1509818"/>
              <a:ext cx="4165646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3" name="Line 74"/>
            <p:cNvSpPr/>
            <p:nvPr/>
          </p:nvSpPr>
          <p:spPr>
            <a:xfrm>
              <a:off x="8429718" y="1509818"/>
              <a:ext cx="1588" cy="61437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4" name="Rectangle 75"/>
            <p:cNvSpPr/>
            <p:nvPr/>
          </p:nvSpPr>
          <p:spPr>
            <a:xfrm>
              <a:off x="8429718" y="1509818"/>
              <a:ext cx="20638" cy="614372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5" name="Line 76"/>
            <p:cNvSpPr/>
            <p:nvPr/>
          </p:nvSpPr>
          <p:spPr>
            <a:xfrm>
              <a:off x="9104414" y="1528869"/>
              <a:ext cx="1587" cy="5953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6" name="Rectangle 77"/>
            <p:cNvSpPr/>
            <p:nvPr/>
          </p:nvSpPr>
          <p:spPr>
            <a:xfrm>
              <a:off x="9104414" y="1528869"/>
              <a:ext cx="39687" cy="595322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7" name="Line 78"/>
            <p:cNvSpPr/>
            <p:nvPr/>
          </p:nvSpPr>
          <p:spPr>
            <a:xfrm>
              <a:off x="19050" y="4738848"/>
              <a:ext cx="4165646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8" name="Rectangle 79"/>
            <p:cNvSpPr/>
            <p:nvPr/>
          </p:nvSpPr>
          <p:spPr>
            <a:xfrm>
              <a:off x="19050" y="4738848"/>
              <a:ext cx="4165646" cy="39688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9" name="Line 80"/>
            <p:cNvSpPr/>
            <p:nvPr/>
          </p:nvSpPr>
          <p:spPr>
            <a:xfrm>
              <a:off x="8429718" y="2381370"/>
              <a:ext cx="1588" cy="3175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0" name="Rectangle 81"/>
            <p:cNvSpPr/>
            <p:nvPr/>
          </p:nvSpPr>
          <p:spPr>
            <a:xfrm>
              <a:off x="8429718" y="2381370"/>
              <a:ext cx="20638" cy="31750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1" name="Line 82"/>
            <p:cNvSpPr/>
            <p:nvPr/>
          </p:nvSpPr>
          <p:spPr>
            <a:xfrm>
              <a:off x="9104414" y="2400420"/>
              <a:ext cx="1587" cy="2984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2" name="Rectangle 83"/>
            <p:cNvSpPr/>
            <p:nvPr/>
          </p:nvSpPr>
          <p:spPr>
            <a:xfrm>
              <a:off x="9104414" y="2400420"/>
              <a:ext cx="39687" cy="29845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3" name="Line 84"/>
            <p:cNvSpPr/>
            <p:nvPr/>
          </p:nvSpPr>
          <p:spPr>
            <a:xfrm>
              <a:off x="8429718" y="4738848"/>
              <a:ext cx="1588" cy="61437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4" name="Rectangle 85"/>
            <p:cNvSpPr/>
            <p:nvPr/>
          </p:nvSpPr>
          <p:spPr>
            <a:xfrm>
              <a:off x="8429718" y="4738848"/>
              <a:ext cx="20638" cy="614372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5" name="Line 86"/>
            <p:cNvSpPr/>
            <p:nvPr/>
          </p:nvSpPr>
          <p:spPr>
            <a:xfrm>
              <a:off x="9104414" y="4778536"/>
              <a:ext cx="1587" cy="57468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6" name="Rectangle 87"/>
            <p:cNvSpPr/>
            <p:nvPr/>
          </p:nvSpPr>
          <p:spPr>
            <a:xfrm>
              <a:off x="9104414" y="4778536"/>
              <a:ext cx="39687" cy="57468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7" name="Line 88"/>
            <p:cNvSpPr/>
            <p:nvPr/>
          </p:nvSpPr>
          <p:spPr>
            <a:xfrm>
              <a:off x="8429718" y="5631038"/>
              <a:ext cx="1588" cy="3175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8" name="Rectangle 89"/>
            <p:cNvSpPr/>
            <p:nvPr/>
          </p:nvSpPr>
          <p:spPr>
            <a:xfrm>
              <a:off x="8429718" y="5631038"/>
              <a:ext cx="20638" cy="31750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9" name="Line 90"/>
            <p:cNvSpPr/>
            <p:nvPr/>
          </p:nvSpPr>
          <p:spPr>
            <a:xfrm>
              <a:off x="9104414" y="5650089"/>
              <a:ext cx="1587" cy="2984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0" name="Rectangle 91"/>
            <p:cNvSpPr/>
            <p:nvPr/>
          </p:nvSpPr>
          <p:spPr>
            <a:xfrm>
              <a:off x="9104414" y="5650089"/>
              <a:ext cx="39687" cy="29845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1" name="Line 92"/>
            <p:cNvSpPr/>
            <p:nvPr/>
          </p:nvSpPr>
          <p:spPr>
            <a:xfrm>
              <a:off x="8450356" y="1509818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2" name="Rectangle 93"/>
            <p:cNvSpPr/>
            <p:nvPr/>
          </p:nvSpPr>
          <p:spPr>
            <a:xfrm>
              <a:off x="8450356" y="1509818"/>
              <a:ext cx="693745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3" name="Line 94"/>
            <p:cNvSpPr/>
            <p:nvPr/>
          </p:nvSpPr>
          <p:spPr>
            <a:xfrm>
              <a:off x="8450356" y="1787635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4" name="Rectangle 95"/>
            <p:cNvSpPr/>
            <p:nvPr/>
          </p:nvSpPr>
          <p:spPr>
            <a:xfrm>
              <a:off x="8450356" y="1787635"/>
              <a:ext cx="693745" cy="39689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5" name="Line 96"/>
            <p:cNvSpPr/>
            <p:nvPr/>
          </p:nvSpPr>
          <p:spPr>
            <a:xfrm>
              <a:off x="8450356" y="2084503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6" name="Rectangle 97"/>
            <p:cNvSpPr/>
            <p:nvPr/>
          </p:nvSpPr>
          <p:spPr>
            <a:xfrm>
              <a:off x="8450356" y="2084503"/>
              <a:ext cx="693745" cy="39688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7" name="Line 98"/>
            <p:cNvSpPr/>
            <p:nvPr/>
          </p:nvSpPr>
          <p:spPr>
            <a:xfrm>
              <a:off x="8450356" y="2381370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8" name="Rectangle 99"/>
            <p:cNvSpPr/>
            <p:nvPr/>
          </p:nvSpPr>
          <p:spPr>
            <a:xfrm>
              <a:off x="8450356" y="2381370"/>
              <a:ext cx="693745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9" name="Line 100"/>
            <p:cNvSpPr/>
            <p:nvPr/>
          </p:nvSpPr>
          <p:spPr>
            <a:xfrm>
              <a:off x="8450356" y="2678238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0" name="Rectangle 101"/>
            <p:cNvSpPr/>
            <p:nvPr/>
          </p:nvSpPr>
          <p:spPr>
            <a:xfrm>
              <a:off x="8450356" y="2678238"/>
              <a:ext cx="693745" cy="20637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1" name="Line 102"/>
            <p:cNvSpPr/>
            <p:nvPr/>
          </p:nvSpPr>
          <p:spPr>
            <a:xfrm>
              <a:off x="8450356" y="4738848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2" name="Rectangle 103"/>
            <p:cNvSpPr/>
            <p:nvPr/>
          </p:nvSpPr>
          <p:spPr>
            <a:xfrm>
              <a:off x="8450356" y="4738848"/>
              <a:ext cx="693745" cy="39688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3" name="Line 104"/>
            <p:cNvSpPr/>
            <p:nvPr/>
          </p:nvSpPr>
          <p:spPr>
            <a:xfrm>
              <a:off x="8450356" y="5035715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4" name="Rectangle 105"/>
            <p:cNvSpPr/>
            <p:nvPr/>
          </p:nvSpPr>
          <p:spPr>
            <a:xfrm>
              <a:off x="8450356" y="5035715"/>
              <a:ext cx="693745" cy="39689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5" name="Line 106"/>
            <p:cNvSpPr/>
            <p:nvPr/>
          </p:nvSpPr>
          <p:spPr>
            <a:xfrm>
              <a:off x="8450356" y="5334170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6" name="Rectangle 107"/>
            <p:cNvSpPr/>
            <p:nvPr/>
          </p:nvSpPr>
          <p:spPr>
            <a:xfrm>
              <a:off x="8450356" y="5334170"/>
              <a:ext cx="693745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7" name="Line 108"/>
            <p:cNvSpPr/>
            <p:nvPr/>
          </p:nvSpPr>
          <p:spPr>
            <a:xfrm>
              <a:off x="8450356" y="5631038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8" name="Rectangle 109"/>
            <p:cNvSpPr/>
            <p:nvPr/>
          </p:nvSpPr>
          <p:spPr>
            <a:xfrm>
              <a:off x="8450356" y="5631038"/>
              <a:ext cx="693745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9" name="Line 110"/>
            <p:cNvSpPr/>
            <p:nvPr/>
          </p:nvSpPr>
          <p:spPr>
            <a:xfrm>
              <a:off x="8450356" y="5927906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10" name="Rectangle 111"/>
            <p:cNvSpPr/>
            <p:nvPr/>
          </p:nvSpPr>
          <p:spPr>
            <a:xfrm>
              <a:off x="8450356" y="5927906"/>
              <a:ext cx="693745" cy="20638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/>
          <p:cNvGrpSpPr>
            <a:grpSpLocks/>
          </p:cNvGrpSpPr>
          <p:nvPr/>
        </p:nvGrpSpPr>
        <p:grpSpPr bwMode="auto">
          <a:xfrm>
            <a:off x="0" y="320675"/>
            <a:ext cx="9144000" cy="6221413"/>
            <a:chOff x="0" y="320760"/>
            <a:chExt cx="9144101" cy="6221519"/>
          </a:xfrm>
        </p:grpSpPr>
        <p:sp>
          <p:nvSpPr>
            <p:cNvPr id="3" name="AutoShape 3"/>
            <p:cNvSpPr/>
            <p:nvPr/>
          </p:nvSpPr>
          <p:spPr>
            <a:xfrm>
              <a:off x="0" y="320760"/>
              <a:ext cx="9144101" cy="62215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4" name="Rectangle 5"/>
            <p:cNvSpPr/>
            <p:nvPr/>
          </p:nvSpPr>
          <p:spPr>
            <a:xfrm>
              <a:off x="19050" y="339810"/>
              <a:ext cx="9106001" cy="298455"/>
            </a:xfrm>
            <a:prstGeom prst="rect">
              <a:avLst/>
            </a:prstGeom>
            <a:solidFill>
              <a:srgbClr val="FF99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" name="Rectangle 6"/>
            <p:cNvSpPr/>
            <p:nvPr/>
          </p:nvSpPr>
          <p:spPr>
            <a:xfrm>
              <a:off x="19050" y="914495"/>
              <a:ext cx="9106001" cy="595323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6" name="Rectangle 7"/>
            <p:cNvSpPr/>
            <p:nvPr/>
          </p:nvSpPr>
          <p:spPr>
            <a:xfrm>
              <a:off x="19050" y="1509818"/>
              <a:ext cx="8431306" cy="593735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" name="Rectangle 8"/>
            <p:cNvSpPr/>
            <p:nvPr/>
          </p:nvSpPr>
          <p:spPr>
            <a:xfrm>
              <a:off x="8450356" y="1509818"/>
              <a:ext cx="674694" cy="614372"/>
            </a:xfrm>
            <a:prstGeom prst="rect">
              <a:avLst/>
            </a:prstGeom>
            <a:solidFill>
              <a:srgbClr val="C0C0C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0%</a:t>
              </a: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100%</a:t>
              </a:r>
            </a:p>
          </p:txBody>
        </p:sp>
        <p:sp>
          <p:nvSpPr>
            <p:cNvPr id="8" name="Rectangle 9"/>
            <p:cNvSpPr/>
            <p:nvPr/>
          </p:nvSpPr>
          <p:spPr>
            <a:xfrm>
              <a:off x="19050" y="2103553"/>
              <a:ext cx="9106001" cy="296867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Rectangle 10"/>
            <p:cNvSpPr/>
            <p:nvPr/>
          </p:nvSpPr>
          <p:spPr>
            <a:xfrm>
              <a:off x="19050" y="2400420"/>
              <a:ext cx="8431306" cy="298455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8450356" y="2400420"/>
              <a:ext cx="674694" cy="298455"/>
            </a:xfrm>
            <a:prstGeom prst="rect">
              <a:avLst/>
            </a:prstGeom>
            <a:solidFill>
              <a:srgbClr val="C0C0C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-100%</a:t>
              </a:r>
            </a:p>
          </p:txBody>
        </p:sp>
        <p:sp>
          <p:nvSpPr>
            <p:cNvPr id="11" name="Rectangle 12"/>
            <p:cNvSpPr/>
            <p:nvPr/>
          </p:nvSpPr>
          <p:spPr>
            <a:xfrm>
              <a:off x="19050" y="2698876"/>
              <a:ext cx="9106001" cy="593735"/>
            </a:xfrm>
            <a:prstGeom prst="rect">
              <a:avLst/>
            </a:prstGeom>
            <a:solidFill>
              <a:srgbClr val="99CCFF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2" name="Rectangle 13"/>
            <p:cNvSpPr/>
            <p:nvPr/>
          </p:nvSpPr>
          <p:spPr>
            <a:xfrm>
              <a:off x="19050" y="3570428"/>
              <a:ext cx="9106001" cy="1189057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3" name="Rectangle 14"/>
            <p:cNvSpPr/>
            <p:nvPr/>
          </p:nvSpPr>
          <p:spPr>
            <a:xfrm>
              <a:off x="19050" y="4759486"/>
              <a:ext cx="8431306" cy="593735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4" name="Rectangle 15"/>
            <p:cNvSpPr/>
            <p:nvPr/>
          </p:nvSpPr>
          <p:spPr>
            <a:xfrm>
              <a:off x="8450356" y="4759486"/>
              <a:ext cx="674694" cy="593735"/>
            </a:xfrm>
            <a:prstGeom prst="rect">
              <a:avLst/>
            </a:prstGeom>
            <a:solidFill>
              <a:srgbClr val="C0C0C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0%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67%</a:t>
              </a:r>
            </a:p>
          </p:txBody>
        </p:sp>
        <p:sp>
          <p:nvSpPr>
            <p:cNvPr id="15" name="Rectangle 16"/>
            <p:cNvSpPr/>
            <p:nvPr/>
          </p:nvSpPr>
          <p:spPr>
            <a:xfrm>
              <a:off x="19050" y="5353221"/>
              <a:ext cx="9106001" cy="296868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6" name="Rectangle 17"/>
            <p:cNvSpPr/>
            <p:nvPr/>
          </p:nvSpPr>
          <p:spPr>
            <a:xfrm>
              <a:off x="19050" y="5650089"/>
              <a:ext cx="8431306" cy="298455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7" name="Rectangle 18"/>
            <p:cNvSpPr/>
            <p:nvPr/>
          </p:nvSpPr>
          <p:spPr>
            <a:xfrm>
              <a:off x="8450356" y="5650089"/>
              <a:ext cx="674694" cy="298455"/>
            </a:xfrm>
            <a:prstGeom prst="rect">
              <a:avLst/>
            </a:prstGeom>
            <a:solidFill>
              <a:srgbClr val="C0C0C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-67%</a:t>
              </a:r>
            </a:p>
          </p:txBody>
        </p:sp>
        <p:sp>
          <p:nvSpPr>
            <p:cNvPr id="18" name="Rectangle 19"/>
            <p:cNvSpPr/>
            <p:nvPr/>
          </p:nvSpPr>
          <p:spPr>
            <a:xfrm>
              <a:off x="19050" y="5948544"/>
              <a:ext cx="9106001" cy="593735"/>
            </a:xfrm>
            <a:prstGeom prst="rect">
              <a:avLst/>
            </a:prstGeom>
            <a:solidFill>
              <a:srgbClr val="CCFFCC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9" name="Rectangle 20"/>
            <p:cNvSpPr/>
            <p:nvPr/>
          </p:nvSpPr>
          <p:spPr>
            <a:xfrm>
              <a:off x="58739" y="339810"/>
              <a:ext cx="2832131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Externalities Within School</a:t>
              </a:r>
            </a:p>
          </p:txBody>
        </p:sp>
        <p:sp>
          <p:nvSpPr>
            <p:cNvPr id="20" name="Rectangle 21"/>
            <p:cNvSpPr/>
            <p:nvPr/>
          </p:nvSpPr>
          <p:spPr>
            <a:xfrm>
              <a:off x="1270014" y="935133"/>
              <a:ext cx="2216174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Without Externalities</a:t>
              </a:r>
            </a:p>
          </p:txBody>
        </p:sp>
        <p:sp>
          <p:nvSpPr>
            <p:cNvPr id="21" name="Rectangle 22"/>
            <p:cNvSpPr/>
            <p:nvPr/>
          </p:nvSpPr>
          <p:spPr>
            <a:xfrm>
              <a:off x="58739" y="1232001"/>
              <a:ext cx="911235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School A</a:t>
              </a:r>
            </a:p>
          </p:txBody>
        </p:sp>
        <p:sp>
          <p:nvSpPr>
            <p:cNvPr id="22" name="Rectangle 23"/>
            <p:cNvSpPr/>
            <p:nvPr/>
          </p:nvSpPr>
          <p:spPr>
            <a:xfrm>
              <a:off x="1270014" y="1232001"/>
              <a:ext cx="896948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Treated?</a:t>
              </a:r>
            </a:p>
          </p:txBody>
        </p:sp>
        <p:sp>
          <p:nvSpPr>
            <p:cNvPr id="23" name="Rectangle 24"/>
            <p:cNvSpPr/>
            <p:nvPr/>
          </p:nvSpPr>
          <p:spPr>
            <a:xfrm>
              <a:off x="3035334" y="1232001"/>
              <a:ext cx="965211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Outcome</a:t>
              </a:r>
            </a:p>
          </p:txBody>
        </p:sp>
        <p:sp>
          <p:nvSpPr>
            <p:cNvPr id="24" name="Rectangle 25"/>
            <p:cNvSpPr/>
            <p:nvPr/>
          </p:nvSpPr>
          <p:spPr>
            <a:xfrm>
              <a:off x="58739" y="1509818"/>
              <a:ext cx="708033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1</a:t>
              </a:r>
            </a:p>
          </p:txBody>
        </p:sp>
        <p:sp>
          <p:nvSpPr>
            <p:cNvPr id="25" name="Rectangle 26"/>
            <p:cNvSpPr/>
            <p:nvPr/>
          </p:nvSpPr>
          <p:spPr>
            <a:xfrm>
              <a:off x="1270014" y="1528869"/>
              <a:ext cx="331792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26" name="Rectangle 27"/>
            <p:cNvSpPr/>
            <p:nvPr/>
          </p:nvSpPr>
          <p:spPr>
            <a:xfrm>
              <a:off x="3035334" y="1528869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27" name="Rectangle 28"/>
            <p:cNvSpPr/>
            <p:nvPr/>
          </p:nvSpPr>
          <p:spPr>
            <a:xfrm>
              <a:off x="4880029" y="1528869"/>
              <a:ext cx="342437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Total in Treatment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28" name="Rectangle 29"/>
            <p:cNvSpPr/>
            <p:nvPr/>
          </p:nvSpPr>
          <p:spPr>
            <a:xfrm>
              <a:off x="58739" y="1827324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2</a:t>
              </a:r>
            </a:p>
          </p:txBody>
        </p:sp>
        <p:sp>
          <p:nvSpPr>
            <p:cNvPr id="29" name="Rectangle 30"/>
            <p:cNvSpPr/>
            <p:nvPr/>
          </p:nvSpPr>
          <p:spPr>
            <a:xfrm>
              <a:off x="1270014" y="1827324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30" name="Rectangle 31"/>
            <p:cNvSpPr/>
            <p:nvPr/>
          </p:nvSpPr>
          <p:spPr>
            <a:xfrm>
              <a:off x="3035334" y="1827324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31" name="Rectangle 32"/>
            <p:cNvSpPr/>
            <p:nvPr/>
          </p:nvSpPr>
          <p:spPr>
            <a:xfrm>
              <a:off x="4880029" y="1827324"/>
              <a:ext cx="318500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Total in Control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Rectangle 33"/>
            <p:cNvSpPr/>
            <p:nvPr/>
          </p:nvSpPr>
          <p:spPr>
            <a:xfrm>
              <a:off x="58739" y="2103553"/>
              <a:ext cx="725495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3</a:t>
              </a:r>
            </a:p>
          </p:txBody>
        </p:sp>
        <p:sp>
          <p:nvSpPr>
            <p:cNvPr id="33" name="Rectangle 34"/>
            <p:cNvSpPr/>
            <p:nvPr/>
          </p:nvSpPr>
          <p:spPr>
            <a:xfrm>
              <a:off x="1270014" y="2124191"/>
              <a:ext cx="331792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34" name="Rectangle 35"/>
            <p:cNvSpPr/>
            <p:nvPr/>
          </p:nvSpPr>
          <p:spPr>
            <a:xfrm>
              <a:off x="3035334" y="2124191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35" name="Rectangle 36"/>
            <p:cNvSpPr/>
            <p:nvPr/>
          </p:nvSpPr>
          <p:spPr>
            <a:xfrm>
              <a:off x="58739" y="2421059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4</a:t>
              </a:r>
            </a:p>
          </p:txBody>
        </p:sp>
        <p:sp>
          <p:nvSpPr>
            <p:cNvPr id="36" name="Rectangle 37"/>
            <p:cNvSpPr/>
            <p:nvPr/>
          </p:nvSpPr>
          <p:spPr>
            <a:xfrm>
              <a:off x="1270014" y="2421059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37" name="Rectangle 38"/>
            <p:cNvSpPr/>
            <p:nvPr/>
          </p:nvSpPr>
          <p:spPr>
            <a:xfrm>
              <a:off x="3035334" y="2421059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38" name="Rectangle 39"/>
            <p:cNvSpPr/>
            <p:nvPr/>
          </p:nvSpPr>
          <p:spPr>
            <a:xfrm>
              <a:off x="4880029" y="2400420"/>
              <a:ext cx="1690707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Treament Effect</a:t>
              </a:r>
            </a:p>
          </p:txBody>
        </p:sp>
        <p:sp>
          <p:nvSpPr>
            <p:cNvPr id="39" name="Rectangle 40"/>
            <p:cNvSpPr/>
            <p:nvPr/>
          </p:nvSpPr>
          <p:spPr>
            <a:xfrm>
              <a:off x="58739" y="2698876"/>
              <a:ext cx="725495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5</a:t>
              </a:r>
            </a:p>
          </p:txBody>
        </p:sp>
        <p:sp>
          <p:nvSpPr>
            <p:cNvPr id="40" name="Rectangle 41"/>
            <p:cNvSpPr/>
            <p:nvPr/>
          </p:nvSpPr>
          <p:spPr>
            <a:xfrm>
              <a:off x="1270014" y="2698876"/>
              <a:ext cx="331792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41" name="Rectangle 42"/>
            <p:cNvSpPr/>
            <p:nvPr/>
          </p:nvSpPr>
          <p:spPr>
            <a:xfrm>
              <a:off x="3035334" y="2698876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42" name="Rectangle 43"/>
            <p:cNvSpPr/>
            <p:nvPr/>
          </p:nvSpPr>
          <p:spPr>
            <a:xfrm>
              <a:off x="58739" y="2995744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6</a:t>
              </a:r>
            </a:p>
          </p:txBody>
        </p:sp>
        <p:sp>
          <p:nvSpPr>
            <p:cNvPr id="43" name="Rectangle 44"/>
            <p:cNvSpPr/>
            <p:nvPr/>
          </p:nvSpPr>
          <p:spPr>
            <a:xfrm>
              <a:off x="1270014" y="2995744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44" name="Rectangle 45"/>
            <p:cNvSpPr/>
            <p:nvPr/>
          </p:nvSpPr>
          <p:spPr>
            <a:xfrm>
              <a:off x="3035334" y="2995744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45" name="Rectangle 46"/>
            <p:cNvSpPr/>
            <p:nvPr/>
          </p:nvSpPr>
          <p:spPr>
            <a:xfrm>
              <a:off x="1270014" y="3589479"/>
              <a:ext cx="1878034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With Externalities</a:t>
              </a:r>
            </a:p>
          </p:txBody>
        </p:sp>
        <p:sp>
          <p:nvSpPr>
            <p:cNvPr id="46" name="Rectangle 47"/>
            <p:cNvSpPr/>
            <p:nvPr/>
          </p:nvSpPr>
          <p:spPr>
            <a:xfrm>
              <a:off x="58739" y="3887934"/>
              <a:ext cx="839251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Suppose, because prevalence is lower, some children are not re-infected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47" name="Rectangle 48"/>
            <p:cNvSpPr/>
            <p:nvPr/>
          </p:nvSpPr>
          <p:spPr>
            <a:xfrm>
              <a:off x="58739" y="4462619"/>
              <a:ext cx="911235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School A</a:t>
              </a:r>
            </a:p>
          </p:txBody>
        </p:sp>
        <p:sp>
          <p:nvSpPr>
            <p:cNvPr id="48" name="Rectangle 49"/>
            <p:cNvSpPr/>
            <p:nvPr/>
          </p:nvSpPr>
          <p:spPr>
            <a:xfrm>
              <a:off x="1270014" y="4462619"/>
              <a:ext cx="896948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Treated?</a:t>
              </a:r>
            </a:p>
          </p:txBody>
        </p:sp>
        <p:sp>
          <p:nvSpPr>
            <p:cNvPr id="49" name="Rectangle 50"/>
            <p:cNvSpPr/>
            <p:nvPr/>
          </p:nvSpPr>
          <p:spPr>
            <a:xfrm>
              <a:off x="3035334" y="4462619"/>
              <a:ext cx="96521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Outcome</a:t>
              </a:r>
            </a:p>
          </p:txBody>
        </p:sp>
        <p:sp>
          <p:nvSpPr>
            <p:cNvPr id="50" name="Rectangle 51"/>
            <p:cNvSpPr/>
            <p:nvPr/>
          </p:nvSpPr>
          <p:spPr>
            <a:xfrm>
              <a:off x="58739" y="4759486"/>
              <a:ext cx="708033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1</a:t>
              </a:r>
            </a:p>
          </p:txBody>
        </p:sp>
        <p:sp>
          <p:nvSpPr>
            <p:cNvPr id="51" name="Rectangle 52"/>
            <p:cNvSpPr/>
            <p:nvPr/>
          </p:nvSpPr>
          <p:spPr>
            <a:xfrm>
              <a:off x="1270014" y="4778536"/>
              <a:ext cx="331792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52" name="Rectangle 53"/>
            <p:cNvSpPr/>
            <p:nvPr/>
          </p:nvSpPr>
          <p:spPr>
            <a:xfrm>
              <a:off x="3035334" y="4778536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3" name="Rectangle 54"/>
            <p:cNvSpPr/>
            <p:nvPr/>
          </p:nvSpPr>
          <p:spPr>
            <a:xfrm>
              <a:off x="4880029" y="4778536"/>
              <a:ext cx="342437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Total in Treatment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4" name="Rectangle 55"/>
            <p:cNvSpPr/>
            <p:nvPr/>
          </p:nvSpPr>
          <p:spPr>
            <a:xfrm>
              <a:off x="58739" y="5075404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2</a:t>
              </a:r>
            </a:p>
          </p:txBody>
        </p:sp>
        <p:sp>
          <p:nvSpPr>
            <p:cNvPr id="55" name="Rectangle 56"/>
            <p:cNvSpPr/>
            <p:nvPr/>
          </p:nvSpPr>
          <p:spPr>
            <a:xfrm>
              <a:off x="1270014" y="5075404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56" name="Rectangle 57"/>
            <p:cNvSpPr/>
            <p:nvPr/>
          </p:nvSpPr>
          <p:spPr>
            <a:xfrm>
              <a:off x="3035334" y="5075404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7" name="Rectangle 58"/>
            <p:cNvSpPr/>
            <p:nvPr/>
          </p:nvSpPr>
          <p:spPr>
            <a:xfrm>
              <a:off x="4880029" y="5075404"/>
              <a:ext cx="318500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Total in Control with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58" name="Rectangle 59"/>
            <p:cNvSpPr/>
            <p:nvPr/>
          </p:nvSpPr>
          <p:spPr>
            <a:xfrm>
              <a:off x="58739" y="5353221"/>
              <a:ext cx="725495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3</a:t>
              </a:r>
            </a:p>
          </p:txBody>
        </p:sp>
        <p:sp>
          <p:nvSpPr>
            <p:cNvPr id="59" name="Rectangle 60"/>
            <p:cNvSpPr/>
            <p:nvPr/>
          </p:nvSpPr>
          <p:spPr>
            <a:xfrm>
              <a:off x="1270014" y="5373859"/>
              <a:ext cx="331792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60" name="Rectangle 61"/>
            <p:cNvSpPr/>
            <p:nvPr/>
          </p:nvSpPr>
          <p:spPr>
            <a:xfrm>
              <a:off x="3035334" y="5373859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61" name="Rectangle 62"/>
            <p:cNvSpPr/>
            <p:nvPr/>
          </p:nvSpPr>
          <p:spPr>
            <a:xfrm>
              <a:off x="58739" y="5650089"/>
              <a:ext cx="666757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4</a:t>
              </a:r>
            </a:p>
          </p:txBody>
        </p:sp>
        <p:sp>
          <p:nvSpPr>
            <p:cNvPr id="62" name="Rectangle 63"/>
            <p:cNvSpPr/>
            <p:nvPr/>
          </p:nvSpPr>
          <p:spPr>
            <a:xfrm>
              <a:off x="1270014" y="5650089"/>
              <a:ext cx="312741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63" name="Rectangle 64"/>
            <p:cNvSpPr/>
            <p:nvPr/>
          </p:nvSpPr>
          <p:spPr>
            <a:xfrm>
              <a:off x="3035334" y="5650089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64" name="Rectangle 65"/>
            <p:cNvSpPr/>
            <p:nvPr/>
          </p:nvSpPr>
          <p:spPr>
            <a:xfrm>
              <a:off x="4880029" y="5650089"/>
              <a:ext cx="1766908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Treatment Effect</a:t>
              </a:r>
            </a:p>
          </p:txBody>
        </p:sp>
        <p:sp>
          <p:nvSpPr>
            <p:cNvPr id="65" name="Rectangle 66"/>
            <p:cNvSpPr/>
            <p:nvPr/>
          </p:nvSpPr>
          <p:spPr>
            <a:xfrm>
              <a:off x="58739" y="5948544"/>
              <a:ext cx="725495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5</a:t>
              </a:r>
            </a:p>
          </p:txBody>
        </p:sp>
        <p:sp>
          <p:nvSpPr>
            <p:cNvPr id="66" name="Rectangle 67"/>
            <p:cNvSpPr/>
            <p:nvPr/>
          </p:nvSpPr>
          <p:spPr>
            <a:xfrm>
              <a:off x="1270014" y="5948544"/>
              <a:ext cx="331792" cy="27464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Yes</a:t>
              </a:r>
            </a:p>
          </p:txBody>
        </p:sp>
        <p:sp>
          <p:nvSpPr>
            <p:cNvPr id="67" name="Rectangle 68"/>
            <p:cNvSpPr/>
            <p:nvPr/>
          </p:nvSpPr>
          <p:spPr>
            <a:xfrm>
              <a:off x="3035334" y="5948544"/>
              <a:ext cx="1439769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 </a:t>
              </a: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68" name="Rectangle 69"/>
            <p:cNvSpPr/>
            <p:nvPr/>
          </p:nvSpPr>
          <p:spPr>
            <a:xfrm>
              <a:off x="58739" y="6245411"/>
              <a:ext cx="666757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Pupil 6</a:t>
              </a:r>
            </a:p>
          </p:txBody>
        </p:sp>
        <p:sp>
          <p:nvSpPr>
            <p:cNvPr id="69" name="Rectangle 70"/>
            <p:cNvSpPr/>
            <p:nvPr/>
          </p:nvSpPr>
          <p:spPr>
            <a:xfrm>
              <a:off x="1270014" y="6245411"/>
              <a:ext cx="312741" cy="274643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No</a:t>
              </a:r>
            </a:p>
          </p:txBody>
        </p:sp>
        <p:sp>
          <p:nvSpPr>
            <p:cNvPr id="70" name="Rectangle 71"/>
            <p:cNvSpPr/>
            <p:nvPr/>
          </p:nvSpPr>
          <p:spPr>
            <a:xfrm>
              <a:off x="3035334" y="6245411"/>
              <a:ext cx="1130193" cy="27411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lIns="0" tIns="0" rIns="0" bIns="0" compatLnSpc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rgbClr val="000000"/>
                  </a:solidFill>
                  <a:latin typeface="Garamond" pitchFamily="18" charset="0"/>
                  <a:ea typeface="Arial Unicode MS" pitchFamily="2"/>
                  <a:cs typeface="Tahoma" pitchFamily="2"/>
                </a:rPr>
                <a:t>chicken pox</a:t>
              </a:r>
              <a:endParaRPr lang="en-US" sz="1900" dirty="0">
                <a:solidFill>
                  <a:srgbClr val="000000"/>
                </a:solidFill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1" name="Line 72"/>
            <p:cNvSpPr/>
            <p:nvPr/>
          </p:nvSpPr>
          <p:spPr>
            <a:xfrm>
              <a:off x="19050" y="1509818"/>
              <a:ext cx="4165646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2" name="Rectangle 73"/>
            <p:cNvSpPr/>
            <p:nvPr/>
          </p:nvSpPr>
          <p:spPr>
            <a:xfrm>
              <a:off x="19050" y="1509818"/>
              <a:ext cx="4165646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3" name="Line 74"/>
            <p:cNvSpPr/>
            <p:nvPr/>
          </p:nvSpPr>
          <p:spPr>
            <a:xfrm>
              <a:off x="8429718" y="1509818"/>
              <a:ext cx="1588" cy="61437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4" name="Rectangle 75"/>
            <p:cNvSpPr/>
            <p:nvPr/>
          </p:nvSpPr>
          <p:spPr>
            <a:xfrm>
              <a:off x="8429718" y="1509818"/>
              <a:ext cx="20638" cy="614372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5" name="Line 76"/>
            <p:cNvSpPr/>
            <p:nvPr/>
          </p:nvSpPr>
          <p:spPr>
            <a:xfrm>
              <a:off x="9104414" y="1528869"/>
              <a:ext cx="1587" cy="5953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6" name="Rectangle 77"/>
            <p:cNvSpPr/>
            <p:nvPr/>
          </p:nvSpPr>
          <p:spPr>
            <a:xfrm>
              <a:off x="9104414" y="1528869"/>
              <a:ext cx="39687" cy="595322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7" name="Line 78"/>
            <p:cNvSpPr/>
            <p:nvPr/>
          </p:nvSpPr>
          <p:spPr>
            <a:xfrm>
              <a:off x="19050" y="4738848"/>
              <a:ext cx="4165646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8" name="Rectangle 79"/>
            <p:cNvSpPr/>
            <p:nvPr/>
          </p:nvSpPr>
          <p:spPr>
            <a:xfrm>
              <a:off x="19050" y="4738848"/>
              <a:ext cx="4165646" cy="39688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79" name="Line 80"/>
            <p:cNvSpPr/>
            <p:nvPr/>
          </p:nvSpPr>
          <p:spPr>
            <a:xfrm>
              <a:off x="8429718" y="2381370"/>
              <a:ext cx="1588" cy="3175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0" name="Rectangle 81"/>
            <p:cNvSpPr/>
            <p:nvPr/>
          </p:nvSpPr>
          <p:spPr>
            <a:xfrm>
              <a:off x="8429718" y="2381370"/>
              <a:ext cx="20638" cy="31750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1" name="Line 82"/>
            <p:cNvSpPr/>
            <p:nvPr/>
          </p:nvSpPr>
          <p:spPr>
            <a:xfrm>
              <a:off x="9104414" y="2400420"/>
              <a:ext cx="1587" cy="2984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2" name="Rectangle 83"/>
            <p:cNvSpPr/>
            <p:nvPr/>
          </p:nvSpPr>
          <p:spPr>
            <a:xfrm>
              <a:off x="9104414" y="2400420"/>
              <a:ext cx="39687" cy="29845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3" name="Line 84"/>
            <p:cNvSpPr/>
            <p:nvPr/>
          </p:nvSpPr>
          <p:spPr>
            <a:xfrm>
              <a:off x="8429718" y="4738848"/>
              <a:ext cx="1588" cy="61437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4" name="Rectangle 85"/>
            <p:cNvSpPr/>
            <p:nvPr/>
          </p:nvSpPr>
          <p:spPr>
            <a:xfrm>
              <a:off x="8429718" y="4738848"/>
              <a:ext cx="20638" cy="614372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5" name="Line 86"/>
            <p:cNvSpPr/>
            <p:nvPr/>
          </p:nvSpPr>
          <p:spPr>
            <a:xfrm>
              <a:off x="9104414" y="4778536"/>
              <a:ext cx="1587" cy="57468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6" name="Rectangle 87"/>
            <p:cNvSpPr/>
            <p:nvPr/>
          </p:nvSpPr>
          <p:spPr>
            <a:xfrm>
              <a:off x="9104414" y="4778536"/>
              <a:ext cx="39687" cy="57468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7" name="Line 88"/>
            <p:cNvSpPr/>
            <p:nvPr/>
          </p:nvSpPr>
          <p:spPr>
            <a:xfrm>
              <a:off x="8429718" y="5631038"/>
              <a:ext cx="1588" cy="3175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8" name="Rectangle 89"/>
            <p:cNvSpPr/>
            <p:nvPr/>
          </p:nvSpPr>
          <p:spPr>
            <a:xfrm>
              <a:off x="8429718" y="5631038"/>
              <a:ext cx="20638" cy="31750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89" name="Line 90"/>
            <p:cNvSpPr/>
            <p:nvPr/>
          </p:nvSpPr>
          <p:spPr>
            <a:xfrm>
              <a:off x="9104414" y="5650089"/>
              <a:ext cx="1587" cy="2984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0" name="Rectangle 91"/>
            <p:cNvSpPr/>
            <p:nvPr/>
          </p:nvSpPr>
          <p:spPr>
            <a:xfrm>
              <a:off x="9104414" y="5650089"/>
              <a:ext cx="39687" cy="298455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1" name="Line 92"/>
            <p:cNvSpPr/>
            <p:nvPr/>
          </p:nvSpPr>
          <p:spPr>
            <a:xfrm>
              <a:off x="8450356" y="1509818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2" name="Rectangle 93"/>
            <p:cNvSpPr/>
            <p:nvPr/>
          </p:nvSpPr>
          <p:spPr>
            <a:xfrm>
              <a:off x="8450356" y="1509818"/>
              <a:ext cx="693745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3" name="Line 94"/>
            <p:cNvSpPr/>
            <p:nvPr/>
          </p:nvSpPr>
          <p:spPr>
            <a:xfrm>
              <a:off x="8450356" y="1787635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4" name="Rectangle 95"/>
            <p:cNvSpPr/>
            <p:nvPr/>
          </p:nvSpPr>
          <p:spPr>
            <a:xfrm>
              <a:off x="8450356" y="1787635"/>
              <a:ext cx="693745" cy="46039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5" name="Line 96"/>
            <p:cNvSpPr/>
            <p:nvPr/>
          </p:nvSpPr>
          <p:spPr>
            <a:xfrm>
              <a:off x="8450356" y="2084503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6" name="Rectangle 97"/>
            <p:cNvSpPr/>
            <p:nvPr/>
          </p:nvSpPr>
          <p:spPr>
            <a:xfrm>
              <a:off x="8450356" y="2084503"/>
              <a:ext cx="693745" cy="39688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7" name="Line 98"/>
            <p:cNvSpPr/>
            <p:nvPr/>
          </p:nvSpPr>
          <p:spPr>
            <a:xfrm>
              <a:off x="8450356" y="2381370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8" name="Rectangle 99"/>
            <p:cNvSpPr/>
            <p:nvPr/>
          </p:nvSpPr>
          <p:spPr>
            <a:xfrm>
              <a:off x="8450356" y="2381370"/>
              <a:ext cx="693745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99" name="Line 100"/>
            <p:cNvSpPr/>
            <p:nvPr/>
          </p:nvSpPr>
          <p:spPr>
            <a:xfrm>
              <a:off x="8450356" y="2678238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0" name="Rectangle 101"/>
            <p:cNvSpPr/>
            <p:nvPr/>
          </p:nvSpPr>
          <p:spPr>
            <a:xfrm>
              <a:off x="8450356" y="2678238"/>
              <a:ext cx="693745" cy="20637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1" name="Line 102"/>
            <p:cNvSpPr/>
            <p:nvPr/>
          </p:nvSpPr>
          <p:spPr>
            <a:xfrm>
              <a:off x="8450356" y="4738848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2" name="Rectangle 103"/>
            <p:cNvSpPr/>
            <p:nvPr/>
          </p:nvSpPr>
          <p:spPr>
            <a:xfrm>
              <a:off x="8450356" y="4738848"/>
              <a:ext cx="693745" cy="39688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3" name="Line 104"/>
            <p:cNvSpPr/>
            <p:nvPr/>
          </p:nvSpPr>
          <p:spPr>
            <a:xfrm>
              <a:off x="8450356" y="5035715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4" name="Rectangle 105"/>
            <p:cNvSpPr/>
            <p:nvPr/>
          </p:nvSpPr>
          <p:spPr>
            <a:xfrm>
              <a:off x="8450356" y="5035715"/>
              <a:ext cx="693745" cy="39689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5" name="Line 106"/>
            <p:cNvSpPr/>
            <p:nvPr/>
          </p:nvSpPr>
          <p:spPr>
            <a:xfrm>
              <a:off x="8450356" y="5334170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6" name="Rectangle 107"/>
            <p:cNvSpPr/>
            <p:nvPr/>
          </p:nvSpPr>
          <p:spPr>
            <a:xfrm>
              <a:off x="8450356" y="5334170"/>
              <a:ext cx="693745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7" name="Line 108"/>
            <p:cNvSpPr/>
            <p:nvPr/>
          </p:nvSpPr>
          <p:spPr>
            <a:xfrm>
              <a:off x="8450356" y="5631038"/>
              <a:ext cx="693745" cy="15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8" name="Rectangle 109"/>
            <p:cNvSpPr/>
            <p:nvPr/>
          </p:nvSpPr>
          <p:spPr>
            <a:xfrm>
              <a:off x="8450356" y="5631038"/>
              <a:ext cx="693745" cy="19050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9" name="Line 110"/>
            <p:cNvSpPr/>
            <p:nvPr/>
          </p:nvSpPr>
          <p:spPr>
            <a:xfrm>
              <a:off x="8450356" y="5927906"/>
              <a:ext cx="693745" cy="15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0"/>
                <a:gd name="f8" fmla="abs f3"/>
                <a:gd name="f9" fmla="abs f4"/>
                <a:gd name="f10" fmla="abs f5"/>
                <a:gd name="f11" fmla="*/ f7 f0 1"/>
                <a:gd name="f12" fmla="?: f8 f3 1"/>
                <a:gd name="f13" fmla="?: f9 f4 1"/>
                <a:gd name="f14" fmla="?: f10 f5 1"/>
                <a:gd name="f15" fmla="*/ f11 1 f2"/>
                <a:gd name="f16" fmla="*/ f12 1 21600"/>
                <a:gd name="f17" fmla="*/ f13 1 21600"/>
                <a:gd name="f18" fmla="*/ 21600 f12 1"/>
                <a:gd name="f19" fmla="*/ 21600 f13 1"/>
                <a:gd name="f20" fmla="+- f15 0 f1"/>
                <a:gd name="f21" fmla="min f17 f16"/>
                <a:gd name="f22" fmla="*/ f18 1 f14"/>
                <a:gd name="f23" fmla="*/ f19 1 f14"/>
                <a:gd name="f24" fmla="val f22"/>
                <a:gd name="f25" fmla="val f23"/>
                <a:gd name="f26" fmla="*/ f6 f21 1"/>
                <a:gd name="f27" fmla="*/ f24 f21 1"/>
                <a:gd name="f28" fmla="*/ f25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">
                  <a:pos x="f26" y="f26"/>
                </a:cxn>
                <a:cxn ang="f20">
                  <a:pos x="f27" y="f28"/>
                </a:cxn>
              </a:cxnLst>
              <a:rect l="f26" t="f26" r="f27" b="f28"/>
              <a:pathLst>
                <a:path>
                  <a:moveTo>
                    <a:pt x="f26" y="f26"/>
                  </a:moveTo>
                  <a:lnTo>
                    <a:pt x="f27" y="f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  <p:sp>
          <p:nvSpPr>
            <p:cNvPr id="110" name="Rectangle 111"/>
            <p:cNvSpPr/>
            <p:nvPr/>
          </p:nvSpPr>
          <p:spPr>
            <a:xfrm>
              <a:off x="8450356" y="5927906"/>
              <a:ext cx="693745" cy="20638"/>
            </a:xfrm>
            <a:prstGeom prst="rect">
              <a:avLst/>
            </a:prstGeom>
            <a:solidFill>
              <a:srgbClr val="000000"/>
            </a:solidFill>
            <a:ln>
              <a:noFill/>
              <a:prstDash val="solid"/>
            </a:ln>
          </p:spPr>
          <p:txBody>
            <a:bodyPr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Garamond" pitchFamily="18" charset="0"/>
                <a:ea typeface="Arial Unicode MS" pitchFamily="2"/>
                <a:cs typeface="Tahoma" pitchFamily="2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How to measure program impact in the presence of spillovers?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Design the unit of randomization so that it encompasses the spillovers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If we expect externalities that are all within school:</a:t>
            </a:r>
          </a:p>
          <a:p>
            <a:pPr lvl="1"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Randomization at the level of the school allows for estimation of the overall effect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Arial Unicode MS" pitchFamily="34" charset="-128"/>
                <a:cs typeface="Tahoma" pitchFamily="34" charset="0"/>
              </a:rPr>
              <a:t>Example: Price Information</a:t>
            </a:r>
          </a:p>
        </p:txBody>
      </p:sp>
      <p:sp>
        <p:nvSpPr>
          <p:cNvPr id="5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Providing farmers with spot and futures price information by mobile phone</a:t>
            </a:r>
          </a:p>
          <a:p>
            <a:pPr eaLnBrk="1"/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Should we expect spilloves?</a:t>
            </a:r>
          </a:p>
          <a:p>
            <a:pPr eaLnBrk="1"/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Randomize: individual or village level?</a:t>
            </a:r>
          </a:p>
          <a:p>
            <a:pPr eaLnBrk="1"/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Village level randomization</a:t>
            </a:r>
          </a:p>
          <a:p>
            <a:pPr lvl="1"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Less statistical power</a:t>
            </a:r>
          </a:p>
          <a:p>
            <a:pPr lvl="1" eaLnBrk="1"/>
            <a:r>
              <a:rPr lang="en-US" altLang="en-US" sz="2400" smtClean="0"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Purer control groups</a:t>
            </a:r>
            <a:r>
              <a:rPr lang="en-US" altLang="en-US" sz="2400" smtClean="0">
                <a:ea typeface="Arial Unicode MS" pitchFamily="34" charset="-128"/>
                <a:cs typeface="Arial Unicode MS" pitchFamily="34" charset="-128"/>
              </a:rPr>
              <a:t>”</a:t>
            </a:r>
            <a:endParaRPr lang="en-US" sz="2400" smtClean="0">
              <a:ea typeface="Arial Unicode MS" pitchFamily="34" charset="-128"/>
              <a:cs typeface="Arial Unicode MS" pitchFamily="34" charset="-128"/>
            </a:endParaRPr>
          </a:p>
          <a:p>
            <a:pPr eaLnBrk="1"/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Individual level randomization</a:t>
            </a:r>
          </a:p>
          <a:p>
            <a:pPr lvl="1"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More statistical power (if spillovers small)</a:t>
            </a:r>
          </a:p>
          <a:p>
            <a:pPr lvl="1"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Ability to measure spillovers</a:t>
            </a:r>
          </a:p>
          <a:p>
            <a:pPr eaLnBrk="1"/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lvl="1" eaLnBrk="1"/>
            <a:endParaRPr lang="en-US" sz="2400" smtClean="0"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Arial Unicode MS" pitchFamily="34" charset="-128"/>
                <a:cs typeface="Tahoma" pitchFamily="34" charset="0"/>
              </a:rPr>
              <a:t>Example: Price Information</a:t>
            </a:r>
          </a:p>
        </p:txBody>
      </p:sp>
      <p:sp>
        <p:nvSpPr>
          <p:cNvPr id="5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Can we do both?</a:t>
            </a:r>
          </a:p>
          <a:p>
            <a:pPr eaLnBrk="1"/>
            <a:r>
              <a:rPr lang="en-US" sz="2200" smtClean="0">
                <a:ea typeface="Arial Unicode MS" pitchFamily="34" charset="-128"/>
                <a:cs typeface="Arial Unicode MS" pitchFamily="34" charset="-128"/>
              </a:rPr>
              <a:t>Randomly assign villages into one of four groups, A, B, C, and D</a:t>
            </a:r>
          </a:p>
          <a:p>
            <a:pPr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Group A Villages</a:t>
            </a:r>
          </a:p>
          <a:p>
            <a:pPr lvl="1" eaLnBrk="1"/>
            <a:r>
              <a:rPr lang="en-US" sz="1600" smtClean="0">
                <a:ea typeface="Arial Unicode MS" pitchFamily="34" charset="-128"/>
                <a:cs typeface="Arial Unicode MS" pitchFamily="34" charset="-128"/>
              </a:rPr>
              <a:t>SMS price information to all individuals with phones</a:t>
            </a:r>
          </a:p>
          <a:p>
            <a:pPr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Group B Villages</a:t>
            </a:r>
          </a:p>
          <a:p>
            <a:pPr lvl="1" eaLnBrk="1"/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SMS price information to randomly selected 75% of individuals with phones</a:t>
            </a:r>
          </a:p>
          <a:p>
            <a:pPr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Group C Villages</a:t>
            </a:r>
          </a:p>
          <a:p>
            <a:pPr lvl="1" eaLnBrk="1"/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SMS price information to randomly selected 25% of individuals with phones</a:t>
            </a:r>
          </a:p>
          <a:p>
            <a:pPr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Group D Villages</a:t>
            </a:r>
          </a:p>
          <a:p>
            <a:pPr lvl="1" eaLnBrk="1"/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No SMS price information</a:t>
            </a:r>
          </a:p>
          <a:p>
            <a:pPr lvl="1" eaLnBrk="1"/>
            <a:endParaRPr lang="en-US" sz="1800" smtClean="0"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Lecture Overview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Attrition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Spillovers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Partial Compliance and Sample Selection Bias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Intention to Treat &amp; Treatment on Treated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Choice of outcomes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External validity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Cost Effectiveness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Non compliers</a:t>
            </a:r>
          </a:p>
        </p:txBody>
      </p:sp>
      <p:sp>
        <p:nvSpPr>
          <p:cNvPr id="66562" name="Rectangle 5"/>
          <p:cNvSpPr txBox="1">
            <a:spLocks noGrp="1" noChangeArrowheads="1"/>
          </p:cNvSpPr>
          <p:nvPr/>
        </p:nvSpPr>
        <p:spPr bwMode="blackWhite">
          <a:xfrm>
            <a:off x="4572000" y="64770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9EA86C1-88BF-46CB-93EB-66A8A8CD4D1B}" type="slidenum">
              <a:rPr lang="en-US" sz="1000">
                <a:latin typeface="Tahoma" pitchFamily="34" charset="0"/>
              </a:rPr>
              <a:pPr algn="r"/>
              <a:t>27</a:t>
            </a:fld>
            <a:endParaRPr lang="en-US" sz="1000">
              <a:latin typeface="Tahoma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17538" y="1900237"/>
            <a:ext cx="1246187" cy="4195763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Population</a:t>
            </a:r>
          </a:p>
        </p:txBody>
      </p:sp>
      <p:sp>
        <p:nvSpPr>
          <p:cNvPr id="22" name="Freeform 21"/>
          <p:cNvSpPr/>
          <p:nvPr/>
        </p:nvSpPr>
        <p:spPr>
          <a:xfrm rot="18199631">
            <a:off x="1652588" y="3624263"/>
            <a:ext cx="908050" cy="25400"/>
          </a:xfrm>
          <a:custGeom>
            <a:avLst/>
            <a:gdLst>
              <a:gd name="connsiteX0" fmla="*/ 0 w 907436"/>
              <a:gd name="connsiteY0" fmla="*/ 12392 h 24785"/>
              <a:gd name="connsiteX1" fmla="*/ 907436 w 907436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7436" h="24785">
                <a:moveTo>
                  <a:pt x="0" y="12392"/>
                </a:moveTo>
                <a:lnTo>
                  <a:pt x="907436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43731" tIns="-10294" rIns="443733" bIns="-10293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en-US" sz="500"/>
          </a:p>
        </p:txBody>
      </p:sp>
      <p:sp>
        <p:nvSpPr>
          <p:cNvPr id="24" name="Freeform 23"/>
          <p:cNvSpPr/>
          <p:nvPr/>
        </p:nvSpPr>
        <p:spPr>
          <a:xfrm>
            <a:off x="2355850" y="1943100"/>
            <a:ext cx="1246188" cy="2628900"/>
          </a:xfrm>
          <a:custGeom>
            <a:avLst/>
            <a:gdLst>
              <a:gd name="connsiteX0" fmla="*/ 0 w 1246407"/>
              <a:gd name="connsiteY0" fmla="*/ 124641 h 2629253"/>
              <a:gd name="connsiteX1" fmla="*/ 36507 w 1246407"/>
              <a:gd name="connsiteY1" fmla="*/ 36507 h 2629253"/>
              <a:gd name="connsiteX2" fmla="*/ 124642 w 1246407"/>
              <a:gd name="connsiteY2" fmla="*/ 1 h 2629253"/>
              <a:gd name="connsiteX3" fmla="*/ 1121766 w 1246407"/>
              <a:gd name="connsiteY3" fmla="*/ 0 h 2629253"/>
              <a:gd name="connsiteX4" fmla="*/ 1209900 w 1246407"/>
              <a:gd name="connsiteY4" fmla="*/ 36507 h 2629253"/>
              <a:gd name="connsiteX5" fmla="*/ 1246406 w 1246407"/>
              <a:gd name="connsiteY5" fmla="*/ 124642 h 2629253"/>
              <a:gd name="connsiteX6" fmla="*/ 1246407 w 1246407"/>
              <a:gd name="connsiteY6" fmla="*/ 2504612 h 2629253"/>
              <a:gd name="connsiteX7" fmla="*/ 1209900 w 1246407"/>
              <a:gd name="connsiteY7" fmla="*/ 2592747 h 2629253"/>
              <a:gd name="connsiteX8" fmla="*/ 1121765 w 1246407"/>
              <a:gd name="connsiteY8" fmla="*/ 2629253 h 2629253"/>
              <a:gd name="connsiteX9" fmla="*/ 124641 w 1246407"/>
              <a:gd name="connsiteY9" fmla="*/ 2629253 h 2629253"/>
              <a:gd name="connsiteX10" fmla="*/ 36506 w 1246407"/>
              <a:gd name="connsiteY10" fmla="*/ 2592746 h 2629253"/>
              <a:gd name="connsiteX11" fmla="*/ 0 w 1246407"/>
              <a:gd name="connsiteY11" fmla="*/ 2504611 h 2629253"/>
              <a:gd name="connsiteX12" fmla="*/ 0 w 1246407"/>
              <a:gd name="connsiteY12" fmla="*/ 124641 h 26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2629253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917965"/>
                  <a:pt x="1246407" y="1711289"/>
                  <a:pt x="1246407" y="2504612"/>
                </a:cubicBezTo>
                <a:cubicBezTo>
                  <a:pt x="1246407" y="2537669"/>
                  <a:pt x="1233275" y="2569372"/>
                  <a:pt x="1209900" y="2592747"/>
                </a:cubicBezTo>
                <a:cubicBezTo>
                  <a:pt x="1186525" y="2616122"/>
                  <a:pt x="1154822" y="2629253"/>
                  <a:pt x="1121765" y="2629253"/>
                </a:cubicBezTo>
                <a:lnTo>
                  <a:pt x="124641" y="2629253"/>
                </a:lnTo>
                <a:cubicBezTo>
                  <a:pt x="91584" y="2629253"/>
                  <a:pt x="59881" y="2616121"/>
                  <a:pt x="36506" y="2592746"/>
                </a:cubicBezTo>
                <a:cubicBezTo>
                  <a:pt x="13131" y="2569371"/>
                  <a:pt x="0" y="2537668"/>
                  <a:pt x="0" y="2504611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Not in evaluation</a:t>
            </a:r>
          </a:p>
        </p:txBody>
      </p:sp>
      <p:sp>
        <p:nvSpPr>
          <p:cNvPr id="25" name="Freeform 24"/>
          <p:cNvSpPr/>
          <p:nvPr/>
        </p:nvSpPr>
        <p:spPr>
          <a:xfrm rot="4193168">
            <a:off x="1381919" y="4683919"/>
            <a:ext cx="1449388" cy="25400"/>
          </a:xfrm>
          <a:custGeom>
            <a:avLst/>
            <a:gdLst>
              <a:gd name="connsiteX0" fmla="*/ 0 w 1449787"/>
              <a:gd name="connsiteY0" fmla="*/ 12392 h 24785"/>
              <a:gd name="connsiteX1" fmla="*/ 1449787 w 1449787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9787" h="24785">
                <a:moveTo>
                  <a:pt x="0" y="12392"/>
                </a:moveTo>
                <a:lnTo>
                  <a:pt x="1449787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01349" tIns="-23853" rIns="701348" bIns="-23852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6" name="Freeform 25"/>
          <p:cNvSpPr/>
          <p:nvPr/>
        </p:nvSpPr>
        <p:spPr>
          <a:xfrm>
            <a:off x="2362200" y="4648200"/>
            <a:ext cx="1246188" cy="1422400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Evaluation Sample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3602038" y="5364163"/>
            <a:ext cx="498475" cy="25400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  <a:noFill/>
        </p:spPr>
        <p:style>
          <a:lnRef idx="1">
            <a:schemeClr val="accent2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9" name="Freeform 28"/>
          <p:cNvSpPr/>
          <p:nvPr/>
        </p:nvSpPr>
        <p:spPr>
          <a:xfrm rot="19457599">
            <a:off x="5289550" y="5184775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0" tIns="-2958" rIns="304342" bIns="-2957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0" name="Freeform 29"/>
          <p:cNvSpPr/>
          <p:nvPr/>
        </p:nvSpPr>
        <p:spPr>
          <a:xfrm>
            <a:off x="5846763" y="4706938"/>
            <a:ext cx="1246187" cy="623887"/>
          </a:xfrm>
          <a:custGeom>
            <a:avLst/>
            <a:gdLst>
              <a:gd name="connsiteX0" fmla="*/ 0 w 1246407"/>
              <a:gd name="connsiteY0" fmla="*/ 62320 h 623203"/>
              <a:gd name="connsiteX1" fmla="*/ 18253 w 1246407"/>
              <a:gd name="connsiteY1" fmla="*/ 18253 h 623203"/>
              <a:gd name="connsiteX2" fmla="*/ 62320 w 1246407"/>
              <a:gd name="connsiteY2" fmla="*/ 0 h 623203"/>
              <a:gd name="connsiteX3" fmla="*/ 1184087 w 1246407"/>
              <a:gd name="connsiteY3" fmla="*/ 0 h 623203"/>
              <a:gd name="connsiteX4" fmla="*/ 1228154 w 1246407"/>
              <a:gd name="connsiteY4" fmla="*/ 18253 h 623203"/>
              <a:gd name="connsiteX5" fmla="*/ 1246407 w 1246407"/>
              <a:gd name="connsiteY5" fmla="*/ 62320 h 623203"/>
              <a:gd name="connsiteX6" fmla="*/ 1246407 w 1246407"/>
              <a:gd name="connsiteY6" fmla="*/ 560883 h 623203"/>
              <a:gd name="connsiteX7" fmla="*/ 1228154 w 1246407"/>
              <a:gd name="connsiteY7" fmla="*/ 604950 h 623203"/>
              <a:gd name="connsiteX8" fmla="*/ 1184087 w 1246407"/>
              <a:gd name="connsiteY8" fmla="*/ 623203 h 623203"/>
              <a:gd name="connsiteX9" fmla="*/ 62320 w 1246407"/>
              <a:gd name="connsiteY9" fmla="*/ 623203 h 623203"/>
              <a:gd name="connsiteX10" fmla="*/ 18253 w 1246407"/>
              <a:gd name="connsiteY10" fmla="*/ 604950 h 623203"/>
              <a:gd name="connsiteX11" fmla="*/ 0 w 1246407"/>
              <a:gd name="connsiteY11" fmla="*/ 560883 h 623203"/>
              <a:gd name="connsiteX12" fmla="*/ 0 w 1246407"/>
              <a:gd name="connsiteY12" fmla="*/ 62320 h 62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623203">
                <a:moveTo>
                  <a:pt x="0" y="62320"/>
                </a:moveTo>
                <a:cubicBezTo>
                  <a:pt x="0" y="45792"/>
                  <a:pt x="6566" y="29940"/>
                  <a:pt x="18253" y="18253"/>
                </a:cubicBezTo>
                <a:cubicBezTo>
                  <a:pt x="29940" y="6566"/>
                  <a:pt x="45792" y="0"/>
                  <a:pt x="62320" y="0"/>
                </a:cubicBezTo>
                <a:lnTo>
                  <a:pt x="1184087" y="0"/>
                </a:lnTo>
                <a:cubicBezTo>
                  <a:pt x="1200615" y="0"/>
                  <a:pt x="1216467" y="6566"/>
                  <a:pt x="1228154" y="18253"/>
                </a:cubicBezTo>
                <a:cubicBezTo>
                  <a:pt x="1239841" y="29940"/>
                  <a:pt x="1246407" y="45792"/>
                  <a:pt x="1246407" y="62320"/>
                </a:cubicBezTo>
                <a:lnTo>
                  <a:pt x="1246407" y="560883"/>
                </a:lnTo>
                <a:cubicBezTo>
                  <a:pt x="1246407" y="577411"/>
                  <a:pt x="1239841" y="593263"/>
                  <a:pt x="1228154" y="604950"/>
                </a:cubicBezTo>
                <a:cubicBezTo>
                  <a:pt x="1216467" y="616637"/>
                  <a:pt x="1200615" y="623203"/>
                  <a:pt x="1184087" y="623203"/>
                </a:cubicBezTo>
                <a:lnTo>
                  <a:pt x="62320" y="623203"/>
                </a:lnTo>
                <a:cubicBezTo>
                  <a:pt x="45792" y="623203"/>
                  <a:pt x="29940" y="616637"/>
                  <a:pt x="18253" y="604950"/>
                </a:cubicBezTo>
                <a:cubicBezTo>
                  <a:pt x="6566" y="593263"/>
                  <a:pt x="0" y="577411"/>
                  <a:pt x="0" y="560883"/>
                </a:cubicBezTo>
                <a:lnTo>
                  <a:pt x="0" y="6232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143" tIns="27143" rIns="27143" bIns="2714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Treatment group</a:t>
            </a:r>
          </a:p>
        </p:txBody>
      </p:sp>
      <p:sp>
        <p:nvSpPr>
          <p:cNvPr id="31" name="Freeform 30"/>
          <p:cNvSpPr/>
          <p:nvPr/>
        </p:nvSpPr>
        <p:spPr>
          <a:xfrm rot="20306982">
            <a:off x="7073900" y="4908550"/>
            <a:ext cx="536575" cy="23813"/>
          </a:xfrm>
          <a:custGeom>
            <a:avLst/>
            <a:gdLst>
              <a:gd name="connsiteX0" fmla="*/ 0 w 536034"/>
              <a:gd name="connsiteY0" fmla="*/ 12392 h 24785"/>
              <a:gd name="connsiteX1" fmla="*/ 536034 w 53603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034" h="24785">
                <a:moveTo>
                  <a:pt x="0" y="12392"/>
                </a:moveTo>
                <a:lnTo>
                  <a:pt x="53603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7315" tIns="-1009" rIns="267317" bIns="-100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2" name="Freeform 31"/>
          <p:cNvSpPr/>
          <p:nvPr/>
        </p:nvSpPr>
        <p:spPr>
          <a:xfrm>
            <a:off x="7591425" y="4632325"/>
            <a:ext cx="1246188" cy="473075"/>
          </a:xfrm>
          <a:custGeom>
            <a:avLst/>
            <a:gdLst>
              <a:gd name="connsiteX0" fmla="*/ 0 w 1246407"/>
              <a:gd name="connsiteY0" fmla="*/ 37873 h 378733"/>
              <a:gd name="connsiteX1" fmla="*/ 11093 w 1246407"/>
              <a:gd name="connsiteY1" fmla="*/ 11093 h 378733"/>
              <a:gd name="connsiteX2" fmla="*/ 37873 w 1246407"/>
              <a:gd name="connsiteY2" fmla="*/ 0 h 378733"/>
              <a:gd name="connsiteX3" fmla="*/ 1208534 w 1246407"/>
              <a:gd name="connsiteY3" fmla="*/ 0 h 378733"/>
              <a:gd name="connsiteX4" fmla="*/ 1235314 w 1246407"/>
              <a:gd name="connsiteY4" fmla="*/ 11093 h 378733"/>
              <a:gd name="connsiteX5" fmla="*/ 1246407 w 1246407"/>
              <a:gd name="connsiteY5" fmla="*/ 37873 h 378733"/>
              <a:gd name="connsiteX6" fmla="*/ 1246407 w 1246407"/>
              <a:gd name="connsiteY6" fmla="*/ 340860 h 378733"/>
              <a:gd name="connsiteX7" fmla="*/ 1235314 w 1246407"/>
              <a:gd name="connsiteY7" fmla="*/ 367640 h 378733"/>
              <a:gd name="connsiteX8" fmla="*/ 1208534 w 1246407"/>
              <a:gd name="connsiteY8" fmla="*/ 378733 h 378733"/>
              <a:gd name="connsiteX9" fmla="*/ 37873 w 1246407"/>
              <a:gd name="connsiteY9" fmla="*/ 378733 h 378733"/>
              <a:gd name="connsiteX10" fmla="*/ 11093 w 1246407"/>
              <a:gd name="connsiteY10" fmla="*/ 367640 h 378733"/>
              <a:gd name="connsiteX11" fmla="*/ 0 w 1246407"/>
              <a:gd name="connsiteY11" fmla="*/ 340860 h 378733"/>
              <a:gd name="connsiteX12" fmla="*/ 0 w 1246407"/>
              <a:gd name="connsiteY12" fmla="*/ 37873 h 37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78733">
                <a:moveTo>
                  <a:pt x="0" y="37873"/>
                </a:moveTo>
                <a:cubicBezTo>
                  <a:pt x="0" y="27828"/>
                  <a:pt x="3990" y="18195"/>
                  <a:pt x="11093" y="11093"/>
                </a:cubicBezTo>
                <a:cubicBezTo>
                  <a:pt x="18196" y="3990"/>
                  <a:pt x="27829" y="0"/>
                  <a:pt x="37873" y="0"/>
                </a:cubicBezTo>
                <a:lnTo>
                  <a:pt x="1208534" y="0"/>
                </a:lnTo>
                <a:cubicBezTo>
                  <a:pt x="1218579" y="0"/>
                  <a:pt x="1228212" y="3990"/>
                  <a:pt x="1235314" y="11093"/>
                </a:cubicBezTo>
                <a:cubicBezTo>
                  <a:pt x="1242417" y="18196"/>
                  <a:pt x="1246407" y="27829"/>
                  <a:pt x="1246407" y="37873"/>
                </a:cubicBezTo>
                <a:lnTo>
                  <a:pt x="1246407" y="340860"/>
                </a:lnTo>
                <a:cubicBezTo>
                  <a:pt x="1246407" y="350905"/>
                  <a:pt x="1242417" y="360538"/>
                  <a:pt x="1235314" y="367640"/>
                </a:cubicBezTo>
                <a:cubicBezTo>
                  <a:pt x="1228211" y="374743"/>
                  <a:pt x="1218578" y="378733"/>
                  <a:pt x="1208534" y="378733"/>
                </a:cubicBezTo>
                <a:lnTo>
                  <a:pt x="37873" y="378733"/>
                </a:lnTo>
                <a:cubicBezTo>
                  <a:pt x="27828" y="378733"/>
                  <a:pt x="18195" y="374743"/>
                  <a:pt x="11093" y="367640"/>
                </a:cubicBezTo>
                <a:cubicBezTo>
                  <a:pt x="3990" y="360537"/>
                  <a:pt x="0" y="350904"/>
                  <a:pt x="0" y="340860"/>
                </a:cubicBezTo>
                <a:lnTo>
                  <a:pt x="0" y="37873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983" tIns="19983" rIns="19983" bIns="1998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Participants</a:t>
            </a:r>
          </a:p>
        </p:txBody>
      </p:sp>
      <p:sp>
        <p:nvSpPr>
          <p:cNvPr id="33" name="Freeform 32"/>
          <p:cNvSpPr/>
          <p:nvPr/>
        </p:nvSpPr>
        <p:spPr>
          <a:xfrm rot="1520464">
            <a:off x="7065963" y="5124450"/>
            <a:ext cx="552450" cy="23813"/>
          </a:xfrm>
          <a:custGeom>
            <a:avLst/>
            <a:gdLst>
              <a:gd name="connsiteX0" fmla="*/ 0 w 551644"/>
              <a:gd name="connsiteY0" fmla="*/ 12392 h 24785"/>
              <a:gd name="connsiteX1" fmla="*/ 551644 w 55164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1644" h="24785">
                <a:moveTo>
                  <a:pt x="0" y="12392"/>
                </a:moveTo>
                <a:lnTo>
                  <a:pt x="55164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74731" tIns="-1399" rIns="274730" bIns="-1399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4" name="Freeform 33"/>
          <p:cNvSpPr/>
          <p:nvPr/>
        </p:nvSpPr>
        <p:spPr>
          <a:xfrm>
            <a:off x="7591425" y="5181600"/>
            <a:ext cx="1246188" cy="223838"/>
          </a:xfrm>
          <a:custGeom>
            <a:avLst/>
            <a:gdLst>
              <a:gd name="connsiteX0" fmla="*/ 0 w 1246407"/>
              <a:gd name="connsiteY0" fmla="*/ 30031 h 300309"/>
              <a:gd name="connsiteX1" fmla="*/ 8796 w 1246407"/>
              <a:gd name="connsiteY1" fmla="*/ 8796 h 300309"/>
              <a:gd name="connsiteX2" fmla="*/ 30031 w 1246407"/>
              <a:gd name="connsiteY2" fmla="*/ 0 h 300309"/>
              <a:gd name="connsiteX3" fmla="*/ 1216376 w 1246407"/>
              <a:gd name="connsiteY3" fmla="*/ 0 h 300309"/>
              <a:gd name="connsiteX4" fmla="*/ 1237611 w 1246407"/>
              <a:gd name="connsiteY4" fmla="*/ 8796 h 300309"/>
              <a:gd name="connsiteX5" fmla="*/ 1246407 w 1246407"/>
              <a:gd name="connsiteY5" fmla="*/ 30031 h 300309"/>
              <a:gd name="connsiteX6" fmla="*/ 1246407 w 1246407"/>
              <a:gd name="connsiteY6" fmla="*/ 270278 h 300309"/>
              <a:gd name="connsiteX7" fmla="*/ 1237611 w 1246407"/>
              <a:gd name="connsiteY7" fmla="*/ 291513 h 300309"/>
              <a:gd name="connsiteX8" fmla="*/ 1216376 w 1246407"/>
              <a:gd name="connsiteY8" fmla="*/ 300309 h 300309"/>
              <a:gd name="connsiteX9" fmla="*/ 30031 w 1246407"/>
              <a:gd name="connsiteY9" fmla="*/ 300309 h 300309"/>
              <a:gd name="connsiteX10" fmla="*/ 8796 w 1246407"/>
              <a:gd name="connsiteY10" fmla="*/ 291513 h 300309"/>
              <a:gd name="connsiteX11" fmla="*/ 0 w 1246407"/>
              <a:gd name="connsiteY11" fmla="*/ 270278 h 300309"/>
              <a:gd name="connsiteX12" fmla="*/ 0 w 1246407"/>
              <a:gd name="connsiteY12" fmla="*/ 30031 h 30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00309">
                <a:moveTo>
                  <a:pt x="0" y="30031"/>
                </a:moveTo>
                <a:cubicBezTo>
                  <a:pt x="0" y="22066"/>
                  <a:pt x="3164" y="14428"/>
                  <a:pt x="8796" y="8796"/>
                </a:cubicBezTo>
                <a:cubicBezTo>
                  <a:pt x="14428" y="3164"/>
                  <a:pt x="22066" y="0"/>
                  <a:pt x="30031" y="0"/>
                </a:cubicBezTo>
                <a:lnTo>
                  <a:pt x="1216376" y="0"/>
                </a:lnTo>
                <a:cubicBezTo>
                  <a:pt x="1224341" y="0"/>
                  <a:pt x="1231979" y="3164"/>
                  <a:pt x="1237611" y="8796"/>
                </a:cubicBezTo>
                <a:cubicBezTo>
                  <a:pt x="1243243" y="14428"/>
                  <a:pt x="1246407" y="22066"/>
                  <a:pt x="1246407" y="30031"/>
                </a:cubicBezTo>
                <a:lnTo>
                  <a:pt x="1246407" y="270278"/>
                </a:lnTo>
                <a:cubicBezTo>
                  <a:pt x="1246407" y="278243"/>
                  <a:pt x="1243243" y="285881"/>
                  <a:pt x="1237611" y="291513"/>
                </a:cubicBezTo>
                <a:cubicBezTo>
                  <a:pt x="1231979" y="297145"/>
                  <a:pt x="1224341" y="300309"/>
                  <a:pt x="1216376" y="300309"/>
                </a:cubicBezTo>
                <a:lnTo>
                  <a:pt x="30031" y="300309"/>
                </a:lnTo>
                <a:cubicBezTo>
                  <a:pt x="22066" y="300309"/>
                  <a:pt x="14428" y="297145"/>
                  <a:pt x="8796" y="291513"/>
                </a:cubicBezTo>
                <a:cubicBezTo>
                  <a:pt x="3164" y="285881"/>
                  <a:pt x="0" y="278243"/>
                  <a:pt x="0" y="270278"/>
                </a:cubicBezTo>
                <a:lnTo>
                  <a:pt x="0" y="3003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686" tIns="17686" rIns="17686" bIns="1768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No-Shows</a:t>
            </a:r>
          </a:p>
        </p:txBody>
      </p:sp>
      <p:sp>
        <p:nvSpPr>
          <p:cNvPr id="35" name="Freeform 34"/>
          <p:cNvSpPr/>
          <p:nvPr/>
        </p:nvSpPr>
        <p:spPr>
          <a:xfrm rot="2142401">
            <a:off x="5289550" y="5543550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1" tIns="-2957" rIns="304341" bIns="-295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6" name="Freeform 35"/>
          <p:cNvSpPr/>
          <p:nvPr/>
        </p:nvSpPr>
        <p:spPr>
          <a:xfrm>
            <a:off x="5846763" y="5422900"/>
            <a:ext cx="1246187" cy="623888"/>
          </a:xfrm>
          <a:custGeom>
            <a:avLst/>
            <a:gdLst>
              <a:gd name="connsiteX0" fmla="*/ 0 w 1246407"/>
              <a:gd name="connsiteY0" fmla="*/ 62320 h 623203"/>
              <a:gd name="connsiteX1" fmla="*/ 18253 w 1246407"/>
              <a:gd name="connsiteY1" fmla="*/ 18253 h 623203"/>
              <a:gd name="connsiteX2" fmla="*/ 62320 w 1246407"/>
              <a:gd name="connsiteY2" fmla="*/ 0 h 623203"/>
              <a:gd name="connsiteX3" fmla="*/ 1184087 w 1246407"/>
              <a:gd name="connsiteY3" fmla="*/ 0 h 623203"/>
              <a:gd name="connsiteX4" fmla="*/ 1228154 w 1246407"/>
              <a:gd name="connsiteY4" fmla="*/ 18253 h 623203"/>
              <a:gd name="connsiteX5" fmla="*/ 1246407 w 1246407"/>
              <a:gd name="connsiteY5" fmla="*/ 62320 h 623203"/>
              <a:gd name="connsiteX6" fmla="*/ 1246407 w 1246407"/>
              <a:gd name="connsiteY6" fmla="*/ 560883 h 623203"/>
              <a:gd name="connsiteX7" fmla="*/ 1228154 w 1246407"/>
              <a:gd name="connsiteY7" fmla="*/ 604950 h 623203"/>
              <a:gd name="connsiteX8" fmla="*/ 1184087 w 1246407"/>
              <a:gd name="connsiteY8" fmla="*/ 623203 h 623203"/>
              <a:gd name="connsiteX9" fmla="*/ 62320 w 1246407"/>
              <a:gd name="connsiteY9" fmla="*/ 623203 h 623203"/>
              <a:gd name="connsiteX10" fmla="*/ 18253 w 1246407"/>
              <a:gd name="connsiteY10" fmla="*/ 604950 h 623203"/>
              <a:gd name="connsiteX11" fmla="*/ 0 w 1246407"/>
              <a:gd name="connsiteY11" fmla="*/ 560883 h 623203"/>
              <a:gd name="connsiteX12" fmla="*/ 0 w 1246407"/>
              <a:gd name="connsiteY12" fmla="*/ 62320 h 62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623203">
                <a:moveTo>
                  <a:pt x="0" y="62320"/>
                </a:moveTo>
                <a:cubicBezTo>
                  <a:pt x="0" y="45792"/>
                  <a:pt x="6566" y="29940"/>
                  <a:pt x="18253" y="18253"/>
                </a:cubicBezTo>
                <a:cubicBezTo>
                  <a:pt x="29940" y="6566"/>
                  <a:pt x="45792" y="0"/>
                  <a:pt x="62320" y="0"/>
                </a:cubicBezTo>
                <a:lnTo>
                  <a:pt x="1184087" y="0"/>
                </a:lnTo>
                <a:cubicBezTo>
                  <a:pt x="1200615" y="0"/>
                  <a:pt x="1216467" y="6566"/>
                  <a:pt x="1228154" y="18253"/>
                </a:cubicBezTo>
                <a:cubicBezTo>
                  <a:pt x="1239841" y="29940"/>
                  <a:pt x="1246407" y="45792"/>
                  <a:pt x="1246407" y="62320"/>
                </a:cubicBezTo>
                <a:lnTo>
                  <a:pt x="1246407" y="560883"/>
                </a:lnTo>
                <a:cubicBezTo>
                  <a:pt x="1246407" y="577411"/>
                  <a:pt x="1239841" y="593263"/>
                  <a:pt x="1228154" y="604950"/>
                </a:cubicBezTo>
                <a:cubicBezTo>
                  <a:pt x="1216467" y="616637"/>
                  <a:pt x="1200615" y="623203"/>
                  <a:pt x="1184087" y="623203"/>
                </a:cubicBezTo>
                <a:lnTo>
                  <a:pt x="62320" y="623203"/>
                </a:lnTo>
                <a:cubicBezTo>
                  <a:pt x="45792" y="623203"/>
                  <a:pt x="29940" y="616637"/>
                  <a:pt x="18253" y="604950"/>
                </a:cubicBezTo>
                <a:cubicBezTo>
                  <a:pt x="6566" y="593263"/>
                  <a:pt x="0" y="577411"/>
                  <a:pt x="0" y="560883"/>
                </a:cubicBezTo>
                <a:lnTo>
                  <a:pt x="0" y="6232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143" tIns="27143" rIns="27143" bIns="2714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Control group</a:t>
            </a:r>
          </a:p>
        </p:txBody>
      </p:sp>
      <p:sp>
        <p:nvSpPr>
          <p:cNvPr id="38" name="Freeform 37"/>
          <p:cNvSpPr/>
          <p:nvPr/>
        </p:nvSpPr>
        <p:spPr>
          <a:xfrm>
            <a:off x="7590579" y="5475287"/>
            <a:ext cx="1246188" cy="473075"/>
          </a:xfrm>
          <a:custGeom>
            <a:avLst/>
            <a:gdLst>
              <a:gd name="connsiteX0" fmla="*/ 0 w 1246407"/>
              <a:gd name="connsiteY0" fmla="*/ 37873 h 378733"/>
              <a:gd name="connsiteX1" fmla="*/ 11093 w 1246407"/>
              <a:gd name="connsiteY1" fmla="*/ 11093 h 378733"/>
              <a:gd name="connsiteX2" fmla="*/ 37873 w 1246407"/>
              <a:gd name="connsiteY2" fmla="*/ 0 h 378733"/>
              <a:gd name="connsiteX3" fmla="*/ 1208534 w 1246407"/>
              <a:gd name="connsiteY3" fmla="*/ 0 h 378733"/>
              <a:gd name="connsiteX4" fmla="*/ 1235314 w 1246407"/>
              <a:gd name="connsiteY4" fmla="*/ 11093 h 378733"/>
              <a:gd name="connsiteX5" fmla="*/ 1246407 w 1246407"/>
              <a:gd name="connsiteY5" fmla="*/ 37873 h 378733"/>
              <a:gd name="connsiteX6" fmla="*/ 1246407 w 1246407"/>
              <a:gd name="connsiteY6" fmla="*/ 340860 h 378733"/>
              <a:gd name="connsiteX7" fmla="*/ 1235314 w 1246407"/>
              <a:gd name="connsiteY7" fmla="*/ 367640 h 378733"/>
              <a:gd name="connsiteX8" fmla="*/ 1208534 w 1246407"/>
              <a:gd name="connsiteY8" fmla="*/ 378733 h 378733"/>
              <a:gd name="connsiteX9" fmla="*/ 37873 w 1246407"/>
              <a:gd name="connsiteY9" fmla="*/ 378733 h 378733"/>
              <a:gd name="connsiteX10" fmla="*/ 11093 w 1246407"/>
              <a:gd name="connsiteY10" fmla="*/ 367640 h 378733"/>
              <a:gd name="connsiteX11" fmla="*/ 0 w 1246407"/>
              <a:gd name="connsiteY11" fmla="*/ 340860 h 378733"/>
              <a:gd name="connsiteX12" fmla="*/ 0 w 1246407"/>
              <a:gd name="connsiteY12" fmla="*/ 37873 h 37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78733">
                <a:moveTo>
                  <a:pt x="0" y="37873"/>
                </a:moveTo>
                <a:cubicBezTo>
                  <a:pt x="0" y="27828"/>
                  <a:pt x="3990" y="18195"/>
                  <a:pt x="11093" y="11093"/>
                </a:cubicBezTo>
                <a:cubicBezTo>
                  <a:pt x="18196" y="3990"/>
                  <a:pt x="27829" y="0"/>
                  <a:pt x="37873" y="0"/>
                </a:cubicBezTo>
                <a:lnTo>
                  <a:pt x="1208534" y="0"/>
                </a:lnTo>
                <a:cubicBezTo>
                  <a:pt x="1218579" y="0"/>
                  <a:pt x="1228212" y="3990"/>
                  <a:pt x="1235314" y="11093"/>
                </a:cubicBezTo>
                <a:cubicBezTo>
                  <a:pt x="1242417" y="18196"/>
                  <a:pt x="1246407" y="27829"/>
                  <a:pt x="1246407" y="37873"/>
                </a:cubicBezTo>
                <a:lnTo>
                  <a:pt x="1246407" y="340860"/>
                </a:lnTo>
                <a:cubicBezTo>
                  <a:pt x="1246407" y="350905"/>
                  <a:pt x="1242417" y="360538"/>
                  <a:pt x="1235314" y="367640"/>
                </a:cubicBezTo>
                <a:cubicBezTo>
                  <a:pt x="1228211" y="374743"/>
                  <a:pt x="1218578" y="378733"/>
                  <a:pt x="1208534" y="378733"/>
                </a:cubicBezTo>
                <a:lnTo>
                  <a:pt x="37873" y="378733"/>
                </a:lnTo>
                <a:cubicBezTo>
                  <a:pt x="27828" y="378733"/>
                  <a:pt x="18195" y="374743"/>
                  <a:pt x="11093" y="367640"/>
                </a:cubicBezTo>
                <a:cubicBezTo>
                  <a:pt x="3990" y="360537"/>
                  <a:pt x="0" y="350904"/>
                  <a:pt x="0" y="340860"/>
                </a:cubicBezTo>
                <a:lnTo>
                  <a:pt x="0" y="37873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983" tIns="19983" rIns="19983" bIns="19983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Non-Participants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Freeform 38"/>
          <p:cNvSpPr/>
          <p:nvPr/>
        </p:nvSpPr>
        <p:spPr>
          <a:xfrm rot="1520464">
            <a:off x="7065117" y="5967412"/>
            <a:ext cx="552450" cy="23813"/>
          </a:xfrm>
          <a:custGeom>
            <a:avLst/>
            <a:gdLst>
              <a:gd name="connsiteX0" fmla="*/ 0 w 551644"/>
              <a:gd name="connsiteY0" fmla="*/ 12392 h 24785"/>
              <a:gd name="connsiteX1" fmla="*/ 551644 w 55164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1644" h="24785">
                <a:moveTo>
                  <a:pt x="0" y="12392"/>
                </a:moveTo>
                <a:lnTo>
                  <a:pt x="55164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74731" tIns="-1399" rIns="274730" bIns="-1399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40" name="Freeform 39"/>
          <p:cNvSpPr/>
          <p:nvPr/>
        </p:nvSpPr>
        <p:spPr>
          <a:xfrm>
            <a:off x="7590579" y="6024562"/>
            <a:ext cx="1246188" cy="223838"/>
          </a:xfrm>
          <a:custGeom>
            <a:avLst/>
            <a:gdLst>
              <a:gd name="connsiteX0" fmla="*/ 0 w 1246407"/>
              <a:gd name="connsiteY0" fmla="*/ 30031 h 300309"/>
              <a:gd name="connsiteX1" fmla="*/ 8796 w 1246407"/>
              <a:gd name="connsiteY1" fmla="*/ 8796 h 300309"/>
              <a:gd name="connsiteX2" fmla="*/ 30031 w 1246407"/>
              <a:gd name="connsiteY2" fmla="*/ 0 h 300309"/>
              <a:gd name="connsiteX3" fmla="*/ 1216376 w 1246407"/>
              <a:gd name="connsiteY3" fmla="*/ 0 h 300309"/>
              <a:gd name="connsiteX4" fmla="*/ 1237611 w 1246407"/>
              <a:gd name="connsiteY4" fmla="*/ 8796 h 300309"/>
              <a:gd name="connsiteX5" fmla="*/ 1246407 w 1246407"/>
              <a:gd name="connsiteY5" fmla="*/ 30031 h 300309"/>
              <a:gd name="connsiteX6" fmla="*/ 1246407 w 1246407"/>
              <a:gd name="connsiteY6" fmla="*/ 270278 h 300309"/>
              <a:gd name="connsiteX7" fmla="*/ 1237611 w 1246407"/>
              <a:gd name="connsiteY7" fmla="*/ 291513 h 300309"/>
              <a:gd name="connsiteX8" fmla="*/ 1216376 w 1246407"/>
              <a:gd name="connsiteY8" fmla="*/ 300309 h 300309"/>
              <a:gd name="connsiteX9" fmla="*/ 30031 w 1246407"/>
              <a:gd name="connsiteY9" fmla="*/ 300309 h 300309"/>
              <a:gd name="connsiteX10" fmla="*/ 8796 w 1246407"/>
              <a:gd name="connsiteY10" fmla="*/ 291513 h 300309"/>
              <a:gd name="connsiteX11" fmla="*/ 0 w 1246407"/>
              <a:gd name="connsiteY11" fmla="*/ 270278 h 300309"/>
              <a:gd name="connsiteX12" fmla="*/ 0 w 1246407"/>
              <a:gd name="connsiteY12" fmla="*/ 30031 h 30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00309">
                <a:moveTo>
                  <a:pt x="0" y="30031"/>
                </a:moveTo>
                <a:cubicBezTo>
                  <a:pt x="0" y="22066"/>
                  <a:pt x="3164" y="14428"/>
                  <a:pt x="8796" y="8796"/>
                </a:cubicBezTo>
                <a:cubicBezTo>
                  <a:pt x="14428" y="3164"/>
                  <a:pt x="22066" y="0"/>
                  <a:pt x="30031" y="0"/>
                </a:cubicBezTo>
                <a:lnTo>
                  <a:pt x="1216376" y="0"/>
                </a:lnTo>
                <a:cubicBezTo>
                  <a:pt x="1224341" y="0"/>
                  <a:pt x="1231979" y="3164"/>
                  <a:pt x="1237611" y="8796"/>
                </a:cubicBezTo>
                <a:cubicBezTo>
                  <a:pt x="1243243" y="14428"/>
                  <a:pt x="1246407" y="22066"/>
                  <a:pt x="1246407" y="30031"/>
                </a:cubicBezTo>
                <a:lnTo>
                  <a:pt x="1246407" y="270278"/>
                </a:lnTo>
                <a:cubicBezTo>
                  <a:pt x="1246407" y="278243"/>
                  <a:pt x="1243243" y="285881"/>
                  <a:pt x="1237611" y="291513"/>
                </a:cubicBezTo>
                <a:cubicBezTo>
                  <a:pt x="1231979" y="297145"/>
                  <a:pt x="1224341" y="300309"/>
                  <a:pt x="1216376" y="300309"/>
                </a:cubicBezTo>
                <a:lnTo>
                  <a:pt x="30031" y="300309"/>
                </a:lnTo>
                <a:cubicBezTo>
                  <a:pt x="22066" y="300309"/>
                  <a:pt x="14428" y="297145"/>
                  <a:pt x="8796" y="291513"/>
                </a:cubicBezTo>
                <a:cubicBezTo>
                  <a:pt x="3164" y="285881"/>
                  <a:pt x="0" y="278243"/>
                  <a:pt x="0" y="270278"/>
                </a:cubicBezTo>
                <a:lnTo>
                  <a:pt x="0" y="3003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686" tIns="17686" rIns="17686" bIns="1768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Cross-</a:t>
            </a:r>
            <a:r>
              <a:rPr lang="en-US" sz="1400" b="1" dirty="0" err="1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overs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 rot="20306982">
            <a:off x="7072219" y="5660315"/>
            <a:ext cx="536575" cy="23813"/>
          </a:xfrm>
          <a:custGeom>
            <a:avLst/>
            <a:gdLst>
              <a:gd name="connsiteX0" fmla="*/ 0 w 536034"/>
              <a:gd name="connsiteY0" fmla="*/ 12392 h 24785"/>
              <a:gd name="connsiteX1" fmla="*/ 536034 w 53603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034" h="24785">
                <a:moveTo>
                  <a:pt x="0" y="12392"/>
                </a:moveTo>
                <a:lnTo>
                  <a:pt x="53603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7315" tIns="-1009" rIns="267317" bIns="-100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7" name="Freeform 36"/>
          <p:cNvSpPr/>
          <p:nvPr/>
        </p:nvSpPr>
        <p:spPr>
          <a:xfrm>
            <a:off x="4114800" y="4991099"/>
            <a:ext cx="1247775" cy="754745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Random Assignment</a:t>
            </a:r>
          </a:p>
        </p:txBody>
      </p:sp>
      <p:cxnSp>
        <p:nvCxnSpPr>
          <p:cNvPr id="23" name="Straight Connector 22"/>
          <p:cNvCxnSpPr>
            <a:stCxn id="32" idx="1"/>
            <a:endCxn id="40" idx="8"/>
          </p:cNvCxnSpPr>
          <p:nvPr/>
        </p:nvCxnSpPr>
        <p:spPr>
          <a:xfrm>
            <a:off x="7602516" y="4646181"/>
            <a:ext cx="1204225" cy="16022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2" idx="5"/>
            <a:endCxn id="40" idx="9"/>
          </p:cNvCxnSpPr>
          <p:nvPr/>
        </p:nvCxnSpPr>
        <p:spPr>
          <a:xfrm flipH="1">
            <a:off x="7620605" y="4679632"/>
            <a:ext cx="1217008" cy="15687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48600" y="3636963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solidFill>
                  <a:srgbClr val="FF0000"/>
                </a:solidFill>
              </a:rPr>
              <a:t>No!</a:t>
            </a:r>
            <a:endParaRPr lang="en-US" sz="2400" i="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72200" y="2564903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can you do?</a:t>
            </a:r>
            <a:endParaRPr lang="en-US" sz="2400" i="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8144" y="3039343"/>
            <a:ext cx="3214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solidFill>
                  <a:srgbClr val="FF0000"/>
                </a:solidFill>
              </a:rPr>
              <a:t>Can you switch them?</a:t>
            </a:r>
            <a:endParaRPr lang="en-US" sz="2400" i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23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2448 0.03727 C 0.03004 0.04514 0.03334 0.05671 0.03334 0.06898 C 0.03334 0.08287 0.03004 0.09398 0.02448 0.10185 L -3.33333E-6 0.13935 " pathEditMode="relative" rAng="0" ptsTypes="FffFF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696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532 L -0.01979 -0.03102 C -0.02431 -0.03889 -0.02639 -0.05 -0.02639 -0.06158 C -0.02639 -0.07477 -0.02431 -0.08542 -0.01979 -0.09306 L -2.77778E-7 -0.12801 " pathEditMode="relative" rAng="0" ptsTypes="FffFF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4" grpId="1" animBg="1"/>
      <p:bldP spid="38" grpId="0" animBg="1"/>
      <p:bldP spid="40" grpId="0" animBg="1"/>
      <p:bldP spid="40" grpId="1" animBg="1"/>
      <p:bldP spid="10" grpId="0"/>
      <p:bldP spid="42" grpId="0"/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Non compliers</a:t>
            </a:r>
          </a:p>
        </p:txBody>
      </p:sp>
      <p:sp>
        <p:nvSpPr>
          <p:cNvPr id="66562" name="Rectangle 5"/>
          <p:cNvSpPr txBox="1">
            <a:spLocks noGrp="1" noChangeArrowheads="1"/>
          </p:cNvSpPr>
          <p:nvPr/>
        </p:nvSpPr>
        <p:spPr bwMode="blackWhite">
          <a:xfrm>
            <a:off x="4572000" y="64770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9EA86C1-88BF-46CB-93EB-66A8A8CD4D1B}" type="slidenum">
              <a:rPr lang="en-US" sz="1000">
                <a:latin typeface="Tahoma" pitchFamily="34" charset="0"/>
              </a:rPr>
              <a:pPr algn="r"/>
              <a:t>28</a:t>
            </a:fld>
            <a:endParaRPr lang="en-US" sz="1000">
              <a:latin typeface="Tahoma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17538" y="1900237"/>
            <a:ext cx="1246187" cy="4195763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Population</a:t>
            </a:r>
          </a:p>
        </p:txBody>
      </p:sp>
      <p:sp>
        <p:nvSpPr>
          <p:cNvPr id="22" name="Freeform 21"/>
          <p:cNvSpPr/>
          <p:nvPr/>
        </p:nvSpPr>
        <p:spPr>
          <a:xfrm rot="18199631">
            <a:off x="1652588" y="3624263"/>
            <a:ext cx="908050" cy="25400"/>
          </a:xfrm>
          <a:custGeom>
            <a:avLst/>
            <a:gdLst>
              <a:gd name="connsiteX0" fmla="*/ 0 w 907436"/>
              <a:gd name="connsiteY0" fmla="*/ 12392 h 24785"/>
              <a:gd name="connsiteX1" fmla="*/ 907436 w 907436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7436" h="24785">
                <a:moveTo>
                  <a:pt x="0" y="12392"/>
                </a:moveTo>
                <a:lnTo>
                  <a:pt x="907436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43731" tIns="-10294" rIns="443733" bIns="-10293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en-US" sz="500"/>
          </a:p>
        </p:txBody>
      </p:sp>
      <p:sp>
        <p:nvSpPr>
          <p:cNvPr id="24" name="Freeform 23"/>
          <p:cNvSpPr/>
          <p:nvPr/>
        </p:nvSpPr>
        <p:spPr>
          <a:xfrm>
            <a:off x="2355850" y="1943100"/>
            <a:ext cx="1246188" cy="2628900"/>
          </a:xfrm>
          <a:custGeom>
            <a:avLst/>
            <a:gdLst>
              <a:gd name="connsiteX0" fmla="*/ 0 w 1246407"/>
              <a:gd name="connsiteY0" fmla="*/ 124641 h 2629253"/>
              <a:gd name="connsiteX1" fmla="*/ 36507 w 1246407"/>
              <a:gd name="connsiteY1" fmla="*/ 36507 h 2629253"/>
              <a:gd name="connsiteX2" fmla="*/ 124642 w 1246407"/>
              <a:gd name="connsiteY2" fmla="*/ 1 h 2629253"/>
              <a:gd name="connsiteX3" fmla="*/ 1121766 w 1246407"/>
              <a:gd name="connsiteY3" fmla="*/ 0 h 2629253"/>
              <a:gd name="connsiteX4" fmla="*/ 1209900 w 1246407"/>
              <a:gd name="connsiteY4" fmla="*/ 36507 h 2629253"/>
              <a:gd name="connsiteX5" fmla="*/ 1246406 w 1246407"/>
              <a:gd name="connsiteY5" fmla="*/ 124642 h 2629253"/>
              <a:gd name="connsiteX6" fmla="*/ 1246407 w 1246407"/>
              <a:gd name="connsiteY6" fmla="*/ 2504612 h 2629253"/>
              <a:gd name="connsiteX7" fmla="*/ 1209900 w 1246407"/>
              <a:gd name="connsiteY7" fmla="*/ 2592747 h 2629253"/>
              <a:gd name="connsiteX8" fmla="*/ 1121765 w 1246407"/>
              <a:gd name="connsiteY8" fmla="*/ 2629253 h 2629253"/>
              <a:gd name="connsiteX9" fmla="*/ 124641 w 1246407"/>
              <a:gd name="connsiteY9" fmla="*/ 2629253 h 2629253"/>
              <a:gd name="connsiteX10" fmla="*/ 36506 w 1246407"/>
              <a:gd name="connsiteY10" fmla="*/ 2592746 h 2629253"/>
              <a:gd name="connsiteX11" fmla="*/ 0 w 1246407"/>
              <a:gd name="connsiteY11" fmla="*/ 2504611 h 2629253"/>
              <a:gd name="connsiteX12" fmla="*/ 0 w 1246407"/>
              <a:gd name="connsiteY12" fmla="*/ 124641 h 26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2629253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917965"/>
                  <a:pt x="1246407" y="1711289"/>
                  <a:pt x="1246407" y="2504612"/>
                </a:cubicBezTo>
                <a:cubicBezTo>
                  <a:pt x="1246407" y="2537669"/>
                  <a:pt x="1233275" y="2569372"/>
                  <a:pt x="1209900" y="2592747"/>
                </a:cubicBezTo>
                <a:cubicBezTo>
                  <a:pt x="1186525" y="2616122"/>
                  <a:pt x="1154822" y="2629253"/>
                  <a:pt x="1121765" y="2629253"/>
                </a:cubicBezTo>
                <a:lnTo>
                  <a:pt x="124641" y="2629253"/>
                </a:lnTo>
                <a:cubicBezTo>
                  <a:pt x="91584" y="2629253"/>
                  <a:pt x="59881" y="2616121"/>
                  <a:pt x="36506" y="2592746"/>
                </a:cubicBezTo>
                <a:cubicBezTo>
                  <a:pt x="13131" y="2569371"/>
                  <a:pt x="0" y="2537668"/>
                  <a:pt x="0" y="2504611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Not in evaluation</a:t>
            </a:r>
          </a:p>
        </p:txBody>
      </p:sp>
      <p:sp>
        <p:nvSpPr>
          <p:cNvPr id="25" name="Freeform 24"/>
          <p:cNvSpPr/>
          <p:nvPr/>
        </p:nvSpPr>
        <p:spPr>
          <a:xfrm rot="4193168">
            <a:off x="1381919" y="4683919"/>
            <a:ext cx="1449388" cy="25400"/>
          </a:xfrm>
          <a:custGeom>
            <a:avLst/>
            <a:gdLst>
              <a:gd name="connsiteX0" fmla="*/ 0 w 1449787"/>
              <a:gd name="connsiteY0" fmla="*/ 12392 h 24785"/>
              <a:gd name="connsiteX1" fmla="*/ 1449787 w 1449787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9787" h="24785">
                <a:moveTo>
                  <a:pt x="0" y="12392"/>
                </a:moveTo>
                <a:lnTo>
                  <a:pt x="1449787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01349" tIns="-23853" rIns="701348" bIns="-23852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6" name="Freeform 25"/>
          <p:cNvSpPr/>
          <p:nvPr/>
        </p:nvSpPr>
        <p:spPr>
          <a:xfrm>
            <a:off x="2362200" y="4648200"/>
            <a:ext cx="1246188" cy="1422400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Evaluation Sample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3602038" y="5364163"/>
            <a:ext cx="498475" cy="25400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  <a:noFill/>
        </p:spPr>
        <p:style>
          <a:lnRef idx="1">
            <a:schemeClr val="accent2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9" name="Freeform 28"/>
          <p:cNvSpPr/>
          <p:nvPr/>
        </p:nvSpPr>
        <p:spPr>
          <a:xfrm rot="19457599">
            <a:off x="5289550" y="5184775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0" tIns="-2958" rIns="304342" bIns="-2957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0" name="Freeform 29"/>
          <p:cNvSpPr/>
          <p:nvPr/>
        </p:nvSpPr>
        <p:spPr>
          <a:xfrm>
            <a:off x="5846763" y="4706938"/>
            <a:ext cx="1246187" cy="623887"/>
          </a:xfrm>
          <a:custGeom>
            <a:avLst/>
            <a:gdLst>
              <a:gd name="connsiteX0" fmla="*/ 0 w 1246407"/>
              <a:gd name="connsiteY0" fmla="*/ 62320 h 623203"/>
              <a:gd name="connsiteX1" fmla="*/ 18253 w 1246407"/>
              <a:gd name="connsiteY1" fmla="*/ 18253 h 623203"/>
              <a:gd name="connsiteX2" fmla="*/ 62320 w 1246407"/>
              <a:gd name="connsiteY2" fmla="*/ 0 h 623203"/>
              <a:gd name="connsiteX3" fmla="*/ 1184087 w 1246407"/>
              <a:gd name="connsiteY3" fmla="*/ 0 h 623203"/>
              <a:gd name="connsiteX4" fmla="*/ 1228154 w 1246407"/>
              <a:gd name="connsiteY4" fmla="*/ 18253 h 623203"/>
              <a:gd name="connsiteX5" fmla="*/ 1246407 w 1246407"/>
              <a:gd name="connsiteY5" fmla="*/ 62320 h 623203"/>
              <a:gd name="connsiteX6" fmla="*/ 1246407 w 1246407"/>
              <a:gd name="connsiteY6" fmla="*/ 560883 h 623203"/>
              <a:gd name="connsiteX7" fmla="*/ 1228154 w 1246407"/>
              <a:gd name="connsiteY7" fmla="*/ 604950 h 623203"/>
              <a:gd name="connsiteX8" fmla="*/ 1184087 w 1246407"/>
              <a:gd name="connsiteY8" fmla="*/ 623203 h 623203"/>
              <a:gd name="connsiteX9" fmla="*/ 62320 w 1246407"/>
              <a:gd name="connsiteY9" fmla="*/ 623203 h 623203"/>
              <a:gd name="connsiteX10" fmla="*/ 18253 w 1246407"/>
              <a:gd name="connsiteY10" fmla="*/ 604950 h 623203"/>
              <a:gd name="connsiteX11" fmla="*/ 0 w 1246407"/>
              <a:gd name="connsiteY11" fmla="*/ 560883 h 623203"/>
              <a:gd name="connsiteX12" fmla="*/ 0 w 1246407"/>
              <a:gd name="connsiteY12" fmla="*/ 62320 h 62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623203">
                <a:moveTo>
                  <a:pt x="0" y="62320"/>
                </a:moveTo>
                <a:cubicBezTo>
                  <a:pt x="0" y="45792"/>
                  <a:pt x="6566" y="29940"/>
                  <a:pt x="18253" y="18253"/>
                </a:cubicBezTo>
                <a:cubicBezTo>
                  <a:pt x="29940" y="6566"/>
                  <a:pt x="45792" y="0"/>
                  <a:pt x="62320" y="0"/>
                </a:cubicBezTo>
                <a:lnTo>
                  <a:pt x="1184087" y="0"/>
                </a:lnTo>
                <a:cubicBezTo>
                  <a:pt x="1200615" y="0"/>
                  <a:pt x="1216467" y="6566"/>
                  <a:pt x="1228154" y="18253"/>
                </a:cubicBezTo>
                <a:cubicBezTo>
                  <a:pt x="1239841" y="29940"/>
                  <a:pt x="1246407" y="45792"/>
                  <a:pt x="1246407" y="62320"/>
                </a:cubicBezTo>
                <a:lnTo>
                  <a:pt x="1246407" y="560883"/>
                </a:lnTo>
                <a:cubicBezTo>
                  <a:pt x="1246407" y="577411"/>
                  <a:pt x="1239841" y="593263"/>
                  <a:pt x="1228154" y="604950"/>
                </a:cubicBezTo>
                <a:cubicBezTo>
                  <a:pt x="1216467" y="616637"/>
                  <a:pt x="1200615" y="623203"/>
                  <a:pt x="1184087" y="623203"/>
                </a:cubicBezTo>
                <a:lnTo>
                  <a:pt x="62320" y="623203"/>
                </a:lnTo>
                <a:cubicBezTo>
                  <a:pt x="45792" y="623203"/>
                  <a:pt x="29940" y="616637"/>
                  <a:pt x="18253" y="604950"/>
                </a:cubicBezTo>
                <a:cubicBezTo>
                  <a:pt x="6566" y="593263"/>
                  <a:pt x="0" y="577411"/>
                  <a:pt x="0" y="560883"/>
                </a:cubicBezTo>
                <a:lnTo>
                  <a:pt x="0" y="6232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143" tIns="27143" rIns="27143" bIns="2714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Treatment group</a:t>
            </a:r>
          </a:p>
        </p:txBody>
      </p:sp>
      <p:sp>
        <p:nvSpPr>
          <p:cNvPr id="31" name="Freeform 30"/>
          <p:cNvSpPr/>
          <p:nvPr/>
        </p:nvSpPr>
        <p:spPr>
          <a:xfrm rot="20306982">
            <a:off x="7073900" y="4908550"/>
            <a:ext cx="536575" cy="23813"/>
          </a:xfrm>
          <a:custGeom>
            <a:avLst/>
            <a:gdLst>
              <a:gd name="connsiteX0" fmla="*/ 0 w 536034"/>
              <a:gd name="connsiteY0" fmla="*/ 12392 h 24785"/>
              <a:gd name="connsiteX1" fmla="*/ 536034 w 53603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034" h="24785">
                <a:moveTo>
                  <a:pt x="0" y="12392"/>
                </a:moveTo>
                <a:lnTo>
                  <a:pt x="53603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7315" tIns="-1009" rIns="267317" bIns="-100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2" name="Freeform 31"/>
          <p:cNvSpPr/>
          <p:nvPr/>
        </p:nvSpPr>
        <p:spPr>
          <a:xfrm>
            <a:off x="7591425" y="4632325"/>
            <a:ext cx="1246188" cy="473075"/>
          </a:xfrm>
          <a:custGeom>
            <a:avLst/>
            <a:gdLst>
              <a:gd name="connsiteX0" fmla="*/ 0 w 1246407"/>
              <a:gd name="connsiteY0" fmla="*/ 37873 h 378733"/>
              <a:gd name="connsiteX1" fmla="*/ 11093 w 1246407"/>
              <a:gd name="connsiteY1" fmla="*/ 11093 h 378733"/>
              <a:gd name="connsiteX2" fmla="*/ 37873 w 1246407"/>
              <a:gd name="connsiteY2" fmla="*/ 0 h 378733"/>
              <a:gd name="connsiteX3" fmla="*/ 1208534 w 1246407"/>
              <a:gd name="connsiteY3" fmla="*/ 0 h 378733"/>
              <a:gd name="connsiteX4" fmla="*/ 1235314 w 1246407"/>
              <a:gd name="connsiteY4" fmla="*/ 11093 h 378733"/>
              <a:gd name="connsiteX5" fmla="*/ 1246407 w 1246407"/>
              <a:gd name="connsiteY5" fmla="*/ 37873 h 378733"/>
              <a:gd name="connsiteX6" fmla="*/ 1246407 w 1246407"/>
              <a:gd name="connsiteY6" fmla="*/ 340860 h 378733"/>
              <a:gd name="connsiteX7" fmla="*/ 1235314 w 1246407"/>
              <a:gd name="connsiteY7" fmla="*/ 367640 h 378733"/>
              <a:gd name="connsiteX8" fmla="*/ 1208534 w 1246407"/>
              <a:gd name="connsiteY8" fmla="*/ 378733 h 378733"/>
              <a:gd name="connsiteX9" fmla="*/ 37873 w 1246407"/>
              <a:gd name="connsiteY9" fmla="*/ 378733 h 378733"/>
              <a:gd name="connsiteX10" fmla="*/ 11093 w 1246407"/>
              <a:gd name="connsiteY10" fmla="*/ 367640 h 378733"/>
              <a:gd name="connsiteX11" fmla="*/ 0 w 1246407"/>
              <a:gd name="connsiteY11" fmla="*/ 340860 h 378733"/>
              <a:gd name="connsiteX12" fmla="*/ 0 w 1246407"/>
              <a:gd name="connsiteY12" fmla="*/ 37873 h 37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78733">
                <a:moveTo>
                  <a:pt x="0" y="37873"/>
                </a:moveTo>
                <a:cubicBezTo>
                  <a:pt x="0" y="27828"/>
                  <a:pt x="3990" y="18195"/>
                  <a:pt x="11093" y="11093"/>
                </a:cubicBezTo>
                <a:cubicBezTo>
                  <a:pt x="18196" y="3990"/>
                  <a:pt x="27829" y="0"/>
                  <a:pt x="37873" y="0"/>
                </a:cubicBezTo>
                <a:lnTo>
                  <a:pt x="1208534" y="0"/>
                </a:lnTo>
                <a:cubicBezTo>
                  <a:pt x="1218579" y="0"/>
                  <a:pt x="1228212" y="3990"/>
                  <a:pt x="1235314" y="11093"/>
                </a:cubicBezTo>
                <a:cubicBezTo>
                  <a:pt x="1242417" y="18196"/>
                  <a:pt x="1246407" y="27829"/>
                  <a:pt x="1246407" y="37873"/>
                </a:cubicBezTo>
                <a:lnTo>
                  <a:pt x="1246407" y="340860"/>
                </a:lnTo>
                <a:cubicBezTo>
                  <a:pt x="1246407" y="350905"/>
                  <a:pt x="1242417" y="360538"/>
                  <a:pt x="1235314" y="367640"/>
                </a:cubicBezTo>
                <a:cubicBezTo>
                  <a:pt x="1228211" y="374743"/>
                  <a:pt x="1218578" y="378733"/>
                  <a:pt x="1208534" y="378733"/>
                </a:cubicBezTo>
                <a:lnTo>
                  <a:pt x="37873" y="378733"/>
                </a:lnTo>
                <a:cubicBezTo>
                  <a:pt x="27828" y="378733"/>
                  <a:pt x="18195" y="374743"/>
                  <a:pt x="11093" y="367640"/>
                </a:cubicBezTo>
                <a:cubicBezTo>
                  <a:pt x="3990" y="360537"/>
                  <a:pt x="0" y="350904"/>
                  <a:pt x="0" y="340860"/>
                </a:cubicBezTo>
                <a:lnTo>
                  <a:pt x="0" y="37873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983" tIns="19983" rIns="19983" bIns="1998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Participants</a:t>
            </a:r>
          </a:p>
        </p:txBody>
      </p:sp>
      <p:sp>
        <p:nvSpPr>
          <p:cNvPr id="33" name="Freeform 32"/>
          <p:cNvSpPr/>
          <p:nvPr/>
        </p:nvSpPr>
        <p:spPr>
          <a:xfrm rot="1520464">
            <a:off x="7065963" y="5124450"/>
            <a:ext cx="552450" cy="23813"/>
          </a:xfrm>
          <a:custGeom>
            <a:avLst/>
            <a:gdLst>
              <a:gd name="connsiteX0" fmla="*/ 0 w 551644"/>
              <a:gd name="connsiteY0" fmla="*/ 12392 h 24785"/>
              <a:gd name="connsiteX1" fmla="*/ 551644 w 55164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1644" h="24785">
                <a:moveTo>
                  <a:pt x="0" y="12392"/>
                </a:moveTo>
                <a:lnTo>
                  <a:pt x="55164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74731" tIns="-1399" rIns="274730" bIns="-1399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4" name="Freeform 33"/>
          <p:cNvSpPr/>
          <p:nvPr/>
        </p:nvSpPr>
        <p:spPr>
          <a:xfrm>
            <a:off x="7591425" y="5181600"/>
            <a:ext cx="1246188" cy="223838"/>
          </a:xfrm>
          <a:custGeom>
            <a:avLst/>
            <a:gdLst>
              <a:gd name="connsiteX0" fmla="*/ 0 w 1246407"/>
              <a:gd name="connsiteY0" fmla="*/ 30031 h 300309"/>
              <a:gd name="connsiteX1" fmla="*/ 8796 w 1246407"/>
              <a:gd name="connsiteY1" fmla="*/ 8796 h 300309"/>
              <a:gd name="connsiteX2" fmla="*/ 30031 w 1246407"/>
              <a:gd name="connsiteY2" fmla="*/ 0 h 300309"/>
              <a:gd name="connsiteX3" fmla="*/ 1216376 w 1246407"/>
              <a:gd name="connsiteY3" fmla="*/ 0 h 300309"/>
              <a:gd name="connsiteX4" fmla="*/ 1237611 w 1246407"/>
              <a:gd name="connsiteY4" fmla="*/ 8796 h 300309"/>
              <a:gd name="connsiteX5" fmla="*/ 1246407 w 1246407"/>
              <a:gd name="connsiteY5" fmla="*/ 30031 h 300309"/>
              <a:gd name="connsiteX6" fmla="*/ 1246407 w 1246407"/>
              <a:gd name="connsiteY6" fmla="*/ 270278 h 300309"/>
              <a:gd name="connsiteX7" fmla="*/ 1237611 w 1246407"/>
              <a:gd name="connsiteY7" fmla="*/ 291513 h 300309"/>
              <a:gd name="connsiteX8" fmla="*/ 1216376 w 1246407"/>
              <a:gd name="connsiteY8" fmla="*/ 300309 h 300309"/>
              <a:gd name="connsiteX9" fmla="*/ 30031 w 1246407"/>
              <a:gd name="connsiteY9" fmla="*/ 300309 h 300309"/>
              <a:gd name="connsiteX10" fmla="*/ 8796 w 1246407"/>
              <a:gd name="connsiteY10" fmla="*/ 291513 h 300309"/>
              <a:gd name="connsiteX11" fmla="*/ 0 w 1246407"/>
              <a:gd name="connsiteY11" fmla="*/ 270278 h 300309"/>
              <a:gd name="connsiteX12" fmla="*/ 0 w 1246407"/>
              <a:gd name="connsiteY12" fmla="*/ 30031 h 30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00309">
                <a:moveTo>
                  <a:pt x="0" y="30031"/>
                </a:moveTo>
                <a:cubicBezTo>
                  <a:pt x="0" y="22066"/>
                  <a:pt x="3164" y="14428"/>
                  <a:pt x="8796" y="8796"/>
                </a:cubicBezTo>
                <a:cubicBezTo>
                  <a:pt x="14428" y="3164"/>
                  <a:pt x="22066" y="0"/>
                  <a:pt x="30031" y="0"/>
                </a:cubicBezTo>
                <a:lnTo>
                  <a:pt x="1216376" y="0"/>
                </a:lnTo>
                <a:cubicBezTo>
                  <a:pt x="1224341" y="0"/>
                  <a:pt x="1231979" y="3164"/>
                  <a:pt x="1237611" y="8796"/>
                </a:cubicBezTo>
                <a:cubicBezTo>
                  <a:pt x="1243243" y="14428"/>
                  <a:pt x="1246407" y="22066"/>
                  <a:pt x="1246407" y="30031"/>
                </a:cubicBezTo>
                <a:lnTo>
                  <a:pt x="1246407" y="270278"/>
                </a:lnTo>
                <a:cubicBezTo>
                  <a:pt x="1246407" y="278243"/>
                  <a:pt x="1243243" y="285881"/>
                  <a:pt x="1237611" y="291513"/>
                </a:cubicBezTo>
                <a:cubicBezTo>
                  <a:pt x="1231979" y="297145"/>
                  <a:pt x="1224341" y="300309"/>
                  <a:pt x="1216376" y="300309"/>
                </a:cubicBezTo>
                <a:lnTo>
                  <a:pt x="30031" y="300309"/>
                </a:lnTo>
                <a:cubicBezTo>
                  <a:pt x="22066" y="300309"/>
                  <a:pt x="14428" y="297145"/>
                  <a:pt x="8796" y="291513"/>
                </a:cubicBezTo>
                <a:cubicBezTo>
                  <a:pt x="3164" y="285881"/>
                  <a:pt x="0" y="278243"/>
                  <a:pt x="0" y="270278"/>
                </a:cubicBezTo>
                <a:lnTo>
                  <a:pt x="0" y="3003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686" tIns="17686" rIns="17686" bIns="1768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No-Shows</a:t>
            </a:r>
          </a:p>
        </p:txBody>
      </p:sp>
      <p:sp>
        <p:nvSpPr>
          <p:cNvPr id="35" name="Freeform 34"/>
          <p:cNvSpPr/>
          <p:nvPr/>
        </p:nvSpPr>
        <p:spPr>
          <a:xfrm rot="2142401">
            <a:off x="5289550" y="5543550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1" tIns="-2957" rIns="304341" bIns="-295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6" name="Freeform 35"/>
          <p:cNvSpPr/>
          <p:nvPr/>
        </p:nvSpPr>
        <p:spPr>
          <a:xfrm>
            <a:off x="5846763" y="5422900"/>
            <a:ext cx="1246187" cy="623888"/>
          </a:xfrm>
          <a:custGeom>
            <a:avLst/>
            <a:gdLst>
              <a:gd name="connsiteX0" fmla="*/ 0 w 1246407"/>
              <a:gd name="connsiteY0" fmla="*/ 62320 h 623203"/>
              <a:gd name="connsiteX1" fmla="*/ 18253 w 1246407"/>
              <a:gd name="connsiteY1" fmla="*/ 18253 h 623203"/>
              <a:gd name="connsiteX2" fmla="*/ 62320 w 1246407"/>
              <a:gd name="connsiteY2" fmla="*/ 0 h 623203"/>
              <a:gd name="connsiteX3" fmla="*/ 1184087 w 1246407"/>
              <a:gd name="connsiteY3" fmla="*/ 0 h 623203"/>
              <a:gd name="connsiteX4" fmla="*/ 1228154 w 1246407"/>
              <a:gd name="connsiteY4" fmla="*/ 18253 h 623203"/>
              <a:gd name="connsiteX5" fmla="*/ 1246407 w 1246407"/>
              <a:gd name="connsiteY5" fmla="*/ 62320 h 623203"/>
              <a:gd name="connsiteX6" fmla="*/ 1246407 w 1246407"/>
              <a:gd name="connsiteY6" fmla="*/ 560883 h 623203"/>
              <a:gd name="connsiteX7" fmla="*/ 1228154 w 1246407"/>
              <a:gd name="connsiteY7" fmla="*/ 604950 h 623203"/>
              <a:gd name="connsiteX8" fmla="*/ 1184087 w 1246407"/>
              <a:gd name="connsiteY8" fmla="*/ 623203 h 623203"/>
              <a:gd name="connsiteX9" fmla="*/ 62320 w 1246407"/>
              <a:gd name="connsiteY9" fmla="*/ 623203 h 623203"/>
              <a:gd name="connsiteX10" fmla="*/ 18253 w 1246407"/>
              <a:gd name="connsiteY10" fmla="*/ 604950 h 623203"/>
              <a:gd name="connsiteX11" fmla="*/ 0 w 1246407"/>
              <a:gd name="connsiteY11" fmla="*/ 560883 h 623203"/>
              <a:gd name="connsiteX12" fmla="*/ 0 w 1246407"/>
              <a:gd name="connsiteY12" fmla="*/ 62320 h 62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623203">
                <a:moveTo>
                  <a:pt x="0" y="62320"/>
                </a:moveTo>
                <a:cubicBezTo>
                  <a:pt x="0" y="45792"/>
                  <a:pt x="6566" y="29940"/>
                  <a:pt x="18253" y="18253"/>
                </a:cubicBezTo>
                <a:cubicBezTo>
                  <a:pt x="29940" y="6566"/>
                  <a:pt x="45792" y="0"/>
                  <a:pt x="62320" y="0"/>
                </a:cubicBezTo>
                <a:lnTo>
                  <a:pt x="1184087" y="0"/>
                </a:lnTo>
                <a:cubicBezTo>
                  <a:pt x="1200615" y="0"/>
                  <a:pt x="1216467" y="6566"/>
                  <a:pt x="1228154" y="18253"/>
                </a:cubicBezTo>
                <a:cubicBezTo>
                  <a:pt x="1239841" y="29940"/>
                  <a:pt x="1246407" y="45792"/>
                  <a:pt x="1246407" y="62320"/>
                </a:cubicBezTo>
                <a:lnTo>
                  <a:pt x="1246407" y="560883"/>
                </a:lnTo>
                <a:cubicBezTo>
                  <a:pt x="1246407" y="577411"/>
                  <a:pt x="1239841" y="593263"/>
                  <a:pt x="1228154" y="604950"/>
                </a:cubicBezTo>
                <a:cubicBezTo>
                  <a:pt x="1216467" y="616637"/>
                  <a:pt x="1200615" y="623203"/>
                  <a:pt x="1184087" y="623203"/>
                </a:cubicBezTo>
                <a:lnTo>
                  <a:pt x="62320" y="623203"/>
                </a:lnTo>
                <a:cubicBezTo>
                  <a:pt x="45792" y="623203"/>
                  <a:pt x="29940" y="616637"/>
                  <a:pt x="18253" y="604950"/>
                </a:cubicBezTo>
                <a:cubicBezTo>
                  <a:pt x="6566" y="593263"/>
                  <a:pt x="0" y="577411"/>
                  <a:pt x="0" y="560883"/>
                </a:cubicBezTo>
                <a:lnTo>
                  <a:pt x="0" y="6232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143" tIns="27143" rIns="27143" bIns="2714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Control group</a:t>
            </a:r>
          </a:p>
        </p:txBody>
      </p:sp>
      <p:sp>
        <p:nvSpPr>
          <p:cNvPr id="38" name="Freeform 37"/>
          <p:cNvSpPr/>
          <p:nvPr/>
        </p:nvSpPr>
        <p:spPr>
          <a:xfrm>
            <a:off x="7590579" y="5475287"/>
            <a:ext cx="1246188" cy="473075"/>
          </a:xfrm>
          <a:custGeom>
            <a:avLst/>
            <a:gdLst>
              <a:gd name="connsiteX0" fmla="*/ 0 w 1246407"/>
              <a:gd name="connsiteY0" fmla="*/ 37873 h 378733"/>
              <a:gd name="connsiteX1" fmla="*/ 11093 w 1246407"/>
              <a:gd name="connsiteY1" fmla="*/ 11093 h 378733"/>
              <a:gd name="connsiteX2" fmla="*/ 37873 w 1246407"/>
              <a:gd name="connsiteY2" fmla="*/ 0 h 378733"/>
              <a:gd name="connsiteX3" fmla="*/ 1208534 w 1246407"/>
              <a:gd name="connsiteY3" fmla="*/ 0 h 378733"/>
              <a:gd name="connsiteX4" fmla="*/ 1235314 w 1246407"/>
              <a:gd name="connsiteY4" fmla="*/ 11093 h 378733"/>
              <a:gd name="connsiteX5" fmla="*/ 1246407 w 1246407"/>
              <a:gd name="connsiteY5" fmla="*/ 37873 h 378733"/>
              <a:gd name="connsiteX6" fmla="*/ 1246407 w 1246407"/>
              <a:gd name="connsiteY6" fmla="*/ 340860 h 378733"/>
              <a:gd name="connsiteX7" fmla="*/ 1235314 w 1246407"/>
              <a:gd name="connsiteY7" fmla="*/ 367640 h 378733"/>
              <a:gd name="connsiteX8" fmla="*/ 1208534 w 1246407"/>
              <a:gd name="connsiteY8" fmla="*/ 378733 h 378733"/>
              <a:gd name="connsiteX9" fmla="*/ 37873 w 1246407"/>
              <a:gd name="connsiteY9" fmla="*/ 378733 h 378733"/>
              <a:gd name="connsiteX10" fmla="*/ 11093 w 1246407"/>
              <a:gd name="connsiteY10" fmla="*/ 367640 h 378733"/>
              <a:gd name="connsiteX11" fmla="*/ 0 w 1246407"/>
              <a:gd name="connsiteY11" fmla="*/ 340860 h 378733"/>
              <a:gd name="connsiteX12" fmla="*/ 0 w 1246407"/>
              <a:gd name="connsiteY12" fmla="*/ 37873 h 37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78733">
                <a:moveTo>
                  <a:pt x="0" y="37873"/>
                </a:moveTo>
                <a:cubicBezTo>
                  <a:pt x="0" y="27828"/>
                  <a:pt x="3990" y="18195"/>
                  <a:pt x="11093" y="11093"/>
                </a:cubicBezTo>
                <a:cubicBezTo>
                  <a:pt x="18196" y="3990"/>
                  <a:pt x="27829" y="0"/>
                  <a:pt x="37873" y="0"/>
                </a:cubicBezTo>
                <a:lnTo>
                  <a:pt x="1208534" y="0"/>
                </a:lnTo>
                <a:cubicBezTo>
                  <a:pt x="1218579" y="0"/>
                  <a:pt x="1228212" y="3990"/>
                  <a:pt x="1235314" y="11093"/>
                </a:cubicBezTo>
                <a:cubicBezTo>
                  <a:pt x="1242417" y="18196"/>
                  <a:pt x="1246407" y="27829"/>
                  <a:pt x="1246407" y="37873"/>
                </a:cubicBezTo>
                <a:lnTo>
                  <a:pt x="1246407" y="340860"/>
                </a:lnTo>
                <a:cubicBezTo>
                  <a:pt x="1246407" y="350905"/>
                  <a:pt x="1242417" y="360538"/>
                  <a:pt x="1235314" y="367640"/>
                </a:cubicBezTo>
                <a:cubicBezTo>
                  <a:pt x="1228211" y="374743"/>
                  <a:pt x="1218578" y="378733"/>
                  <a:pt x="1208534" y="378733"/>
                </a:cubicBezTo>
                <a:lnTo>
                  <a:pt x="37873" y="378733"/>
                </a:lnTo>
                <a:cubicBezTo>
                  <a:pt x="27828" y="378733"/>
                  <a:pt x="18195" y="374743"/>
                  <a:pt x="11093" y="367640"/>
                </a:cubicBezTo>
                <a:cubicBezTo>
                  <a:pt x="3990" y="360537"/>
                  <a:pt x="0" y="350904"/>
                  <a:pt x="0" y="340860"/>
                </a:cubicBezTo>
                <a:lnTo>
                  <a:pt x="0" y="37873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983" tIns="19983" rIns="19983" bIns="19983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Non-Participants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Freeform 38"/>
          <p:cNvSpPr/>
          <p:nvPr/>
        </p:nvSpPr>
        <p:spPr>
          <a:xfrm rot="1520464">
            <a:off x="7065117" y="5967412"/>
            <a:ext cx="552450" cy="23813"/>
          </a:xfrm>
          <a:custGeom>
            <a:avLst/>
            <a:gdLst>
              <a:gd name="connsiteX0" fmla="*/ 0 w 551644"/>
              <a:gd name="connsiteY0" fmla="*/ 12392 h 24785"/>
              <a:gd name="connsiteX1" fmla="*/ 551644 w 55164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1644" h="24785">
                <a:moveTo>
                  <a:pt x="0" y="12392"/>
                </a:moveTo>
                <a:lnTo>
                  <a:pt x="55164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74731" tIns="-1399" rIns="274730" bIns="-1399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40" name="Freeform 39"/>
          <p:cNvSpPr/>
          <p:nvPr/>
        </p:nvSpPr>
        <p:spPr>
          <a:xfrm>
            <a:off x="7590579" y="6024562"/>
            <a:ext cx="1246188" cy="223838"/>
          </a:xfrm>
          <a:custGeom>
            <a:avLst/>
            <a:gdLst>
              <a:gd name="connsiteX0" fmla="*/ 0 w 1246407"/>
              <a:gd name="connsiteY0" fmla="*/ 30031 h 300309"/>
              <a:gd name="connsiteX1" fmla="*/ 8796 w 1246407"/>
              <a:gd name="connsiteY1" fmla="*/ 8796 h 300309"/>
              <a:gd name="connsiteX2" fmla="*/ 30031 w 1246407"/>
              <a:gd name="connsiteY2" fmla="*/ 0 h 300309"/>
              <a:gd name="connsiteX3" fmla="*/ 1216376 w 1246407"/>
              <a:gd name="connsiteY3" fmla="*/ 0 h 300309"/>
              <a:gd name="connsiteX4" fmla="*/ 1237611 w 1246407"/>
              <a:gd name="connsiteY4" fmla="*/ 8796 h 300309"/>
              <a:gd name="connsiteX5" fmla="*/ 1246407 w 1246407"/>
              <a:gd name="connsiteY5" fmla="*/ 30031 h 300309"/>
              <a:gd name="connsiteX6" fmla="*/ 1246407 w 1246407"/>
              <a:gd name="connsiteY6" fmla="*/ 270278 h 300309"/>
              <a:gd name="connsiteX7" fmla="*/ 1237611 w 1246407"/>
              <a:gd name="connsiteY7" fmla="*/ 291513 h 300309"/>
              <a:gd name="connsiteX8" fmla="*/ 1216376 w 1246407"/>
              <a:gd name="connsiteY8" fmla="*/ 300309 h 300309"/>
              <a:gd name="connsiteX9" fmla="*/ 30031 w 1246407"/>
              <a:gd name="connsiteY9" fmla="*/ 300309 h 300309"/>
              <a:gd name="connsiteX10" fmla="*/ 8796 w 1246407"/>
              <a:gd name="connsiteY10" fmla="*/ 291513 h 300309"/>
              <a:gd name="connsiteX11" fmla="*/ 0 w 1246407"/>
              <a:gd name="connsiteY11" fmla="*/ 270278 h 300309"/>
              <a:gd name="connsiteX12" fmla="*/ 0 w 1246407"/>
              <a:gd name="connsiteY12" fmla="*/ 30031 h 30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00309">
                <a:moveTo>
                  <a:pt x="0" y="30031"/>
                </a:moveTo>
                <a:cubicBezTo>
                  <a:pt x="0" y="22066"/>
                  <a:pt x="3164" y="14428"/>
                  <a:pt x="8796" y="8796"/>
                </a:cubicBezTo>
                <a:cubicBezTo>
                  <a:pt x="14428" y="3164"/>
                  <a:pt x="22066" y="0"/>
                  <a:pt x="30031" y="0"/>
                </a:cubicBezTo>
                <a:lnTo>
                  <a:pt x="1216376" y="0"/>
                </a:lnTo>
                <a:cubicBezTo>
                  <a:pt x="1224341" y="0"/>
                  <a:pt x="1231979" y="3164"/>
                  <a:pt x="1237611" y="8796"/>
                </a:cubicBezTo>
                <a:cubicBezTo>
                  <a:pt x="1243243" y="14428"/>
                  <a:pt x="1246407" y="22066"/>
                  <a:pt x="1246407" y="30031"/>
                </a:cubicBezTo>
                <a:lnTo>
                  <a:pt x="1246407" y="270278"/>
                </a:lnTo>
                <a:cubicBezTo>
                  <a:pt x="1246407" y="278243"/>
                  <a:pt x="1243243" y="285881"/>
                  <a:pt x="1237611" y="291513"/>
                </a:cubicBezTo>
                <a:cubicBezTo>
                  <a:pt x="1231979" y="297145"/>
                  <a:pt x="1224341" y="300309"/>
                  <a:pt x="1216376" y="300309"/>
                </a:cubicBezTo>
                <a:lnTo>
                  <a:pt x="30031" y="300309"/>
                </a:lnTo>
                <a:cubicBezTo>
                  <a:pt x="22066" y="300309"/>
                  <a:pt x="14428" y="297145"/>
                  <a:pt x="8796" y="291513"/>
                </a:cubicBezTo>
                <a:cubicBezTo>
                  <a:pt x="3164" y="285881"/>
                  <a:pt x="0" y="278243"/>
                  <a:pt x="0" y="270278"/>
                </a:cubicBezTo>
                <a:lnTo>
                  <a:pt x="0" y="3003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686" tIns="17686" rIns="17686" bIns="1768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Cross-</a:t>
            </a:r>
            <a:r>
              <a:rPr lang="en-US" sz="1400" b="1" dirty="0" err="1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overs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 rot="20306982">
            <a:off x="7072219" y="5660315"/>
            <a:ext cx="536575" cy="23813"/>
          </a:xfrm>
          <a:custGeom>
            <a:avLst/>
            <a:gdLst>
              <a:gd name="connsiteX0" fmla="*/ 0 w 536034"/>
              <a:gd name="connsiteY0" fmla="*/ 12392 h 24785"/>
              <a:gd name="connsiteX1" fmla="*/ 536034 w 53603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034" h="24785">
                <a:moveTo>
                  <a:pt x="0" y="12392"/>
                </a:moveTo>
                <a:lnTo>
                  <a:pt x="53603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7315" tIns="-1009" rIns="267317" bIns="-100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7" name="Freeform 36"/>
          <p:cNvSpPr/>
          <p:nvPr/>
        </p:nvSpPr>
        <p:spPr>
          <a:xfrm>
            <a:off x="4114800" y="4991099"/>
            <a:ext cx="1247775" cy="754745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Random Assignment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602516" y="4646181"/>
            <a:ext cx="1204225" cy="16022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620605" y="4679632"/>
            <a:ext cx="1217008" cy="15687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848600" y="3636963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solidFill>
                  <a:srgbClr val="FF0000"/>
                </a:solidFill>
              </a:rPr>
              <a:t>No!</a:t>
            </a:r>
            <a:endParaRPr lang="en-US" sz="2400" i="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72200" y="2564903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can you do?</a:t>
            </a:r>
            <a:endParaRPr lang="en-US" sz="2400" i="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33009" y="3039343"/>
            <a:ext cx="2975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solidFill>
                  <a:srgbClr val="FF0000"/>
                </a:solidFill>
              </a:rPr>
              <a:t>Can you drop them?</a:t>
            </a:r>
            <a:endParaRPr lang="en-US" sz="2400" i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044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0" grpId="0" animBg="1"/>
      <p:bldP spid="42" grpId="0"/>
      <p:bldP spid="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Non compliers</a:t>
            </a:r>
          </a:p>
        </p:txBody>
      </p:sp>
      <p:sp>
        <p:nvSpPr>
          <p:cNvPr id="66562" name="Rectangle 5"/>
          <p:cNvSpPr txBox="1">
            <a:spLocks noGrp="1" noChangeArrowheads="1"/>
          </p:cNvSpPr>
          <p:nvPr/>
        </p:nvSpPr>
        <p:spPr bwMode="blackWhite">
          <a:xfrm>
            <a:off x="4572000" y="64770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9EA86C1-88BF-46CB-93EB-66A8A8CD4D1B}" type="slidenum">
              <a:rPr lang="en-US" sz="1000">
                <a:latin typeface="Tahoma" pitchFamily="34" charset="0"/>
              </a:rPr>
              <a:pPr algn="r"/>
              <a:t>29</a:t>
            </a:fld>
            <a:endParaRPr lang="en-US" sz="1000">
              <a:latin typeface="Tahoma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17538" y="1900237"/>
            <a:ext cx="1246187" cy="4195763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Population</a:t>
            </a:r>
          </a:p>
        </p:txBody>
      </p:sp>
      <p:sp>
        <p:nvSpPr>
          <p:cNvPr id="22" name="Freeform 21"/>
          <p:cNvSpPr/>
          <p:nvPr/>
        </p:nvSpPr>
        <p:spPr>
          <a:xfrm rot="18199631">
            <a:off x="1652588" y="3624263"/>
            <a:ext cx="908050" cy="25400"/>
          </a:xfrm>
          <a:custGeom>
            <a:avLst/>
            <a:gdLst>
              <a:gd name="connsiteX0" fmla="*/ 0 w 907436"/>
              <a:gd name="connsiteY0" fmla="*/ 12392 h 24785"/>
              <a:gd name="connsiteX1" fmla="*/ 907436 w 907436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7436" h="24785">
                <a:moveTo>
                  <a:pt x="0" y="12392"/>
                </a:moveTo>
                <a:lnTo>
                  <a:pt x="907436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43731" tIns="-10294" rIns="443733" bIns="-10293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en-US" sz="500"/>
          </a:p>
        </p:txBody>
      </p:sp>
      <p:sp>
        <p:nvSpPr>
          <p:cNvPr id="24" name="Freeform 23"/>
          <p:cNvSpPr/>
          <p:nvPr/>
        </p:nvSpPr>
        <p:spPr>
          <a:xfrm>
            <a:off x="2355850" y="1943100"/>
            <a:ext cx="1246188" cy="2628900"/>
          </a:xfrm>
          <a:custGeom>
            <a:avLst/>
            <a:gdLst>
              <a:gd name="connsiteX0" fmla="*/ 0 w 1246407"/>
              <a:gd name="connsiteY0" fmla="*/ 124641 h 2629253"/>
              <a:gd name="connsiteX1" fmla="*/ 36507 w 1246407"/>
              <a:gd name="connsiteY1" fmla="*/ 36507 h 2629253"/>
              <a:gd name="connsiteX2" fmla="*/ 124642 w 1246407"/>
              <a:gd name="connsiteY2" fmla="*/ 1 h 2629253"/>
              <a:gd name="connsiteX3" fmla="*/ 1121766 w 1246407"/>
              <a:gd name="connsiteY3" fmla="*/ 0 h 2629253"/>
              <a:gd name="connsiteX4" fmla="*/ 1209900 w 1246407"/>
              <a:gd name="connsiteY4" fmla="*/ 36507 h 2629253"/>
              <a:gd name="connsiteX5" fmla="*/ 1246406 w 1246407"/>
              <a:gd name="connsiteY5" fmla="*/ 124642 h 2629253"/>
              <a:gd name="connsiteX6" fmla="*/ 1246407 w 1246407"/>
              <a:gd name="connsiteY6" fmla="*/ 2504612 h 2629253"/>
              <a:gd name="connsiteX7" fmla="*/ 1209900 w 1246407"/>
              <a:gd name="connsiteY7" fmla="*/ 2592747 h 2629253"/>
              <a:gd name="connsiteX8" fmla="*/ 1121765 w 1246407"/>
              <a:gd name="connsiteY8" fmla="*/ 2629253 h 2629253"/>
              <a:gd name="connsiteX9" fmla="*/ 124641 w 1246407"/>
              <a:gd name="connsiteY9" fmla="*/ 2629253 h 2629253"/>
              <a:gd name="connsiteX10" fmla="*/ 36506 w 1246407"/>
              <a:gd name="connsiteY10" fmla="*/ 2592746 h 2629253"/>
              <a:gd name="connsiteX11" fmla="*/ 0 w 1246407"/>
              <a:gd name="connsiteY11" fmla="*/ 2504611 h 2629253"/>
              <a:gd name="connsiteX12" fmla="*/ 0 w 1246407"/>
              <a:gd name="connsiteY12" fmla="*/ 124641 h 26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2629253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917965"/>
                  <a:pt x="1246407" y="1711289"/>
                  <a:pt x="1246407" y="2504612"/>
                </a:cubicBezTo>
                <a:cubicBezTo>
                  <a:pt x="1246407" y="2537669"/>
                  <a:pt x="1233275" y="2569372"/>
                  <a:pt x="1209900" y="2592747"/>
                </a:cubicBezTo>
                <a:cubicBezTo>
                  <a:pt x="1186525" y="2616122"/>
                  <a:pt x="1154822" y="2629253"/>
                  <a:pt x="1121765" y="2629253"/>
                </a:cubicBezTo>
                <a:lnTo>
                  <a:pt x="124641" y="2629253"/>
                </a:lnTo>
                <a:cubicBezTo>
                  <a:pt x="91584" y="2629253"/>
                  <a:pt x="59881" y="2616121"/>
                  <a:pt x="36506" y="2592746"/>
                </a:cubicBezTo>
                <a:cubicBezTo>
                  <a:pt x="13131" y="2569371"/>
                  <a:pt x="0" y="2537668"/>
                  <a:pt x="0" y="2504611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Not in evaluation</a:t>
            </a:r>
          </a:p>
        </p:txBody>
      </p:sp>
      <p:sp>
        <p:nvSpPr>
          <p:cNvPr id="25" name="Freeform 24"/>
          <p:cNvSpPr/>
          <p:nvPr/>
        </p:nvSpPr>
        <p:spPr>
          <a:xfrm rot="4193168">
            <a:off x="1381919" y="4683919"/>
            <a:ext cx="1449388" cy="25400"/>
          </a:xfrm>
          <a:custGeom>
            <a:avLst/>
            <a:gdLst>
              <a:gd name="connsiteX0" fmla="*/ 0 w 1449787"/>
              <a:gd name="connsiteY0" fmla="*/ 12392 h 24785"/>
              <a:gd name="connsiteX1" fmla="*/ 1449787 w 1449787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9787" h="24785">
                <a:moveTo>
                  <a:pt x="0" y="12392"/>
                </a:moveTo>
                <a:lnTo>
                  <a:pt x="1449787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01349" tIns="-23853" rIns="701348" bIns="-23852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6" name="Freeform 25"/>
          <p:cNvSpPr/>
          <p:nvPr/>
        </p:nvSpPr>
        <p:spPr>
          <a:xfrm>
            <a:off x="2362200" y="4648200"/>
            <a:ext cx="1246188" cy="1422400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Evaluation Sample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3602038" y="5364163"/>
            <a:ext cx="498475" cy="25400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  <a:noFill/>
        </p:spPr>
        <p:style>
          <a:lnRef idx="1">
            <a:schemeClr val="accent2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9" name="Freeform 28"/>
          <p:cNvSpPr/>
          <p:nvPr/>
        </p:nvSpPr>
        <p:spPr>
          <a:xfrm rot="19457599">
            <a:off x="5289550" y="5184775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0" tIns="-2958" rIns="304342" bIns="-2957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0" name="Freeform 29"/>
          <p:cNvSpPr/>
          <p:nvPr/>
        </p:nvSpPr>
        <p:spPr>
          <a:xfrm>
            <a:off x="5846763" y="4706938"/>
            <a:ext cx="1246187" cy="623887"/>
          </a:xfrm>
          <a:custGeom>
            <a:avLst/>
            <a:gdLst>
              <a:gd name="connsiteX0" fmla="*/ 0 w 1246407"/>
              <a:gd name="connsiteY0" fmla="*/ 62320 h 623203"/>
              <a:gd name="connsiteX1" fmla="*/ 18253 w 1246407"/>
              <a:gd name="connsiteY1" fmla="*/ 18253 h 623203"/>
              <a:gd name="connsiteX2" fmla="*/ 62320 w 1246407"/>
              <a:gd name="connsiteY2" fmla="*/ 0 h 623203"/>
              <a:gd name="connsiteX3" fmla="*/ 1184087 w 1246407"/>
              <a:gd name="connsiteY3" fmla="*/ 0 h 623203"/>
              <a:gd name="connsiteX4" fmla="*/ 1228154 w 1246407"/>
              <a:gd name="connsiteY4" fmla="*/ 18253 h 623203"/>
              <a:gd name="connsiteX5" fmla="*/ 1246407 w 1246407"/>
              <a:gd name="connsiteY5" fmla="*/ 62320 h 623203"/>
              <a:gd name="connsiteX6" fmla="*/ 1246407 w 1246407"/>
              <a:gd name="connsiteY6" fmla="*/ 560883 h 623203"/>
              <a:gd name="connsiteX7" fmla="*/ 1228154 w 1246407"/>
              <a:gd name="connsiteY7" fmla="*/ 604950 h 623203"/>
              <a:gd name="connsiteX8" fmla="*/ 1184087 w 1246407"/>
              <a:gd name="connsiteY8" fmla="*/ 623203 h 623203"/>
              <a:gd name="connsiteX9" fmla="*/ 62320 w 1246407"/>
              <a:gd name="connsiteY9" fmla="*/ 623203 h 623203"/>
              <a:gd name="connsiteX10" fmla="*/ 18253 w 1246407"/>
              <a:gd name="connsiteY10" fmla="*/ 604950 h 623203"/>
              <a:gd name="connsiteX11" fmla="*/ 0 w 1246407"/>
              <a:gd name="connsiteY11" fmla="*/ 560883 h 623203"/>
              <a:gd name="connsiteX12" fmla="*/ 0 w 1246407"/>
              <a:gd name="connsiteY12" fmla="*/ 62320 h 62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623203">
                <a:moveTo>
                  <a:pt x="0" y="62320"/>
                </a:moveTo>
                <a:cubicBezTo>
                  <a:pt x="0" y="45792"/>
                  <a:pt x="6566" y="29940"/>
                  <a:pt x="18253" y="18253"/>
                </a:cubicBezTo>
                <a:cubicBezTo>
                  <a:pt x="29940" y="6566"/>
                  <a:pt x="45792" y="0"/>
                  <a:pt x="62320" y="0"/>
                </a:cubicBezTo>
                <a:lnTo>
                  <a:pt x="1184087" y="0"/>
                </a:lnTo>
                <a:cubicBezTo>
                  <a:pt x="1200615" y="0"/>
                  <a:pt x="1216467" y="6566"/>
                  <a:pt x="1228154" y="18253"/>
                </a:cubicBezTo>
                <a:cubicBezTo>
                  <a:pt x="1239841" y="29940"/>
                  <a:pt x="1246407" y="45792"/>
                  <a:pt x="1246407" y="62320"/>
                </a:cubicBezTo>
                <a:lnTo>
                  <a:pt x="1246407" y="560883"/>
                </a:lnTo>
                <a:cubicBezTo>
                  <a:pt x="1246407" y="577411"/>
                  <a:pt x="1239841" y="593263"/>
                  <a:pt x="1228154" y="604950"/>
                </a:cubicBezTo>
                <a:cubicBezTo>
                  <a:pt x="1216467" y="616637"/>
                  <a:pt x="1200615" y="623203"/>
                  <a:pt x="1184087" y="623203"/>
                </a:cubicBezTo>
                <a:lnTo>
                  <a:pt x="62320" y="623203"/>
                </a:lnTo>
                <a:cubicBezTo>
                  <a:pt x="45792" y="623203"/>
                  <a:pt x="29940" y="616637"/>
                  <a:pt x="18253" y="604950"/>
                </a:cubicBezTo>
                <a:cubicBezTo>
                  <a:pt x="6566" y="593263"/>
                  <a:pt x="0" y="577411"/>
                  <a:pt x="0" y="560883"/>
                </a:cubicBezTo>
                <a:lnTo>
                  <a:pt x="0" y="6232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143" tIns="27143" rIns="27143" bIns="2714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Treatment group</a:t>
            </a:r>
          </a:p>
        </p:txBody>
      </p:sp>
      <p:sp>
        <p:nvSpPr>
          <p:cNvPr id="31" name="Freeform 30"/>
          <p:cNvSpPr/>
          <p:nvPr/>
        </p:nvSpPr>
        <p:spPr>
          <a:xfrm rot="20306982">
            <a:off x="7073900" y="4908550"/>
            <a:ext cx="536575" cy="23813"/>
          </a:xfrm>
          <a:custGeom>
            <a:avLst/>
            <a:gdLst>
              <a:gd name="connsiteX0" fmla="*/ 0 w 536034"/>
              <a:gd name="connsiteY0" fmla="*/ 12392 h 24785"/>
              <a:gd name="connsiteX1" fmla="*/ 536034 w 53603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034" h="24785">
                <a:moveTo>
                  <a:pt x="0" y="12392"/>
                </a:moveTo>
                <a:lnTo>
                  <a:pt x="53603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7315" tIns="-1009" rIns="267317" bIns="-100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2" name="Freeform 31"/>
          <p:cNvSpPr/>
          <p:nvPr/>
        </p:nvSpPr>
        <p:spPr>
          <a:xfrm>
            <a:off x="7591425" y="4632325"/>
            <a:ext cx="1246188" cy="473075"/>
          </a:xfrm>
          <a:custGeom>
            <a:avLst/>
            <a:gdLst>
              <a:gd name="connsiteX0" fmla="*/ 0 w 1246407"/>
              <a:gd name="connsiteY0" fmla="*/ 37873 h 378733"/>
              <a:gd name="connsiteX1" fmla="*/ 11093 w 1246407"/>
              <a:gd name="connsiteY1" fmla="*/ 11093 h 378733"/>
              <a:gd name="connsiteX2" fmla="*/ 37873 w 1246407"/>
              <a:gd name="connsiteY2" fmla="*/ 0 h 378733"/>
              <a:gd name="connsiteX3" fmla="*/ 1208534 w 1246407"/>
              <a:gd name="connsiteY3" fmla="*/ 0 h 378733"/>
              <a:gd name="connsiteX4" fmla="*/ 1235314 w 1246407"/>
              <a:gd name="connsiteY4" fmla="*/ 11093 h 378733"/>
              <a:gd name="connsiteX5" fmla="*/ 1246407 w 1246407"/>
              <a:gd name="connsiteY5" fmla="*/ 37873 h 378733"/>
              <a:gd name="connsiteX6" fmla="*/ 1246407 w 1246407"/>
              <a:gd name="connsiteY6" fmla="*/ 340860 h 378733"/>
              <a:gd name="connsiteX7" fmla="*/ 1235314 w 1246407"/>
              <a:gd name="connsiteY7" fmla="*/ 367640 h 378733"/>
              <a:gd name="connsiteX8" fmla="*/ 1208534 w 1246407"/>
              <a:gd name="connsiteY8" fmla="*/ 378733 h 378733"/>
              <a:gd name="connsiteX9" fmla="*/ 37873 w 1246407"/>
              <a:gd name="connsiteY9" fmla="*/ 378733 h 378733"/>
              <a:gd name="connsiteX10" fmla="*/ 11093 w 1246407"/>
              <a:gd name="connsiteY10" fmla="*/ 367640 h 378733"/>
              <a:gd name="connsiteX11" fmla="*/ 0 w 1246407"/>
              <a:gd name="connsiteY11" fmla="*/ 340860 h 378733"/>
              <a:gd name="connsiteX12" fmla="*/ 0 w 1246407"/>
              <a:gd name="connsiteY12" fmla="*/ 37873 h 37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78733">
                <a:moveTo>
                  <a:pt x="0" y="37873"/>
                </a:moveTo>
                <a:cubicBezTo>
                  <a:pt x="0" y="27828"/>
                  <a:pt x="3990" y="18195"/>
                  <a:pt x="11093" y="11093"/>
                </a:cubicBezTo>
                <a:cubicBezTo>
                  <a:pt x="18196" y="3990"/>
                  <a:pt x="27829" y="0"/>
                  <a:pt x="37873" y="0"/>
                </a:cubicBezTo>
                <a:lnTo>
                  <a:pt x="1208534" y="0"/>
                </a:lnTo>
                <a:cubicBezTo>
                  <a:pt x="1218579" y="0"/>
                  <a:pt x="1228212" y="3990"/>
                  <a:pt x="1235314" y="11093"/>
                </a:cubicBezTo>
                <a:cubicBezTo>
                  <a:pt x="1242417" y="18196"/>
                  <a:pt x="1246407" y="27829"/>
                  <a:pt x="1246407" y="37873"/>
                </a:cubicBezTo>
                <a:lnTo>
                  <a:pt x="1246407" y="340860"/>
                </a:lnTo>
                <a:cubicBezTo>
                  <a:pt x="1246407" y="350905"/>
                  <a:pt x="1242417" y="360538"/>
                  <a:pt x="1235314" y="367640"/>
                </a:cubicBezTo>
                <a:cubicBezTo>
                  <a:pt x="1228211" y="374743"/>
                  <a:pt x="1218578" y="378733"/>
                  <a:pt x="1208534" y="378733"/>
                </a:cubicBezTo>
                <a:lnTo>
                  <a:pt x="37873" y="378733"/>
                </a:lnTo>
                <a:cubicBezTo>
                  <a:pt x="27828" y="378733"/>
                  <a:pt x="18195" y="374743"/>
                  <a:pt x="11093" y="367640"/>
                </a:cubicBezTo>
                <a:cubicBezTo>
                  <a:pt x="3990" y="360537"/>
                  <a:pt x="0" y="350904"/>
                  <a:pt x="0" y="340860"/>
                </a:cubicBezTo>
                <a:lnTo>
                  <a:pt x="0" y="37873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983" tIns="19983" rIns="19983" bIns="1998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Participants</a:t>
            </a:r>
          </a:p>
        </p:txBody>
      </p:sp>
      <p:sp>
        <p:nvSpPr>
          <p:cNvPr id="33" name="Freeform 32"/>
          <p:cNvSpPr/>
          <p:nvPr/>
        </p:nvSpPr>
        <p:spPr>
          <a:xfrm rot="1520464">
            <a:off x="7065963" y="5124450"/>
            <a:ext cx="552450" cy="23813"/>
          </a:xfrm>
          <a:custGeom>
            <a:avLst/>
            <a:gdLst>
              <a:gd name="connsiteX0" fmla="*/ 0 w 551644"/>
              <a:gd name="connsiteY0" fmla="*/ 12392 h 24785"/>
              <a:gd name="connsiteX1" fmla="*/ 551644 w 55164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1644" h="24785">
                <a:moveTo>
                  <a:pt x="0" y="12392"/>
                </a:moveTo>
                <a:lnTo>
                  <a:pt x="55164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74731" tIns="-1399" rIns="274730" bIns="-1399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4" name="Freeform 33"/>
          <p:cNvSpPr/>
          <p:nvPr/>
        </p:nvSpPr>
        <p:spPr>
          <a:xfrm>
            <a:off x="7591425" y="5181600"/>
            <a:ext cx="1246188" cy="223838"/>
          </a:xfrm>
          <a:custGeom>
            <a:avLst/>
            <a:gdLst>
              <a:gd name="connsiteX0" fmla="*/ 0 w 1246407"/>
              <a:gd name="connsiteY0" fmla="*/ 30031 h 300309"/>
              <a:gd name="connsiteX1" fmla="*/ 8796 w 1246407"/>
              <a:gd name="connsiteY1" fmla="*/ 8796 h 300309"/>
              <a:gd name="connsiteX2" fmla="*/ 30031 w 1246407"/>
              <a:gd name="connsiteY2" fmla="*/ 0 h 300309"/>
              <a:gd name="connsiteX3" fmla="*/ 1216376 w 1246407"/>
              <a:gd name="connsiteY3" fmla="*/ 0 h 300309"/>
              <a:gd name="connsiteX4" fmla="*/ 1237611 w 1246407"/>
              <a:gd name="connsiteY4" fmla="*/ 8796 h 300309"/>
              <a:gd name="connsiteX5" fmla="*/ 1246407 w 1246407"/>
              <a:gd name="connsiteY5" fmla="*/ 30031 h 300309"/>
              <a:gd name="connsiteX6" fmla="*/ 1246407 w 1246407"/>
              <a:gd name="connsiteY6" fmla="*/ 270278 h 300309"/>
              <a:gd name="connsiteX7" fmla="*/ 1237611 w 1246407"/>
              <a:gd name="connsiteY7" fmla="*/ 291513 h 300309"/>
              <a:gd name="connsiteX8" fmla="*/ 1216376 w 1246407"/>
              <a:gd name="connsiteY8" fmla="*/ 300309 h 300309"/>
              <a:gd name="connsiteX9" fmla="*/ 30031 w 1246407"/>
              <a:gd name="connsiteY9" fmla="*/ 300309 h 300309"/>
              <a:gd name="connsiteX10" fmla="*/ 8796 w 1246407"/>
              <a:gd name="connsiteY10" fmla="*/ 291513 h 300309"/>
              <a:gd name="connsiteX11" fmla="*/ 0 w 1246407"/>
              <a:gd name="connsiteY11" fmla="*/ 270278 h 300309"/>
              <a:gd name="connsiteX12" fmla="*/ 0 w 1246407"/>
              <a:gd name="connsiteY12" fmla="*/ 30031 h 30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00309">
                <a:moveTo>
                  <a:pt x="0" y="30031"/>
                </a:moveTo>
                <a:cubicBezTo>
                  <a:pt x="0" y="22066"/>
                  <a:pt x="3164" y="14428"/>
                  <a:pt x="8796" y="8796"/>
                </a:cubicBezTo>
                <a:cubicBezTo>
                  <a:pt x="14428" y="3164"/>
                  <a:pt x="22066" y="0"/>
                  <a:pt x="30031" y="0"/>
                </a:cubicBezTo>
                <a:lnTo>
                  <a:pt x="1216376" y="0"/>
                </a:lnTo>
                <a:cubicBezTo>
                  <a:pt x="1224341" y="0"/>
                  <a:pt x="1231979" y="3164"/>
                  <a:pt x="1237611" y="8796"/>
                </a:cubicBezTo>
                <a:cubicBezTo>
                  <a:pt x="1243243" y="14428"/>
                  <a:pt x="1246407" y="22066"/>
                  <a:pt x="1246407" y="30031"/>
                </a:cubicBezTo>
                <a:lnTo>
                  <a:pt x="1246407" y="270278"/>
                </a:lnTo>
                <a:cubicBezTo>
                  <a:pt x="1246407" y="278243"/>
                  <a:pt x="1243243" y="285881"/>
                  <a:pt x="1237611" y="291513"/>
                </a:cubicBezTo>
                <a:cubicBezTo>
                  <a:pt x="1231979" y="297145"/>
                  <a:pt x="1224341" y="300309"/>
                  <a:pt x="1216376" y="300309"/>
                </a:cubicBezTo>
                <a:lnTo>
                  <a:pt x="30031" y="300309"/>
                </a:lnTo>
                <a:cubicBezTo>
                  <a:pt x="22066" y="300309"/>
                  <a:pt x="14428" y="297145"/>
                  <a:pt x="8796" y="291513"/>
                </a:cubicBezTo>
                <a:cubicBezTo>
                  <a:pt x="3164" y="285881"/>
                  <a:pt x="0" y="278243"/>
                  <a:pt x="0" y="270278"/>
                </a:cubicBezTo>
                <a:lnTo>
                  <a:pt x="0" y="3003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686" tIns="17686" rIns="17686" bIns="1768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No-Shows</a:t>
            </a:r>
          </a:p>
        </p:txBody>
      </p:sp>
      <p:sp>
        <p:nvSpPr>
          <p:cNvPr id="35" name="Freeform 34"/>
          <p:cNvSpPr/>
          <p:nvPr/>
        </p:nvSpPr>
        <p:spPr>
          <a:xfrm rot="2142401">
            <a:off x="5289550" y="5543550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1" tIns="-2957" rIns="304341" bIns="-295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6" name="Freeform 35"/>
          <p:cNvSpPr/>
          <p:nvPr/>
        </p:nvSpPr>
        <p:spPr>
          <a:xfrm>
            <a:off x="5846763" y="5422900"/>
            <a:ext cx="1246187" cy="623888"/>
          </a:xfrm>
          <a:custGeom>
            <a:avLst/>
            <a:gdLst>
              <a:gd name="connsiteX0" fmla="*/ 0 w 1246407"/>
              <a:gd name="connsiteY0" fmla="*/ 62320 h 623203"/>
              <a:gd name="connsiteX1" fmla="*/ 18253 w 1246407"/>
              <a:gd name="connsiteY1" fmla="*/ 18253 h 623203"/>
              <a:gd name="connsiteX2" fmla="*/ 62320 w 1246407"/>
              <a:gd name="connsiteY2" fmla="*/ 0 h 623203"/>
              <a:gd name="connsiteX3" fmla="*/ 1184087 w 1246407"/>
              <a:gd name="connsiteY3" fmla="*/ 0 h 623203"/>
              <a:gd name="connsiteX4" fmla="*/ 1228154 w 1246407"/>
              <a:gd name="connsiteY4" fmla="*/ 18253 h 623203"/>
              <a:gd name="connsiteX5" fmla="*/ 1246407 w 1246407"/>
              <a:gd name="connsiteY5" fmla="*/ 62320 h 623203"/>
              <a:gd name="connsiteX6" fmla="*/ 1246407 w 1246407"/>
              <a:gd name="connsiteY6" fmla="*/ 560883 h 623203"/>
              <a:gd name="connsiteX7" fmla="*/ 1228154 w 1246407"/>
              <a:gd name="connsiteY7" fmla="*/ 604950 h 623203"/>
              <a:gd name="connsiteX8" fmla="*/ 1184087 w 1246407"/>
              <a:gd name="connsiteY8" fmla="*/ 623203 h 623203"/>
              <a:gd name="connsiteX9" fmla="*/ 62320 w 1246407"/>
              <a:gd name="connsiteY9" fmla="*/ 623203 h 623203"/>
              <a:gd name="connsiteX10" fmla="*/ 18253 w 1246407"/>
              <a:gd name="connsiteY10" fmla="*/ 604950 h 623203"/>
              <a:gd name="connsiteX11" fmla="*/ 0 w 1246407"/>
              <a:gd name="connsiteY11" fmla="*/ 560883 h 623203"/>
              <a:gd name="connsiteX12" fmla="*/ 0 w 1246407"/>
              <a:gd name="connsiteY12" fmla="*/ 62320 h 62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623203">
                <a:moveTo>
                  <a:pt x="0" y="62320"/>
                </a:moveTo>
                <a:cubicBezTo>
                  <a:pt x="0" y="45792"/>
                  <a:pt x="6566" y="29940"/>
                  <a:pt x="18253" y="18253"/>
                </a:cubicBezTo>
                <a:cubicBezTo>
                  <a:pt x="29940" y="6566"/>
                  <a:pt x="45792" y="0"/>
                  <a:pt x="62320" y="0"/>
                </a:cubicBezTo>
                <a:lnTo>
                  <a:pt x="1184087" y="0"/>
                </a:lnTo>
                <a:cubicBezTo>
                  <a:pt x="1200615" y="0"/>
                  <a:pt x="1216467" y="6566"/>
                  <a:pt x="1228154" y="18253"/>
                </a:cubicBezTo>
                <a:cubicBezTo>
                  <a:pt x="1239841" y="29940"/>
                  <a:pt x="1246407" y="45792"/>
                  <a:pt x="1246407" y="62320"/>
                </a:cubicBezTo>
                <a:lnTo>
                  <a:pt x="1246407" y="560883"/>
                </a:lnTo>
                <a:cubicBezTo>
                  <a:pt x="1246407" y="577411"/>
                  <a:pt x="1239841" y="593263"/>
                  <a:pt x="1228154" y="604950"/>
                </a:cubicBezTo>
                <a:cubicBezTo>
                  <a:pt x="1216467" y="616637"/>
                  <a:pt x="1200615" y="623203"/>
                  <a:pt x="1184087" y="623203"/>
                </a:cubicBezTo>
                <a:lnTo>
                  <a:pt x="62320" y="623203"/>
                </a:lnTo>
                <a:cubicBezTo>
                  <a:pt x="45792" y="623203"/>
                  <a:pt x="29940" y="616637"/>
                  <a:pt x="18253" y="604950"/>
                </a:cubicBezTo>
                <a:cubicBezTo>
                  <a:pt x="6566" y="593263"/>
                  <a:pt x="0" y="577411"/>
                  <a:pt x="0" y="560883"/>
                </a:cubicBezTo>
                <a:lnTo>
                  <a:pt x="0" y="6232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143" tIns="27143" rIns="27143" bIns="27143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Control group</a:t>
            </a:r>
          </a:p>
        </p:txBody>
      </p:sp>
      <p:sp>
        <p:nvSpPr>
          <p:cNvPr id="18" name="Oval 17"/>
          <p:cNvSpPr/>
          <p:nvPr/>
        </p:nvSpPr>
        <p:spPr>
          <a:xfrm>
            <a:off x="5791200" y="4572000"/>
            <a:ext cx="1371600" cy="838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91200" y="5334000"/>
            <a:ext cx="1371600" cy="838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590579" y="5475287"/>
            <a:ext cx="1246188" cy="473075"/>
          </a:xfrm>
          <a:custGeom>
            <a:avLst/>
            <a:gdLst>
              <a:gd name="connsiteX0" fmla="*/ 0 w 1246407"/>
              <a:gd name="connsiteY0" fmla="*/ 37873 h 378733"/>
              <a:gd name="connsiteX1" fmla="*/ 11093 w 1246407"/>
              <a:gd name="connsiteY1" fmla="*/ 11093 h 378733"/>
              <a:gd name="connsiteX2" fmla="*/ 37873 w 1246407"/>
              <a:gd name="connsiteY2" fmla="*/ 0 h 378733"/>
              <a:gd name="connsiteX3" fmla="*/ 1208534 w 1246407"/>
              <a:gd name="connsiteY3" fmla="*/ 0 h 378733"/>
              <a:gd name="connsiteX4" fmla="*/ 1235314 w 1246407"/>
              <a:gd name="connsiteY4" fmla="*/ 11093 h 378733"/>
              <a:gd name="connsiteX5" fmla="*/ 1246407 w 1246407"/>
              <a:gd name="connsiteY5" fmla="*/ 37873 h 378733"/>
              <a:gd name="connsiteX6" fmla="*/ 1246407 w 1246407"/>
              <a:gd name="connsiteY6" fmla="*/ 340860 h 378733"/>
              <a:gd name="connsiteX7" fmla="*/ 1235314 w 1246407"/>
              <a:gd name="connsiteY7" fmla="*/ 367640 h 378733"/>
              <a:gd name="connsiteX8" fmla="*/ 1208534 w 1246407"/>
              <a:gd name="connsiteY8" fmla="*/ 378733 h 378733"/>
              <a:gd name="connsiteX9" fmla="*/ 37873 w 1246407"/>
              <a:gd name="connsiteY9" fmla="*/ 378733 h 378733"/>
              <a:gd name="connsiteX10" fmla="*/ 11093 w 1246407"/>
              <a:gd name="connsiteY10" fmla="*/ 367640 h 378733"/>
              <a:gd name="connsiteX11" fmla="*/ 0 w 1246407"/>
              <a:gd name="connsiteY11" fmla="*/ 340860 h 378733"/>
              <a:gd name="connsiteX12" fmla="*/ 0 w 1246407"/>
              <a:gd name="connsiteY12" fmla="*/ 37873 h 37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78733">
                <a:moveTo>
                  <a:pt x="0" y="37873"/>
                </a:moveTo>
                <a:cubicBezTo>
                  <a:pt x="0" y="27828"/>
                  <a:pt x="3990" y="18195"/>
                  <a:pt x="11093" y="11093"/>
                </a:cubicBezTo>
                <a:cubicBezTo>
                  <a:pt x="18196" y="3990"/>
                  <a:pt x="27829" y="0"/>
                  <a:pt x="37873" y="0"/>
                </a:cubicBezTo>
                <a:lnTo>
                  <a:pt x="1208534" y="0"/>
                </a:lnTo>
                <a:cubicBezTo>
                  <a:pt x="1218579" y="0"/>
                  <a:pt x="1228212" y="3990"/>
                  <a:pt x="1235314" y="11093"/>
                </a:cubicBezTo>
                <a:cubicBezTo>
                  <a:pt x="1242417" y="18196"/>
                  <a:pt x="1246407" y="27829"/>
                  <a:pt x="1246407" y="37873"/>
                </a:cubicBezTo>
                <a:lnTo>
                  <a:pt x="1246407" y="340860"/>
                </a:lnTo>
                <a:cubicBezTo>
                  <a:pt x="1246407" y="350905"/>
                  <a:pt x="1242417" y="360538"/>
                  <a:pt x="1235314" y="367640"/>
                </a:cubicBezTo>
                <a:cubicBezTo>
                  <a:pt x="1228211" y="374743"/>
                  <a:pt x="1218578" y="378733"/>
                  <a:pt x="1208534" y="378733"/>
                </a:cubicBezTo>
                <a:lnTo>
                  <a:pt x="37873" y="378733"/>
                </a:lnTo>
                <a:cubicBezTo>
                  <a:pt x="27828" y="378733"/>
                  <a:pt x="18195" y="374743"/>
                  <a:pt x="11093" y="367640"/>
                </a:cubicBezTo>
                <a:cubicBezTo>
                  <a:pt x="3990" y="360537"/>
                  <a:pt x="0" y="350904"/>
                  <a:pt x="0" y="340860"/>
                </a:cubicBezTo>
                <a:lnTo>
                  <a:pt x="0" y="37873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983" tIns="19983" rIns="19983" bIns="19983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Non-Participants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Freeform 38"/>
          <p:cNvSpPr/>
          <p:nvPr/>
        </p:nvSpPr>
        <p:spPr>
          <a:xfrm rot="1520464">
            <a:off x="7065117" y="5967412"/>
            <a:ext cx="552450" cy="23813"/>
          </a:xfrm>
          <a:custGeom>
            <a:avLst/>
            <a:gdLst>
              <a:gd name="connsiteX0" fmla="*/ 0 w 551644"/>
              <a:gd name="connsiteY0" fmla="*/ 12392 h 24785"/>
              <a:gd name="connsiteX1" fmla="*/ 551644 w 55164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1644" h="24785">
                <a:moveTo>
                  <a:pt x="0" y="12392"/>
                </a:moveTo>
                <a:lnTo>
                  <a:pt x="55164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74731" tIns="-1399" rIns="274730" bIns="-1399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40" name="Freeform 39"/>
          <p:cNvSpPr/>
          <p:nvPr/>
        </p:nvSpPr>
        <p:spPr>
          <a:xfrm>
            <a:off x="7590579" y="6024562"/>
            <a:ext cx="1246188" cy="223838"/>
          </a:xfrm>
          <a:custGeom>
            <a:avLst/>
            <a:gdLst>
              <a:gd name="connsiteX0" fmla="*/ 0 w 1246407"/>
              <a:gd name="connsiteY0" fmla="*/ 30031 h 300309"/>
              <a:gd name="connsiteX1" fmla="*/ 8796 w 1246407"/>
              <a:gd name="connsiteY1" fmla="*/ 8796 h 300309"/>
              <a:gd name="connsiteX2" fmla="*/ 30031 w 1246407"/>
              <a:gd name="connsiteY2" fmla="*/ 0 h 300309"/>
              <a:gd name="connsiteX3" fmla="*/ 1216376 w 1246407"/>
              <a:gd name="connsiteY3" fmla="*/ 0 h 300309"/>
              <a:gd name="connsiteX4" fmla="*/ 1237611 w 1246407"/>
              <a:gd name="connsiteY4" fmla="*/ 8796 h 300309"/>
              <a:gd name="connsiteX5" fmla="*/ 1246407 w 1246407"/>
              <a:gd name="connsiteY5" fmla="*/ 30031 h 300309"/>
              <a:gd name="connsiteX6" fmla="*/ 1246407 w 1246407"/>
              <a:gd name="connsiteY6" fmla="*/ 270278 h 300309"/>
              <a:gd name="connsiteX7" fmla="*/ 1237611 w 1246407"/>
              <a:gd name="connsiteY7" fmla="*/ 291513 h 300309"/>
              <a:gd name="connsiteX8" fmla="*/ 1216376 w 1246407"/>
              <a:gd name="connsiteY8" fmla="*/ 300309 h 300309"/>
              <a:gd name="connsiteX9" fmla="*/ 30031 w 1246407"/>
              <a:gd name="connsiteY9" fmla="*/ 300309 h 300309"/>
              <a:gd name="connsiteX10" fmla="*/ 8796 w 1246407"/>
              <a:gd name="connsiteY10" fmla="*/ 291513 h 300309"/>
              <a:gd name="connsiteX11" fmla="*/ 0 w 1246407"/>
              <a:gd name="connsiteY11" fmla="*/ 270278 h 300309"/>
              <a:gd name="connsiteX12" fmla="*/ 0 w 1246407"/>
              <a:gd name="connsiteY12" fmla="*/ 30031 h 30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300309">
                <a:moveTo>
                  <a:pt x="0" y="30031"/>
                </a:moveTo>
                <a:cubicBezTo>
                  <a:pt x="0" y="22066"/>
                  <a:pt x="3164" y="14428"/>
                  <a:pt x="8796" y="8796"/>
                </a:cubicBezTo>
                <a:cubicBezTo>
                  <a:pt x="14428" y="3164"/>
                  <a:pt x="22066" y="0"/>
                  <a:pt x="30031" y="0"/>
                </a:cubicBezTo>
                <a:lnTo>
                  <a:pt x="1216376" y="0"/>
                </a:lnTo>
                <a:cubicBezTo>
                  <a:pt x="1224341" y="0"/>
                  <a:pt x="1231979" y="3164"/>
                  <a:pt x="1237611" y="8796"/>
                </a:cubicBezTo>
                <a:cubicBezTo>
                  <a:pt x="1243243" y="14428"/>
                  <a:pt x="1246407" y="22066"/>
                  <a:pt x="1246407" y="30031"/>
                </a:cubicBezTo>
                <a:lnTo>
                  <a:pt x="1246407" y="270278"/>
                </a:lnTo>
                <a:cubicBezTo>
                  <a:pt x="1246407" y="278243"/>
                  <a:pt x="1243243" y="285881"/>
                  <a:pt x="1237611" y="291513"/>
                </a:cubicBezTo>
                <a:cubicBezTo>
                  <a:pt x="1231979" y="297145"/>
                  <a:pt x="1224341" y="300309"/>
                  <a:pt x="1216376" y="300309"/>
                </a:cubicBezTo>
                <a:lnTo>
                  <a:pt x="30031" y="300309"/>
                </a:lnTo>
                <a:cubicBezTo>
                  <a:pt x="22066" y="300309"/>
                  <a:pt x="14428" y="297145"/>
                  <a:pt x="8796" y="291513"/>
                </a:cubicBezTo>
                <a:cubicBezTo>
                  <a:pt x="3164" y="285881"/>
                  <a:pt x="0" y="278243"/>
                  <a:pt x="0" y="270278"/>
                </a:cubicBezTo>
                <a:lnTo>
                  <a:pt x="0" y="3003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7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686" tIns="17686" rIns="17686" bIns="1768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Cross-</a:t>
            </a:r>
            <a:r>
              <a:rPr lang="en-US" sz="1400" b="1" dirty="0" err="1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overs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 rot="20306982">
            <a:off x="7072219" y="5660315"/>
            <a:ext cx="536575" cy="23813"/>
          </a:xfrm>
          <a:custGeom>
            <a:avLst/>
            <a:gdLst>
              <a:gd name="connsiteX0" fmla="*/ 0 w 536034"/>
              <a:gd name="connsiteY0" fmla="*/ 12392 h 24785"/>
              <a:gd name="connsiteX1" fmla="*/ 536034 w 536034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034" h="24785">
                <a:moveTo>
                  <a:pt x="0" y="12392"/>
                </a:moveTo>
                <a:lnTo>
                  <a:pt x="536034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7315" tIns="-1009" rIns="267317" bIns="-100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7" name="Freeform 36"/>
          <p:cNvSpPr/>
          <p:nvPr/>
        </p:nvSpPr>
        <p:spPr>
          <a:xfrm>
            <a:off x="4114800" y="4991099"/>
            <a:ext cx="1247775" cy="754745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Random Assignment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33009" y="3039343"/>
            <a:ext cx="3168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solidFill>
                  <a:srgbClr val="FF0000"/>
                </a:solidFill>
              </a:rPr>
              <a:t>You can compare the </a:t>
            </a:r>
          </a:p>
          <a:p>
            <a:r>
              <a:rPr lang="en-US" sz="2400" i="0" dirty="0" smtClean="0">
                <a:solidFill>
                  <a:srgbClr val="FF0000"/>
                </a:solidFill>
              </a:rPr>
              <a:t>original groups</a:t>
            </a:r>
            <a:endParaRPr lang="en-US" sz="2400" i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84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Course Overview</a:t>
            </a: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rgbClr val="7F7F7F"/>
                </a:solidFill>
                <a:ea typeface="Arial Unicode MS" pitchFamily="34" charset="-128"/>
                <a:cs typeface="Arial Unicode MS" pitchFamily="34" charset="-128"/>
              </a:rPr>
              <a:t>What is Evaluation?</a:t>
            </a:r>
          </a:p>
          <a:p>
            <a:pPr eaLnBrk="1"/>
            <a:r>
              <a:rPr lang="en-US" dirty="0" smtClean="0">
                <a:solidFill>
                  <a:srgbClr val="7F7F7F"/>
                </a:solidFill>
                <a:ea typeface="Arial Unicode MS" pitchFamily="34" charset="-128"/>
                <a:cs typeface="Arial Unicode MS" pitchFamily="34" charset="-128"/>
              </a:rPr>
              <a:t>Measuring Impacts</a:t>
            </a:r>
          </a:p>
          <a:p>
            <a:pPr eaLnBrk="1"/>
            <a:r>
              <a:rPr lang="en-US" dirty="0" smtClean="0">
                <a:solidFill>
                  <a:srgbClr val="7F7F7F"/>
                </a:solidFill>
                <a:ea typeface="Arial Unicode MS" pitchFamily="34" charset="-128"/>
                <a:cs typeface="Arial Unicode MS" pitchFamily="34" charset="-128"/>
              </a:rPr>
              <a:t>Why Randomize?</a:t>
            </a:r>
          </a:p>
          <a:p>
            <a:pPr eaLnBrk="1"/>
            <a:r>
              <a:rPr lang="en-US" dirty="0" smtClean="0">
                <a:solidFill>
                  <a:srgbClr val="7F7F7F"/>
                </a:solidFill>
                <a:ea typeface="Arial Unicode MS" pitchFamily="34" charset="-128"/>
                <a:cs typeface="Arial Unicode MS" pitchFamily="34" charset="-128"/>
              </a:rPr>
              <a:t>How to Randomize</a:t>
            </a:r>
          </a:p>
          <a:p>
            <a:pPr eaLnBrk="1"/>
            <a:r>
              <a:rPr lang="en-US" dirty="0" smtClean="0">
                <a:solidFill>
                  <a:srgbClr val="7F7F7F"/>
                </a:solidFill>
                <a:ea typeface="Arial Unicode MS" pitchFamily="34" charset="-128"/>
                <a:cs typeface="Arial Unicode MS" pitchFamily="34" charset="-128"/>
              </a:rPr>
              <a:t>Sampling and Sample Size</a:t>
            </a:r>
          </a:p>
          <a:p>
            <a:pPr eaLnBrk="1"/>
            <a:r>
              <a:rPr lang="en-US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Threats and Analysis</a:t>
            </a:r>
          </a:p>
          <a:p>
            <a:pPr eaLnBrk="1"/>
            <a:r>
              <a:rPr lang="en-US" dirty="0" smtClean="0">
                <a:solidFill>
                  <a:srgbClr val="7F7F7F"/>
                </a:solidFill>
                <a:ea typeface="Arial Unicode MS" pitchFamily="34" charset="-128"/>
                <a:cs typeface="Arial Unicode MS" pitchFamily="34" charset="-128"/>
              </a:rPr>
              <a:t>Project from Start to Finish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Sample selection bias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Sample selection bias could arise if factors other than random assignment influence program allocation</a:t>
            </a:r>
          </a:p>
          <a:p>
            <a:pPr lvl="1"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Even if intended allocation of program was random, the actual allocation may not be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ea typeface="Arial Unicode MS" pitchFamily="34" charset="-128"/>
                <a:cs typeface="Tahoma" pitchFamily="34" charset="0"/>
              </a:rPr>
              <a:t>Sample selection bias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spcBef>
                <a:spcPts val="700"/>
              </a:spcBef>
            </a:pP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Individuals assigned to comparison group could attempt to move into treatment group</a:t>
            </a:r>
          </a:p>
          <a:p>
            <a:pPr lvl="1" eaLnBrk="1">
              <a:spcBef>
                <a:spcPts val="600"/>
              </a:spcBef>
            </a:pP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School feeding program: parents could attempt to move their children from comparison school to treatment school</a:t>
            </a:r>
          </a:p>
          <a:p>
            <a:pPr eaLnBrk="1">
              <a:spcBef>
                <a:spcPts val="700"/>
              </a:spcBef>
            </a:pP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Alternatively, individuals allocated to treatment group may not receive treatment</a:t>
            </a:r>
          </a:p>
          <a:p>
            <a:pPr lvl="1" eaLnBrk="1">
              <a:spcBef>
                <a:spcPts val="600"/>
              </a:spcBef>
            </a:pP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School feeding program: some students assigned to treatment schools bring and eat their own lunch anyway, or choose not to eat at all.</a:t>
            </a:r>
          </a:p>
          <a:p>
            <a:pPr lvl="1" eaLnBrk="1">
              <a:spcBef>
                <a:spcPts val="600"/>
              </a:spcBef>
            </a:pPr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Lecture Overview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spcBef>
                <a:spcPts val="700"/>
              </a:spcBef>
            </a:pPr>
            <a:r>
              <a:rPr lang="en-US" sz="2800" dirty="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Attrition</a:t>
            </a:r>
          </a:p>
          <a:p>
            <a:pPr eaLnBrk="1">
              <a:spcBef>
                <a:spcPts val="700"/>
              </a:spcBef>
            </a:pPr>
            <a:r>
              <a:rPr lang="en-US" sz="2800" dirty="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Spillovers</a:t>
            </a:r>
          </a:p>
          <a:p>
            <a:pPr eaLnBrk="1">
              <a:spcBef>
                <a:spcPts val="700"/>
              </a:spcBef>
            </a:pPr>
            <a:r>
              <a:rPr lang="en-US" sz="2800" dirty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Partial Compliance and Sample Selection Bias</a:t>
            </a:r>
          </a:p>
          <a:p>
            <a:pPr eaLnBrk="1">
              <a:spcBef>
                <a:spcPts val="700"/>
              </a:spcBef>
            </a:pP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Intention to Treat &amp; Treatment on Treated</a:t>
            </a:r>
          </a:p>
          <a:p>
            <a:pPr eaLnBrk="1">
              <a:spcBef>
                <a:spcPts val="700"/>
              </a:spcBef>
            </a:pPr>
            <a:r>
              <a:rPr lang="en-US" sz="2800" dirty="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Choice of outcomes</a:t>
            </a:r>
          </a:p>
          <a:p>
            <a:pPr eaLnBrk="1">
              <a:spcBef>
                <a:spcPts val="700"/>
              </a:spcBef>
            </a:pPr>
            <a:r>
              <a:rPr lang="en-US" sz="2800" dirty="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External validity</a:t>
            </a:r>
          </a:p>
          <a:p>
            <a:pPr eaLnBrk="1">
              <a:spcBef>
                <a:spcPts val="700"/>
              </a:spcBef>
            </a:pPr>
            <a:r>
              <a:rPr lang="en-US" sz="2800" dirty="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Cost Effectiveness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561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ITT and ToT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Vaccination campaign in villages</a:t>
            </a:r>
          </a:p>
          <a:p>
            <a:pPr eaLnBrk="1">
              <a:spcBef>
                <a:spcPts val="700"/>
              </a:spcBef>
            </a:pPr>
            <a:endParaRPr lang="en-US" sz="2800" smtClean="0">
              <a:ea typeface="Arial Unicode MS" pitchFamily="34" charset="-128"/>
              <a:cs typeface="Arial Unicode MS" pitchFamily="34" charset="-128"/>
            </a:endParaRP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Some people in treatment villages not treated</a:t>
            </a:r>
          </a:p>
          <a:p>
            <a:pPr lvl="1" eaLnBrk="1">
              <a:spcBef>
                <a:spcPts val="600"/>
              </a:spcBef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78% of people assigned to receive treatment received some treatment</a:t>
            </a:r>
          </a:p>
          <a:p>
            <a:pPr eaLnBrk="1">
              <a:spcBef>
                <a:spcPts val="700"/>
              </a:spcBef>
            </a:pPr>
            <a:endParaRPr lang="en-US" sz="2800" smtClean="0">
              <a:ea typeface="Arial Unicode MS" pitchFamily="34" charset="-128"/>
              <a:cs typeface="Arial Unicode MS" pitchFamily="34" charset="-128"/>
            </a:endParaRP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What do you do?</a:t>
            </a:r>
          </a:p>
          <a:p>
            <a:pPr lvl="1" eaLnBrk="1">
              <a:spcBef>
                <a:spcPts val="600"/>
              </a:spcBef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Compare the beneficiaries and non-beneficiaries?</a:t>
            </a:r>
          </a:p>
          <a:p>
            <a:pPr lvl="1" eaLnBrk="1">
              <a:spcBef>
                <a:spcPts val="600"/>
              </a:spcBef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Why not?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smtClean="0">
                <a:ea typeface="Arial Unicode MS" pitchFamily="34" charset="-128"/>
                <a:cs typeface="Tahoma" pitchFamily="34" charset="0"/>
              </a:rPr>
              <a:t>Which groups can be compared ?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457200" y="16002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5844" name="Rectangle 27"/>
          <p:cNvSpPr>
            <a:spLocks noChangeArrowheads="1"/>
          </p:cNvSpPr>
          <p:nvPr/>
        </p:nvSpPr>
        <p:spPr bwMode="auto">
          <a:xfrm>
            <a:off x="762000" y="1676400"/>
            <a:ext cx="45720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800">
                <a:solidFill>
                  <a:schemeClr val="bg1"/>
                </a:solidFill>
                <a:latin typeface="Garamond" pitchFamily="18" charset="0"/>
              </a:rPr>
              <a:t>Treatment Group: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2800">
                <a:solidFill>
                  <a:schemeClr val="bg1"/>
                </a:solidFill>
                <a:latin typeface="Garamond" pitchFamily="18" charset="0"/>
              </a:rPr>
              <a:t>Vaccination</a:t>
            </a:r>
          </a:p>
        </p:txBody>
      </p:sp>
      <p:sp>
        <p:nvSpPr>
          <p:cNvPr id="35845" name="Rectangle 28"/>
          <p:cNvSpPr>
            <a:spLocks noChangeArrowheads="1"/>
          </p:cNvSpPr>
          <p:nvPr/>
        </p:nvSpPr>
        <p:spPr bwMode="auto">
          <a:xfrm>
            <a:off x="5486400" y="1828800"/>
            <a:ext cx="229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2800">
                <a:solidFill>
                  <a:schemeClr val="bg1"/>
                </a:solidFill>
                <a:latin typeface="Garamond" pitchFamily="18" charset="0"/>
              </a:rPr>
              <a:t>Control Group</a:t>
            </a:r>
          </a:p>
        </p:txBody>
      </p:sp>
      <p:sp>
        <p:nvSpPr>
          <p:cNvPr id="35846" name="Rectangle 29"/>
          <p:cNvSpPr>
            <a:spLocks noChangeArrowheads="1"/>
          </p:cNvSpPr>
          <p:nvPr/>
        </p:nvSpPr>
        <p:spPr bwMode="auto">
          <a:xfrm>
            <a:off x="762000" y="3048000"/>
            <a:ext cx="4572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800">
                <a:latin typeface="Garamond" pitchFamily="18" charset="0"/>
              </a:rPr>
              <a:t>Acceptent :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2800">
                <a:solidFill>
                  <a:srgbClr val="E22B01"/>
                </a:solidFill>
                <a:latin typeface="Garamond" pitchFamily="18" charset="0"/>
              </a:rPr>
              <a:t>TREATED</a:t>
            </a:r>
          </a:p>
        </p:txBody>
      </p:sp>
      <p:sp>
        <p:nvSpPr>
          <p:cNvPr id="35847" name="Rectangle 30"/>
          <p:cNvSpPr>
            <a:spLocks noChangeArrowheads="1"/>
          </p:cNvSpPr>
          <p:nvPr/>
        </p:nvSpPr>
        <p:spPr bwMode="auto">
          <a:xfrm>
            <a:off x="5468938" y="3962400"/>
            <a:ext cx="278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800">
                <a:solidFill>
                  <a:srgbClr val="E22B01"/>
                </a:solidFill>
                <a:latin typeface="Garamond" pitchFamily="18" charset="0"/>
              </a:rPr>
              <a:t>NON-TREATED</a:t>
            </a:r>
          </a:p>
        </p:txBody>
      </p:sp>
      <p:sp>
        <p:nvSpPr>
          <p:cNvPr id="35848" name="Rectangle 31"/>
          <p:cNvSpPr>
            <a:spLocks noChangeArrowheads="1"/>
          </p:cNvSpPr>
          <p:nvPr/>
        </p:nvSpPr>
        <p:spPr bwMode="auto">
          <a:xfrm>
            <a:off x="900113" y="4365625"/>
            <a:ext cx="4572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800">
                <a:latin typeface="Garamond" pitchFamily="18" charset="0"/>
              </a:rPr>
              <a:t>Refusent :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 sz="2800">
                <a:solidFill>
                  <a:srgbClr val="E22B01"/>
                </a:solidFill>
                <a:latin typeface="Garamond" pitchFamily="18" charset="0"/>
              </a:rPr>
              <a:t>NON-TREATED</a:t>
            </a:r>
          </a:p>
        </p:txBody>
      </p:sp>
      <p:sp>
        <p:nvSpPr>
          <p:cNvPr id="35849" name="Line 32"/>
          <p:cNvSpPr>
            <a:spLocks noChangeShapeType="1"/>
          </p:cNvSpPr>
          <p:nvPr/>
        </p:nvSpPr>
        <p:spPr bwMode="auto">
          <a:xfrm>
            <a:off x="1066800" y="2819400"/>
            <a:ext cx="7315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33"/>
          <p:cNvSpPr>
            <a:spLocks noChangeShapeType="1"/>
          </p:cNvSpPr>
          <p:nvPr/>
        </p:nvSpPr>
        <p:spPr bwMode="auto">
          <a:xfrm>
            <a:off x="5029200" y="2057400"/>
            <a:ext cx="0" cy="3733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4"/>
          <p:cNvSpPr>
            <a:spLocks noChangeShapeType="1"/>
          </p:cNvSpPr>
          <p:nvPr/>
        </p:nvSpPr>
        <p:spPr bwMode="auto">
          <a:xfrm>
            <a:off x="1066800" y="4267200"/>
            <a:ext cx="396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>
                <a:ea typeface="Arial Unicode MS" pitchFamily="34" charset="-128"/>
                <a:cs typeface="Tahoma" pitchFamily="34" charset="0"/>
              </a:rPr>
              <a:t>What is the difference between the 2 random groups?</a:t>
            </a: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57200" y="16002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15756" name="Group 44"/>
          <p:cNvGraphicFramePr>
            <a:graphicFrameLocks noGrp="1"/>
          </p:cNvGraphicFramePr>
          <p:nvPr/>
        </p:nvGraphicFramePr>
        <p:xfrm>
          <a:off x="762000" y="1828800"/>
          <a:ext cx="7467600" cy="4267200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Treatment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Group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Control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2B0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1: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treated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–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not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infected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2: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treated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–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not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infected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3: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treated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–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infected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2B0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5: non-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treated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–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infected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6: non-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treated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– 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not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infected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7: non-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treated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–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infected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8: non-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treated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–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infected</a:t>
                      </a: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2B0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4: non-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treated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2B0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–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infected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Arial Unicode MS" pitchFamily="34" charset="-128"/>
                <a:cs typeface="Tahoma" pitchFamily="34" charset="0"/>
              </a:rPr>
              <a:t>Intention to Treat - ITT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175" indent="-169863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Tx/>
              <a:buNone/>
            </a:pPr>
            <a:r>
              <a:rPr lang="fr-FR" sz="300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Treatment Group: 		50% infected</a:t>
            </a:r>
          </a:p>
          <a:p>
            <a:pPr marL="257175" indent="-169863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Tx/>
              <a:buNone/>
            </a:pPr>
            <a:r>
              <a:rPr lang="fr-FR" sz="300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Control Group: 			75% infected</a:t>
            </a:r>
          </a:p>
          <a:p>
            <a:pPr marL="257175" indent="-169863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Tx/>
              <a:buNone/>
            </a:pPr>
            <a:endParaRPr lang="fr-FR" sz="30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257175" indent="-169863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 typeface="StarSymbol" charset="0"/>
              <a:buChar char="●"/>
            </a:pPr>
            <a:r>
              <a:rPr lang="fr-FR" sz="300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Y(T)= Average Outcome in Treatment Group</a:t>
            </a:r>
          </a:p>
          <a:p>
            <a:pPr marL="257175" indent="-169863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 typeface="StarSymbol" charset="0"/>
              <a:buChar char="●"/>
            </a:pPr>
            <a:r>
              <a:rPr lang="fr-FR" sz="300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Y(C)= Average Outcome in Control Group</a:t>
            </a:r>
          </a:p>
          <a:p>
            <a:pPr marL="257175" indent="-169863" algn="ctr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Tx/>
              <a:buNone/>
            </a:pPr>
            <a:r>
              <a:rPr lang="fr-FR" sz="3000" b="1" smtClean="0">
                <a:solidFill>
                  <a:srgbClr val="E22B01"/>
                </a:solidFill>
                <a:ea typeface="Arial Unicode MS" pitchFamily="34" charset="-128"/>
                <a:cs typeface="Arial Unicode MS" pitchFamily="34" charset="-128"/>
              </a:rPr>
              <a:t>ITT = Y(T) - Y(C)</a:t>
            </a:r>
          </a:p>
          <a:p>
            <a:pPr marL="257175" indent="-169863" algn="ctr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Tx/>
              <a:buNone/>
            </a:pPr>
            <a:endParaRPr lang="fr-FR" sz="3000" b="1" smtClean="0">
              <a:solidFill>
                <a:srgbClr val="E22B01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257175" indent="-169863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 typeface="StarSymbol" charset="0"/>
              <a:buChar char="●"/>
            </a:pPr>
            <a:r>
              <a:rPr lang="fr-FR" sz="300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ITT = 50% - 75% = -25 percentage points</a:t>
            </a:r>
          </a:p>
          <a:p>
            <a:pPr marL="257175" indent="-169863" eaLnBrk="1" hangingPunct="1">
              <a:lnSpc>
                <a:spcPct val="90000"/>
              </a:lnSpc>
              <a:spcBef>
                <a:spcPct val="0"/>
              </a:spcBef>
              <a:spcAft>
                <a:spcPts val="1413"/>
              </a:spcAft>
              <a:buClr>
                <a:srgbClr val="E22B01"/>
              </a:buClr>
              <a:buSzPct val="45000"/>
              <a:buFontTx/>
              <a:buNone/>
            </a:pPr>
            <a:endParaRPr lang="fr-FR" sz="3000" smtClean="0">
              <a:solidFill>
                <a:srgbClr val="FFFFFF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Intention to Treat (ITT)</a:t>
            </a:r>
          </a:p>
        </p:txBody>
      </p:sp>
      <p:sp>
        <p:nvSpPr>
          <p:cNvPr id="3891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What does </a:t>
            </a:r>
            <a:r>
              <a:rPr lang="en-US" altLang="en-US" smtClean="0"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intention to treat</a:t>
            </a:r>
            <a:r>
              <a:rPr lang="en-US" altLang="en-US" smtClean="0">
                <a:ea typeface="Arial Unicode MS" pitchFamily="34" charset="-128"/>
                <a:cs typeface="Arial Unicode MS" pitchFamily="34" charset="-128"/>
              </a:rPr>
              <a:t>”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measure?</a:t>
            </a:r>
          </a:p>
          <a:p>
            <a:pPr eaLnBrk="1" hangingPunct="1">
              <a:lnSpc>
                <a:spcPct val="90000"/>
              </a:lnSpc>
              <a:buSzPct val="45000"/>
              <a:buFont typeface="StarSymbol" charset="0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altLang="en-US" i="1" smtClean="0"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What happened to the average child who is in a treated school in this population?</a:t>
            </a:r>
            <a:r>
              <a:rPr lang="en-US" altLang="en-US" i="1" smtClean="0">
                <a:ea typeface="Arial Unicode MS" pitchFamily="34" charset="-128"/>
                <a:cs typeface="Arial Unicode MS" pitchFamily="34" charset="-128"/>
              </a:rPr>
              <a:t>”</a:t>
            </a:r>
            <a:endParaRPr lang="en-US" i="1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fr-FR" smtClean="0">
                <a:ea typeface="Arial Unicode MS" pitchFamily="34" charset="-128"/>
                <a:cs typeface="Arial Unicode MS" pitchFamily="34" charset="-128"/>
              </a:rPr>
              <a:t>Is this difference the causal effect of the intervention?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/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rial Unicode MS" pitchFamily="34" charset="-128"/>
                <a:cs typeface="Tahoma" pitchFamily="34" charset="0"/>
              </a:rPr>
              <a:t>When is ITT useful?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May relate more to actual programs</a:t>
            </a:r>
          </a:p>
          <a:p>
            <a:pPr eaLnBrk="1" hangingPunct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For example, we may not be interested in the medical effect of deworming treatment, but what would happen under an actual deworming program.</a:t>
            </a:r>
          </a:p>
          <a:p>
            <a:pPr eaLnBrk="1" hangingPunct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If students often miss school and therefore don't get the deworming medicine, the intention to treat estimate may actually be most relevant.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ext Box 6"/>
          <p:cNvSpPr txBox="1"/>
          <p:nvPr/>
        </p:nvSpPr>
        <p:spPr>
          <a:xfrm>
            <a:off x="5029200" y="558800"/>
            <a:ext cx="4267200" cy="579438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>
              <a:spcBef>
                <a:spcPts val="1899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000000"/>
                </a:solidFill>
                <a:latin typeface="Arial Unicode MS" pitchFamily="34"/>
                <a:ea typeface="Arial Unicode MS" pitchFamily="2"/>
                <a:cs typeface="Tahoma" pitchFamily="34"/>
              </a:rPr>
              <a:t>What NOT to do!</a:t>
            </a:r>
          </a:p>
        </p:txBody>
      </p:sp>
      <p:pic>
        <p:nvPicPr>
          <p:cNvPr id="40964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7075"/>
            <a:ext cx="9144000" cy="544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Lecture Overview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Attrition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Spillovers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Partial Compliance and Sample Selection Bias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Intention to Treat &amp; Treatment on Treated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Choice of outcomes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External validity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Cost Effectiveness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Text Box 6"/>
          <p:cNvSpPr txBox="1"/>
          <p:nvPr/>
        </p:nvSpPr>
        <p:spPr>
          <a:xfrm>
            <a:off x="5029200" y="558800"/>
            <a:ext cx="4267200" cy="579438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>
              <a:spcBef>
                <a:spcPts val="1899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000000"/>
                </a:solidFill>
                <a:latin typeface="Arial Unicode MS" pitchFamily="34"/>
                <a:ea typeface="Arial Unicode MS" pitchFamily="2"/>
                <a:cs typeface="Tahoma" pitchFamily="34"/>
              </a:rPr>
              <a:t>What NOT to do!</a:t>
            </a:r>
          </a:p>
        </p:txBody>
      </p:sp>
      <p:grpSp>
        <p:nvGrpSpPr>
          <p:cNvPr id="41988" name="Group 4"/>
          <p:cNvGrpSpPr>
            <a:grpSpLocks noChangeAspect="1"/>
          </p:cNvGrpSpPr>
          <p:nvPr/>
        </p:nvGrpSpPr>
        <p:grpSpPr bwMode="auto">
          <a:xfrm>
            <a:off x="0" y="692150"/>
            <a:ext cx="9144000" cy="5524500"/>
            <a:chOff x="0" y="436"/>
            <a:chExt cx="5760" cy="3480"/>
          </a:xfrm>
        </p:grpSpPr>
        <p:sp>
          <p:nvSpPr>
            <p:cNvPr id="41989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436"/>
              <a:ext cx="5760" cy="3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Rectangle 5"/>
            <p:cNvSpPr>
              <a:spLocks noChangeArrowheads="1"/>
            </p:cNvSpPr>
            <p:nvPr/>
          </p:nvSpPr>
          <p:spPr bwMode="auto">
            <a:xfrm>
              <a:off x="9" y="467"/>
              <a:ext cx="3057" cy="158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991" name="Rectangle 6"/>
            <p:cNvSpPr>
              <a:spLocks noChangeArrowheads="1"/>
            </p:cNvSpPr>
            <p:nvPr/>
          </p:nvSpPr>
          <p:spPr bwMode="auto">
            <a:xfrm>
              <a:off x="4940" y="1927"/>
              <a:ext cx="568" cy="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>
                  <a:latin typeface="Calibri" pitchFamily="34" charset="0"/>
                </a:rPr>
                <a:t>3</a:t>
              </a:r>
            </a:p>
          </p:txBody>
        </p:sp>
        <p:sp>
          <p:nvSpPr>
            <p:cNvPr id="41992" name="Rectangle 7"/>
            <p:cNvSpPr>
              <a:spLocks noChangeArrowheads="1"/>
            </p:cNvSpPr>
            <p:nvPr/>
          </p:nvSpPr>
          <p:spPr bwMode="auto">
            <a:xfrm>
              <a:off x="9" y="2048"/>
              <a:ext cx="3057" cy="1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9" y="2168"/>
              <a:ext cx="2377" cy="12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994" name="Rectangle 9"/>
            <p:cNvSpPr>
              <a:spLocks noChangeArrowheads="1"/>
            </p:cNvSpPr>
            <p:nvPr/>
          </p:nvSpPr>
          <p:spPr bwMode="auto">
            <a:xfrm>
              <a:off x="2386" y="2168"/>
              <a:ext cx="680" cy="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>
                  <a:latin typeface="Calibri" pitchFamily="34" charset="0"/>
                </a:rPr>
                <a:t>3</a:t>
              </a:r>
            </a:p>
          </p:txBody>
        </p:sp>
        <p:sp>
          <p:nvSpPr>
            <p:cNvPr id="41995" name="Rectangle 10"/>
            <p:cNvSpPr>
              <a:spLocks noChangeArrowheads="1"/>
            </p:cNvSpPr>
            <p:nvPr/>
          </p:nvSpPr>
          <p:spPr bwMode="auto">
            <a:xfrm>
              <a:off x="4940" y="2168"/>
              <a:ext cx="568" cy="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>
                  <a:latin typeface="Calibri" pitchFamily="34" charset="0"/>
                </a:rPr>
                <a:t>0.9</a:t>
              </a:r>
            </a:p>
          </p:txBody>
        </p:sp>
        <p:sp>
          <p:nvSpPr>
            <p:cNvPr id="41996" name="Rectangle 11"/>
            <p:cNvSpPr>
              <a:spLocks noChangeArrowheads="1"/>
            </p:cNvSpPr>
            <p:nvPr/>
          </p:nvSpPr>
          <p:spPr bwMode="auto">
            <a:xfrm>
              <a:off x="9" y="2410"/>
              <a:ext cx="3057" cy="12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997" name="Rectangle 12"/>
            <p:cNvSpPr>
              <a:spLocks noChangeArrowheads="1"/>
            </p:cNvSpPr>
            <p:nvPr/>
          </p:nvSpPr>
          <p:spPr bwMode="auto">
            <a:xfrm>
              <a:off x="4940" y="2410"/>
              <a:ext cx="568" cy="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>
                  <a:latin typeface="Calibri" pitchFamily="34" charset="0"/>
                </a:rPr>
                <a:t>2.1</a:t>
              </a:r>
            </a:p>
          </p:txBody>
        </p:sp>
        <p:sp>
          <p:nvSpPr>
            <p:cNvPr id="41998" name="Rectangle 13"/>
            <p:cNvSpPr>
              <a:spLocks noChangeArrowheads="1"/>
            </p:cNvSpPr>
            <p:nvPr/>
          </p:nvSpPr>
          <p:spPr bwMode="auto">
            <a:xfrm>
              <a:off x="9" y="2531"/>
              <a:ext cx="3057" cy="12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999" name="Rectangle 14"/>
            <p:cNvSpPr>
              <a:spLocks noChangeArrowheads="1"/>
            </p:cNvSpPr>
            <p:nvPr/>
          </p:nvSpPr>
          <p:spPr bwMode="auto">
            <a:xfrm>
              <a:off x="9" y="3758"/>
              <a:ext cx="2377" cy="12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000" name="Rectangle 15"/>
            <p:cNvSpPr>
              <a:spLocks noChangeArrowheads="1"/>
            </p:cNvSpPr>
            <p:nvPr/>
          </p:nvSpPr>
          <p:spPr bwMode="auto">
            <a:xfrm>
              <a:off x="2386" y="3758"/>
              <a:ext cx="680" cy="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>
                  <a:latin typeface="Calibri" pitchFamily="34" charset="0"/>
                </a:rPr>
                <a:t>0.9</a:t>
              </a:r>
            </a:p>
          </p:txBody>
        </p:sp>
        <p:sp>
          <p:nvSpPr>
            <p:cNvPr id="42001" name="Rectangle 16"/>
            <p:cNvSpPr>
              <a:spLocks noChangeArrowheads="1"/>
            </p:cNvSpPr>
            <p:nvPr/>
          </p:nvSpPr>
          <p:spPr bwMode="auto">
            <a:xfrm>
              <a:off x="802" y="681"/>
              <a:ext cx="51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Intention</a:t>
              </a:r>
              <a:endParaRPr lang="fr-FR"/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28" y="811"/>
              <a:ext cx="51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School 1</a:t>
              </a:r>
              <a:endParaRPr lang="fr-FR"/>
            </a:p>
          </p:txBody>
        </p:sp>
        <p:sp>
          <p:nvSpPr>
            <p:cNvPr id="42003" name="Rectangle 18"/>
            <p:cNvSpPr>
              <a:spLocks noChangeArrowheads="1"/>
            </p:cNvSpPr>
            <p:nvPr/>
          </p:nvSpPr>
          <p:spPr bwMode="auto">
            <a:xfrm>
              <a:off x="783" y="811"/>
              <a:ext cx="55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to Treat ?</a:t>
              </a:r>
              <a:endParaRPr lang="fr-FR"/>
            </a:p>
          </p:txBody>
        </p:sp>
        <p:sp>
          <p:nvSpPr>
            <p:cNvPr id="42004" name="Rectangle 19"/>
            <p:cNvSpPr>
              <a:spLocks noChangeArrowheads="1"/>
            </p:cNvSpPr>
            <p:nvPr/>
          </p:nvSpPr>
          <p:spPr bwMode="auto">
            <a:xfrm>
              <a:off x="1622" y="811"/>
              <a:ext cx="53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Treated?</a:t>
              </a:r>
              <a:endParaRPr lang="fr-FR"/>
            </a:p>
          </p:txBody>
        </p:sp>
        <p:sp>
          <p:nvSpPr>
            <p:cNvPr id="42005" name="Rectangle 20"/>
            <p:cNvSpPr>
              <a:spLocks noChangeArrowheads="1"/>
            </p:cNvSpPr>
            <p:nvPr/>
          </p:nvSpPr>
          <p:spPr bwMode="auto">
            <a:xfrm>
              <a:off x="308" y="932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1</a:t>
              </a:r>
              <a:endParaRPr lang="fr-FR"/>
            </a:p>
          </p:txBody>
        </p:sp>
        <p:sp>
          <p:nvSpPr>
            <p:cNvPr id="42006" name="Rectangle 21"/>
            <p:cNvSpPr>
              <a:spLocks noChangeArrowheads="1"/>
            </p:cNvSpPr>
            <p:nvPr/>
          </p:nvSpPr>
          <p:spPr bwMode="auto">
            <a:xfrm>
              <a:off x="951" y="932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auto">
            <a:xfrm>
              <a:off x="1771" y="932"/>
              <a:ext cx="24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08" name="Rectangle 23"/>
            <p:cNvSpPr>
              <a:spLocks noChangeArrowheads="1"/>
            </p:cNvSpPr>
            <p:nvPr/>
          </p:nvSpPr>
          <p:spPr bwMode="auto">
            <a:xfrm>
              <a:off x="2703" y="932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4</a:t>
              </a:r>
              <a:endParaRPr lang="fr-FR"/>
            </a:p>
          </p:txBody>
        </p:sp>
        <p:sp>
          <p:nvSpPr>
            <p:cNvPr id="42009" name="Rectangle 24"/>
            <p:cNvSpPr>
              <a:spLocks noChangeArrowheads="1"/>
            </p:cNvSpPr>
            <p:nvPr/>
          </p:nvSpPr>
          <p:spPr bwMode="auto">
            <a:xfrm>
              <a:off x="308" y="1053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2</a:t>
              </a:r>
              <a:endParaRPr lang="fr-FR"/>
            </a:p>
          </p:txBody>
        </p:sp>
        <p:sp>
          <p:nvSpPr>
            <p:cNvPr id="42010" name="Rectangle 25"/>
            <p:cNvSpPr>
              <a:spLocks noChangeArrowheads="1"/>
            </p:cNvSpPr>
            <p:nvPr/>
          </p:nvSpPr>
          <p:spPr bwMode="auto">
            <a:xfrm>
              <a:off x="951" y="1053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11" name="Rectangle 26"/>
            <p:cNvSpPr>
              <a:spLocks noChangeArrowheads="1"/>
            </p:cNvSpPr>
            <p:nvPr/>
          </p:nvSpPr>
          <p:spPr bwMode="auto">
            <a:xfrm>
              <a:off x="1771" y="1053"/>
              <a:ext cx="24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12" name="Rectangle 27"/>
            <p:cNvSpPr>
              <a:spLocks noChangeArrowheads="1"/>
            </p:cNvSpPr>
            <p:nvPr/>
          </p:nvSpPr>
          <p:spPr bwMode="auto">
            <a:xfrm>
              <a:off x="2703" y="1053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4</a:t>
              </a:r>
              <a:endParaRPr lang="fr-FR"/>
            </a:p>
          </p:txBody>
        </p:sp>
        <p:sp>
          <p:nvSpPr>
            <p:cNvPr id="42013" name="Rectangle 28"/>
            <p:cNvSpPr>
              <a:spLocks noChangeArrowheads="1"/>
            </p:cNvSpPr>
            <p:nvPr/>
          </p:nvSpPr>
          <p:spPr bwMode="auto">
            <a:xfrm>
              <a:off x="308" y="1183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3</a:t>
              </a:r>
              <a:endParaRPr lang="fr-FR"/>
            </a:p>
          </p:txBody>
        </p:sp>
        <p:sp>
          <p:nvSpPr>
            <p:cNvPr id="42014" name="Rectangle 29"/>
            <p:cNvSpPr>
              <a:spLocks noChangeArrowheads="1"/>
            </p:cNvSpPr>
            <p:nvPr/>
          </p:nvSpPr>
          <p:spPr bwMode="auto">
            <a:xfrm>
              <a:off x="951" y="1183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15" name="Rectangle 30"/>
            <p:cNvSpPr>
              <a:spLocks noChangeArrowheads="1"/>
            </p:cNvSpPr>
            <p:nvPr/>
          </p:nvSpPr>
          <p:spPr bwMode="auto">
            <a:xfrm>
              <a:off x="1771" y="1174"/>
              <a:ext cx="24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16" name="Rectangle 31"/>
            <p:cNvSpPr>
              <a:spLocks noChangeArrowheads="1"/>
            </p:cNvSpPr>
            <p:nvPr/>
          </p:nvSpPr>
          <p:spPr bwMode="auto">
            <a:xfrm>
              <a:off x="2703" y="1174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4</a:t>
              </a:r>
              <a:endParaRPr lang="fr-FR"/>
            </a:p>
          </p:txBody>
        </p:sp>
        <p:sp>
          <p:nvSpPr>
            <p:cNvPr id="42017" name="Rectangle 32"/>
            <p:cNvSpPr>
              <a:spLocks noChangeArrowheads="1"/>
            </p:cNvSpPr>
            <p:nvPr/>
          </p:nvSpPr>
          <p:spPr bwMode="auto">
            <a:xfrm>
              <a:off x="308" y="1304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4</a:t>
              </a:r>
              <a:endParaRPr lang="fr-FR"/>
            </a:p>
          </p:txBody>
        </p:sp>
        <p:sp>
          <p:nvSpPr>
            <p:cNvPr id="42018" name="Rectangle 33"/>
            <p:cNvSpPr>
              <a:spLocks noChangeArrowheads="1"/>
            </p:cNvSpPr>
            <p:nvPr/>
          </p:nvSpPr>
          <p:spPr bwMode="auto">
            <a:xfrm>
              <a:off x="951" y="1304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19" name="Rectangle 34"/>
            <p:cNvSpPr>
              <a:spLocks noChangeArrowheads="1"/>
            </p:cNvSpPr>
            <p:nvPr/>
          </p:nvSpPr>
          <p:spPr bwMode="auto">
            <a:xfrm>
              <a:off x="1799" y="1304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20" name="Rectangle 35"/>
            <p:cNvSpPr>
              <a:spLocks noChangeArrowheads="1"/>
            </p:cNvSpPr>
            <p:nvPr/>
          </p:nvSpPr>
          <p:spPr bwMode="auto">
            <a:xfrm>
              <a:off x="2703" y="1304"/>
              <a:ext cx="11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21" name="Rectangle 36"/>
            <p:cNvSpPr>
              <a:spLocks noChangeArrowheads="1"/>
            </p:cNvSpPr>
            <p:nvPr/>
          </p:nvSpPr>
          <p:spPr bwMode="auto">
            <a:xfrm>
              <a:off x="308" y="1425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5</a:t>
              </a:r>
              <a:endParaRPr lang="fr-FR"/>
            </a:p>
          </p:txBody>
        </p:sp>
        <p:sp>
          <p:nvSpPr>
            <p:cNvPr id="42022" name="Rectangle 37"/>
            <p:cNvSpPr>
              <a:spLocks noChangeArrowheads="1"/>
            </p:cNvSpPr>
            <p:nvPr/>
          </p:nvSpPr>
          <p:spPr bwMode="auto">
            <a:xfrm>
              <a:off x="951" y="1425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23" name="Rectangle 38"/>
            <p:cNvSpPr>
              <a:spLocks noChangeArrowheads="1"/>
            </p:cNvSpPr>
            <p:nvPr/>
          </p:nvSpPr>
          <p:spPr bwMode="auto">
            <a:xfrm>
              <a:off x="1771" y="1415"/>
              <a:ext cx="24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24" name="Rectangle 39"/>
            <p:cNvSpPr>
              <a:spLocks noChangeArrowheads="1"/>
            </p:cNvSpPr>
            <p:nvPr/>
          </p:nvSpPr>
          <p:spPr bwMode="auto">
            <a:xfrm>
              <a:off x="2703" y="1415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4</a:t>
              </a:r>
              <a:endParaRPr lang="fr-FR"/>
            </a:p>
          </p:txBody>
        </p:sp>
        <p:sp>
          <p:nvSpPr>
            <p:cNvPr id="42025" name="Rectangle 40"/>
            <p:cNvSpPr>
              <a:spLocks noChangeArrowheads="1"/>
            </p:cNvSpPr>
            <p:nvPr/>
          </p:nvSpPr>
          <p:spPr bwMode="auto">
            <a:xfrm>
              <a:off x="308" y="1546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6</a:t>
              </a:r>
              <a:endParaRPr lang="fr-FR"/>
            </a:p>
          </p:txBody>
        </p:sp>
        <p:sp>
          <p:nvSpPr>
            <p:cNvPr id="42026" name="Rectangle 41"/>
            <p:cNvSpPr>
              <a:spLocks noChangeArrowheads="1"/>
            </p:cNvSpPr>
            <p:nvPr/>
          </p:nvSpPr>
          <p:spPr bwMode="auto">
            <a:xfrm>
              <a:off x="951" y="1546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27" name="Rectangle 42"/>
            <p:cNvSpPr>
              <a:spLocks noChangeArrowheads="1"/>
            </p:cNvSpPr>
            <p:nvPr/>
          </p:nvSpPr>
          <p:spPr bwMode="auto">
            <a:xfrm>
              <a:off x="1799" y="1546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28" name="Rectangle 43"/>
            <p:cNvSpPr>
              <a:spLocks noChangeArrowheads="1"/>
            </p:cNvSpPr>
            <p:nvPr/>
          </p:nvSpPr>
          <p:spPr bwMode="auto">
            <a:xfrm>
              <a:off x="2703" y="1546"/>
              <a:ext cx="11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2</a:t>
              </a:r>
              <a:endParaRPr lang="fr-FR"/>
            </a:p>
          </p:txBody>
        </p:sp>
        <p:sp>
          <p:nvSpPr>
            <p:cNvPr id="42029" name="Rectangle 44"/>
            <p:cNvSpPr>
              <a:spLocks noChangeArrowheads="1"/>
            </p:cNvSpPr>
            <p:nvPr/>
          </p:nvSpPr>
          <p:spPr bwMode="auto">
            <a:xfrm>
              <a:off x="308" y="1666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7</a:t>
              </a:r>
              <a:endParaRPr lang="fr-FR"/>
            </a:p>
          </p:txBody>
        </p:sp>
        <p:sp>
          <p:nvSpPr>
            <p:cNvPr id="42030" name="Rectangle 45"/>
            <p:cNvSpPr>
              <a:spLocks noChangeArrowheads="1"/>
            </p:cNvSpPr>
            <p:nvPr/>
          </p:nvSpPr>
          <p:spPr bwMode="auto">
            <a:xfrm>
              <a:off x="951" y="1666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31" name="Rectangle 46"/>
            <p:cNvSpPr>
              <a:spLocks noChangeArrowheads="1"/>
            </p:cNvSpPr>
            <p:nvPr/>
          </p:nvSpPr>
          <p:spPr bwMode="auto">
            <a:xfrm>
              <a:off x="1799" y="1666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32" name="Rectangle 47"/>
            <p:cNvSpPr>
              <a:spLocks noChangeArrowheads="1"/>
            </p:cNvSpPr>
            <p:nvPr/>
          </p:nvSpPr>
          <p:spPr bwMode="auto">
            <a:xfrm>
              <a:off x="2703" y="1666"/>
              <a:ext cx="11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33" name="Rectangle 48"/>
            <p:cNvSpPr>
              <a:spLocks noChangeArrowheads="1"/>
            </p:cNvSpPr>
            <p:nvPr/>
          </p:nvSpPr>
          <p:spPr bwMode="auto">
            <a:xfrm>
              <a:off x="308" y="1787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8</a:t>
              </a:r>
              <a:endParaRPr lang="fr-FR"/>
            </a:p>
          </p:txBody>
        </p:sp>
        <p:sp>
          <p:nvSpPr>
            <p:cNvPr id="42034" name="Rectangle 49"/>
            <p:cNvSpPr>
              <a:spLocks noChangeArrowheads="1"/>
            </p:cNvSpPr>
            <p:nvPr/>
          </p:nvSpPr>
          <p:spPr bwMode="auto">
            <a:xfrm>
              <a:off x="951" y="1787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35" name="Rectangle 50"/>
            <p:cNvSpPr>
              <a:spLocks noChangeArrowheads="1"/>
            </p:cNvSpPr>
            <p:nvPr/>
          </p:nvSpPr>
          <p:spPr bwMode="auto">
            <a:xfrm>
              <a:off x="1771" y="1787"/>
              <a:ext cx="24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36" name="Rectangle 51"/>
            <p:cNvSpPr>
              <a:spLocks noChangeArrowheads="1"/>
            </p:cNvSpPr>
            <p:nvPr/>
          </p:nvSpPr>
          <p:spPr bwMode="auto">
            <a:xfrm>
              <a:off x="2703" y="1787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6</a:t>
              </a:r>
              <a:endParaRPr lang="fr-FR"/>
            </a:p>
          </p:txBody>
        </p:sp>
        <p:sp>
          <p:nvSpPr>
            <p:cNvPr id="42037" name="Rectangle 52"/>
            <p:cNvSpPr>
              <a:spLocks noChangeArrowheads="1"/>
            </p:cNvSpPr>
            <p:nvPr/>
          </p:nvSpPr>
          <p:spPr bwMode="auto">
            <a:xfrm>
              <a:off x="3225" y="1787"/>
              <a:ext cx="52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School 1:</a:t>
              </a:r>
              <a:endParaRPr lang="fr-FR"/>
            </a:p>
          </p:txBody>
        </p:sp>
        <p:sp>
          <p:nvSpPr>
            <p:cNvPr id="42038" name="Rectangle 53"/>
            <p:cNvSpPr>
              <a:spLocks noChangeArrowheads="1"/>
            </p:cNvSpPr>
            <p:nvPr/>
          </p:nvSpPr>
          <p:spPr bwMode="auto">
            <a:xfrm>
              <a:off x="308" y="1917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9</a:t>
              </a:r>
              <a:endParaRPr lang="fr-FR"/>
            </a:p>
          </p:txBody>
        </p:sp>
        <p:sp>
          <p:nvSpPr>
            <p:cNvPr id="42039" name="Rectangle 54"/>
            <p:cNvSpPr>
              <a:spLocks noChangeArrowheads="1"/>
            </p:cNvSpPr>
            <p:nvPr/>
          </p:nvSpPr>
          <p:spPr bwMode="auto">
            <a:xfrm>
              <a:off x="951" y="1917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40" name="Rectangle 55"/>
            <p:cNvSpPr>
              <a:spLocks noChangeArrowheads="1"/>
            </p:cNvSpPr>
            <p:nvPr/>
          </p:nvSpPr>
          <p:spPr bwMode="auto">
            <a:xfrm>
              <a:off x="1771" y="1908"/>
              <a:ext cx="24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41" name="Rectangle 56"/>
            <p:cNvSpPr>
              <a:spLocks noChangeArrowheads="1"/>
            </p:cNvSpPr>
            <p:nvPr/>
          </p:nvSpPr>
          <p:spPr bwMode="auto">
            <a:xfrm>
              <a:off x="2703" y="1908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6</a:t>
              </a:r>
              <a:endParaRPr lang="fr-FR"/>
            </a:p>
          </p:txBody>
        </p:sp>
        <p:sp>
          <p:nvSpPr>
            <p:cNvPr id="42042" name="Rectangle 57"/>
            <p:cNvSpPr>
              <a:spLocks noChangeArrowheads="1"/>
            </p:cNvSpPr>
            <p:nvPr/>
          </p:nvSpPr>
          <p:spPr bwMode="auto">
            <a:xfrm>
              <a:off x="3225" y="1917"/>
              <a:ext cx="15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Avg. Change among Treated</a:t>
              </a:r>
              <a:endParaRPr lang="fr-FR"/>
            </a:p>
          </p:txBody>
        </p:sp>
        <p:sp>
          <p:nvSpPr>
            <p:cNvPr id="42043" name="Rectangle 58"/>
            <p:cNvSpPr>
              <a:spLocks noChangeArrowheads="1"/>
            </p:cNvSpPr>
            <p:nvPr/>
          </p:nvSpPr>
          <p:spPr bwMode="auto">
            <a:xfrm>
              <a:off x="5527" y="1917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(A)</a:t>
              </a:r>
              <a:endParaRPr lang="fr-FR"/>
            </a:p>
          </p:txBody>
        </p:sp>
        <p:sp>
          <p:nvSpPr>
            <p:cNvPr id="42044" name="Rectangle 59"/>
            <p:cNvSpPr>
              <a:spLocks noChangeArrowheads="1"/>
            </p:cNvSpPr>
            <p:nvPr/>
          </p:nvSpPr>
          <p:spPr bwMode="auto">
            <a:xfrm>
              <a:off x="308" y="2038"/>
              <a:ext cx="46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10</a:t>
              </a:r>
              <a:endParaRPr lang="fr-FR"/>
            </a:p>
          </p:txBody>
        </p:sp>
        <p:sp>
          <p:nvSpPr>
            <p:cNvPr id="42045" name="Rectangle 60"/>
            <p:cNvSpPr>
              <a:spLocks noChangeArrowheads="1"/>
            </p:cNvSpPr>
            <p:nvPr/>
          </p:nvSpPr>
          <p:spPr bwMode="auto">
            <a:xfrm>
              <a:off x="951" y="2038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46" name="Rectangle 61"/>
            <p:cNvSpPr>
              <a:spLocks noChangeArrowheads="1"/>
            </p:cNvSpPr>
            <p:nvPr/>
          </p:nvSpPr>
          <p:spPr bwMode="auto">
            <a:xfrm>
              <a:off x="1799" y="2038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47" name="Rectangle 62"/>
            <p:cNvSpPr>
              <a:spLocks noChangeArrowheads="1"/>
            </p:cNvSpPr>
            <p:nvPr/>
          </p:nvSpPr>
          <p:spPr bwMode="auto">
            <a:xfrm>
              <a:off x="2703" y="2038"/>
              <a:ext cx="11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48" name="Rectangle 63"/>
            <p:cNvSpPr>
              <a:spLocks noChangeArrowheads="1"/>
            </p:cNvSpPr>
            <p:nvPr/>
          </p:nvSpPr>
          <p:spPr bwMode="auto">
            <a:xfrm>
              <a:off x="3225" y="2038"/>
              <a:ext cx="52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School 2:</a:t>
              </a:r>
              <a:endParaRPr lang="fr-FR"/>
            </a:p>
          </p:txBody>
        </p:sp>
        <p:sp>
          <p:nvSpPr>
            <p:cNvPr id="42049" name="Rectangle 64"/>
            <p:cNvSpPr>
              <a:spLocks noChangeArrowheads="1"/>
            </p:cNvSpPr>
            <p:nvPr/>
          </p:nvSpPr>
          <p:spPr bwMode="auto">
            <a:xfrm>
              <a:off x="550" y="2150"/>
              <a:ext cx="170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Avg. Change among Treated A=</a:t>
              </a:r>
              <a:endParaRPr lang="fr-FR"/>
            </a:p>
          </p:txBody>
        </p:sp>
        <p:sp>
          <p:nvSpPr>
            <p:cNvPr id="42050" name="Rectangle 65"/>
            <p:cNvSpPr>
              <a:spLocks noChangeArrowheads="1"/>
            </p:cNvSpPr>
            <p:nvPr/>
          </p:nvSpPr>
          <p:spPr bwMode="auto">
            <a:xfrm>
              <a:off x="3225" y="2159"/>
              <a:ext cx="165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Avg. Change among not-treated</a:t>
              </a:r>
              <a:endParaRPr lang="fr-FR"/>
            </a:p>
          </p:txBody>
        </p:sp>
        <p:sp>
          <p:nvSpPr>
            <p:cNvPr id="42051" name="Rectangle 66"/>
            <p:cNvSpPr>
              <a:spLocks noChangeArrowheads="1"/>
            </p:cNvSpPr>
            <p:nvPr/>
          </p:nvSpPr>
          <p:spPr bwMode="auto">
            <a:xfrm>
              <a:off x="5527" y="2159"/>
              <a:ext cx="19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(B)</a:t>
              </a:r>
              <a:endParaRPr lang="fr-FR"/>
            </a:p>
          </p:txBody>
        </p:sp>
        <p:sp>
          <p:nvSpPr>
            <p:cNvPr id="42052" name="Rectangle 67"/>
            <p:cNvSpPr>
              <a:spLocks noChangeArrowheads="1"/>
            </p:cNvSpPr>
            <p:nvPr/>
          </p:nvSpPr>
          <p:spPr bwMode="auto">
            <a:xfrm>
              <a:off x="28" y="2401"/>
              <a:ext cx="51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School 2</a:t>
              </a:r>
              <a:endParaRPr lang="fr-FR"/>
            </a:p>
          </p:txBody>
        </p:sp>
        <p:sp>
          <p:nvSpPr>
            <p:cNvPr id="42053" name="Rectangle 68"/>
            <p:cNvSpPr>
              <a:spLocks noChangeArrowheads="1"/>
            </p:cNvSpPr>
            <p:nvPr/>
          </p:nvSpPr>
          <p:spPr bwMode="auto">
            <a:xfrm>
              <a:off x="3225" y="2401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A-B</a:t>
              </a:r>
              <a:endParaRPr lang="fr-FR"/>
            </a:p>
          </p:txBody>
        </p:sp>
        <p:sp>
          <p:nvSpPr>
            <p:cNvPr id="42054" name="Rectangle 69"/>
            <p:cNvSpPr>
              <a:spLocks noChangeArrowheads="1"/>
            </p:cNvSpPr>
            <p:nvPr/>
          </p:nvSpPr>
          <p:spPr bwMode="auto">
            <a:xfrm>
              <a:off x="308" y="2522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1</a:t>
              </a:r>
              <a:endParaRPr lang="fr-FR"/>
            </a:p>
          </p:txBody>
        </p:sp>
        <p:sp>
          <p:nvSpPr>
            <p:cNvPr id="42055" name="Rectangle 70"/>
            <p:cNvSpPr>
              <a:spLocks noChangeArrowheads="1"/>
            </p:cNvSpPr>
            <p:nvPr/>
          </p:nvSpPr>
          <p:spPr bwMode="auto">
            <a:xfrm>
              <a:off x="979" y="2522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56" name="Rectangle 71"/>
            <p:cNvSpPr>
              <a:spLocks noChangeArrowheads="1"/>
            </p:cNvSpPr>
            <p:nvPr/>
          </p:nvSpPr>
          <p:spPr bwMode="auto">
            <a:xfrm>
              <a:off x="1790" y="2522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57" name="Rectangle 72"/>
            <p:cNvSpPr>
              <a:spLocks noChangeArrowheads="1"/>
            </p:cNvSpPr>
            <p:nvPr/>
          </p:nvSpPr>
          <p:spPr bwMode="auto">
            <a:xfrm>
              <a:off x="2703" y="2522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2</a:t>
              </a:r>
              <a:endParaRPr lang="fr-FR"/>
            </a:p>
          </p:txBody>
        </p:sp>
        <p:sp>
          <p:nvSpPr>
            <p:cNvPr id="42058" name="Rectangle 73"/>
            <p:cNvSpPr>
              <a:spLocks noChangeArrowheads="1"/>
            </p:cNvSpPr>
            <p:nvPr/>
          </p:nvSpPr>
          <p:spPr bwMode="auto">
            <a:xfrm>
              <a:off x="308" y="2642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2</a:t>
              </a:r>
              <a:endParaRPr lang="fr-FR"/>
            </a:p>
          </p:txBody>
        </p:sp>
        <p:sp>
          <p:nvSpPr>
            <p:cNvPr id="42059" name="Rectangle 74"/>
            <p:cNvSpPr>
              <a:spLocks noChangeArrowheads="1"/>
            </p:cNvSpPr>
            <p:nvPr/>
          </p:nvSpPr>
          <p:spPr bwMode="auto">
            <a:xfrm>
              <a:off x="979" y="2642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60" name="Rectangle 75"/>
            <p:cNvSpPr>
              <a:spLocks noChangeArrowheads="1"/>
            </p:cNvSpPr>
            <p:nvPr/>
          </p:nvSpPr>
          <p:spPr bwMode="auto">
            <a:xfrm>
              <a:off x="1790" y="2642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61" name="Rectangle 76"/>
            <p:cNvSpPr>
              <a:spLocks noChangeArrowheads="1"/>
            </p:cNvSpPr>
            <p:nvPr/>
          </p:nvSpPr>
          <p:spPr bwMode="auto">
            <a:xfrm>
              <a:off x="2703" y="2642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1</a:t>
              </a:r>
              <a:endParaRPr lang="fr-FR"/>
            </a:p>
          </p:txBody>
        </p:sp>
        <p:sp>
          <p:nvSpPr>
            <p:cNvPr id="42062" name="Rectangle 77"/>
            <p:cNvSpPr>
              <a:spLocks noChangeArrowheads="1"/>
            </p:cNvSpPr>
            <p:nvPr/>
          </p:nvSpPr>
          <p:spPr bwMode="auto">
            <a:xfrm>
              <a:off x="308" y="2773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3</a:t>
              </a:r>
              <a:endParaRPr lang="fr-FR"/>
            </a:p>
          </p:txBody>
        </p:sp>
        <p:sp>
          <p:nvSpPr>
            <p:cNvPr id="42063" name="Rectangle 78"/>
            <p:cNvSpPr>
              <a:spLocks noChangeArrowheads="1"/>
            </p:cNvSpPr>
            <p:nvPr/>
          </p:nvSpPr>
          <p:spPr bwMode="auto">
            <a:xfrm>
              <a:off x="979" y="2773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64" name="Rectangle 79"/>
            <p:cNvSpPr>
              <a:spLocks noChangeArrowheads="1"/>
            </p:cNvSpPr>
            <p:nvPr/>
          </p:nvSpPr>
          <p:spPr bwMode="auto">
            <a:xfrm>
              <a:off x="1771" y="2773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65" name="Rectangle 80"/>
            <p:cNvSpPr>
              <a:spLocks noChangeArrowheads="1"/>
            </p:cNvSpPr>
            <p:nvPr/>
          </p:nvSpPr>
          <p:spPr bwMode="auto">
            <a:xfrm>
              <a:off x="2703" y="2773"/>
              <a:ext cx="11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3</a:t>
              </a:r>
              <a:endParaRPr lang="fr-FR"/>
            </a:p>
          </p:txBody>
        </p:sp>
        <p:sp>
          <p:nvSpPr>
            <p:cNvPr id="42066" name="Rectangle 81"/>
            <p:cNvSpPr>
              <a:spLocks noChangeArrowheads="1"/>
            </p:cNvSpPr>
            <p:nvPr/>
          </p:nvSpPr>
          <p:spPr bwMode="auto">
            <a:xfrm>
              <a:off x="308" y="2893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4</a:t>
              </a:r>
              <a:endParaRPr lang="fr-FR"/>
            </a:p>
          </p:txBody>
        </p:sp>
        <p:sp>
          <p:nvSpPr>
            <p:cNvPr id="42067" name="Rectangle 82"/>
            <p:cNvSpPr>
              <a:spLocks noChangeArrowheads="1"/>
            </p:cNvSpPr>
            <p:nvPr/>
          </p:nvSpPr>
          <p:spPr bwMode="auto">
            <a:xfrm>
              <a:off x="979" y="2893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68" name="Rectangle 83"/>
            <p:cNvSpPr>
              <a:spLocks noChangeArrowheads="1"/>
            </p:cNvSpPr>
            <p:nvPr/>
          </p:nvSpPr>
          <p:spPr bwMode="auto">
            <a:xfrm>
              <a:off x="1790" y="2884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69" name="Rectangle 84"/>
            <p:cNvSpPr>
              <a:spLocks noChangeArrowheads="1"/>
            </p:cNvSpPr>
            <p:nvPr/>
          </p:nvSpPr>
          <p:spPr bwMode="auto">
            <a:xfrm>
              <a:off x="2703" y="2884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70" name="Rectangle 85"/>
            <p:cNvSpPr>
              <a:spLocks noChangeArrowheads="1"/>
            </p:cNvSpPr>
            <p:nvPr/>
          </p:nvSpPr>
          <p:spPr bwMode="auto">
            <a:xfrm>
              <a:off x="308" y="3014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5</a:t>
              </a:r>
              <a:endParaRPr lang="fr-FR"/>
            </a:p>
          </p:txBody>
        </p:sp>
        <p:sp>
          <p:nvSpPr>
            <p:cNvPr id="42071" name="Rectangle 86"/>
            <p:cNvSpPr>
              <a:spLocks noChangeArrowheads="1"/>
            </p:cNvSpPr>
            <p:nvPr/>
          </p:nvSpPr>
          <p:spPr bwMode="auto">
            <a:xfrm>
              <a:off x="979" y="3014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72" name="Rectangle 87"/>
            <p:cNvSpPr>
              <a:spLocks noChangeArrowheads="1"/>
            </p:cNvSpPr>
            <p:nvPr/>
          </p:nvSpPr>
          <p:spPr bwMode="auto">
            <a:xfrm>
              <a:off x="1790" y="3014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73" name="Rectangle 88"/>
            <p:cNvSpPr>
              <a:spLocks noChangeArrowheads="1"/>
            </p:cNvSpPr>
            <p:nvPr/>
          </p:nvSpPr>
          <p:spPr bwMode="auto">
            <a:xfrm>
              <a:off x="2703" y="3014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74" name="Rectangle 89"/>
            <p:cNvSpPr>
              <a:spLocks noChangeArrowheads="1"/>
            </p:cNvSpPr>
            <p:nvPr/>
          </p:nvSpPr>
          <p:spPr bwMode="auto">
            <a:xfrm>
              <a:off x="308" y="3135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6</a:t>
              </a:r>
              <a:endParaRPr lang="fr-FR"/>
            </a:p>
          </p:txBody>
        </p:sp>
        <p:sp>
          <p:nvSpPr>
            <p:cNvPr id="42075" name="Rectangle 90"/>
            <p:cNvSpPr>
              <a:spLocks noChangeArrowheads="1"/>
            </p:cNvSpPr>
            <p:nvPr/>
          </p:nvSpPr>
          <p:spPr bwMode="auto">
            <a:xfrm>
              <a:off x="979" y="3135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76" name="Rectangle 91"/>
            <p:cNvSpPr>
              <a:spLocks noChangeArrowheads="1"/>
            </p:cNvSpPr>
            <p:nvPr/>
          </p:nvSpPr>
          <p:spPr bwMode="auto">
            <a:xfrm>
              <a:off x="1771" y="3135"/>
              <a:ext cx="22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2077" name="Rectangle 92"/>
            <p:cNvSpPr>
              <a:spLocks noChangeArrowheads="1"/>
            </p:cNvSpPr>
            <p:nvPr/>
          </p:nvSpPr>
          <p:spPr bwMode="auto">
            <a:xfrm>
              <a:off x="2703" y="3135"/>
              <a:ext cx="11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3</a:t>
              </a:r>
              <a:endParaRPr lang="fr-FR"/>
            </a:p>
          </p:txBody>
        </p:sp>
        <p:sp>
          <p:nvSpPr>
            <p:cNvPr id="42078" name="Rectangle 93"/>
            <p:cNvSpPr>
              <a:spLocks noChangeArrowheads="1"/>
            </p:cNvSpPr>
            <p:nvPr/>
          </p:nvSpPr>
          <p:spPr bwMode="auto">
            <a:xfrm>
              <a:off x="308" y="3256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7</a:t>
              </a:r>
              <a:endParaRPr lang="fr-FR"/>
            </a:p>
          </p:txBody>
        </p:sp>
        <p:sp>
          <p:nvSpPr>
            <p:cNvPr id="42079" name="Rectangle 94"/>
            <p:cNvSpPr>
              <a:spLocks noChangeArrowheads="1"/>
            </p:cNvSpPr>
            <p:nvPr/>
          </p:nvSpPr>
          <p:spPr bwMode="auto">
            <a:xfrm>
              <a:off x="979" y="3256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80" name="Rectangle 95"/>
            <p:cNvSpPr>
              <a:spLocks noChangeArrowheads="1"/>
            </p:cNvSpPr>
            <p:nvPr/>
          </p:nvSpPr>
          <p:spPr bwMode="auto">
            <a:xfrm>
              <a:off x="1790" y="3256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81" name="Rectangle 96"/>
            <p:cNvSpPr>
              <a:spLocks noChangeArrowheads="1"/>
            </p:cNvSpPr>
            <p:nvPr/>
          </p:nvSpPr>
          <p:spPr bwMode="auto">
            <a:xfrm>
              <a:off x="2703" y="3256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82" name="Rectangle 97"/>
            <p:cNvSpPr>
              <a:spLocks noChangeArrowheads="1"/>
            </p:cNvSpPr>
            <p:nvPr/>
          </p:nvSpPr>
          <p:spPr bwMode="auto">
            <a:xfrm>
              <a:off x="308" y="3377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8</a:t>
              </a:r>
              <a:endParaRPr lang="fr-FR"/>
            </a:p>
          </p:txBody>
        </p:sp>
        <p:sp>
          <p:nvSpPr>
            <p:cNvPr id="42083" name="Rectangle 98"/>
            <p:cNvSpPr>
              <a:spLocks noChangeArrowheads="1"/>
            </p:cNvSpPr>
            <p:nvPr/>
          </p:nvSpPr>
          <p:spPr bwMode="auto">
            <a:xfrm>
              <a:off x="979" y="3377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84" name="Rectangle 99"/>
            <p:cNvSpPr>
              <a:spLocks noChangeArrowheads="1"/>
            </p:cNvSpPr>
            <p:nvPr/>
          </p:nvSpPr>
          <p:spPr bwMode="auto">
            <a:xfrm>
              <a:off x="1790" y="3377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85" name="Rectangle 100"/>
            <p:cNvSpPr>
              <a:spLocks noChangeArrowheads="1"/>
            </p:cNvSpPr>
            <p:nvPr/>
          </p:nvSpPr>
          <p:spPr bwMode="auto">
            <a:xfrm>
              <a:off x="2703" y="3377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86" name="Rectangle 101"/>
            <p:cNvSpPr>
              <a:spLocks noChangeArrowheads="1"/>
            </p:cNvSpPr>
            <p:nvPr/>
          </p:nvSpPr>
          <p:spPr bwMode="auto">
            <a:xfrm>
              <a:off x="308" y="3507"/>
              <a:ext cx="4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9</a:t>
              </a:r>
              <a:endParaRPr lang="fr-FR"/>
            </a:p>
          </p:txBody>
        </p:sp>
        <p:sp>
          <p:nvSpPr>
            <p:cNvPr id="42087" name="Rectangle 102"/>
            <p:cNvSpPr>
              <a:spLocks noChangeArrowheads="1"/>
            </p:cNvSpPr>
            <p:nvPr/>
          </p:nvSpPr>
          <p:spPr bwMode="auto">
            <a:xfrm>
              <a:off x="979" y="3507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88" name="Rectangle 103"/>
            <p:cNvSpPr>
              <a:spLocks noChangeArrowheads="1"/>
            </p:cNvSpPr>
            <p:nvPr/>
          </p:nvSpPr>
          <p:spPr bwMode="auto">
            <a:xfrm>
              <a:off x="1790" y="3498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89" name="Rectangle 104"/>
            <p:cNvSpPr>
              <a:spLocks noChangeArrowheads="1"/>
            </p:cNvSpPr>
            <p:nvPr/>
          </p:nvSpPr>
          <p:spPr bwMode="auto">
            <a:xfrm>
              <a:off x="2703" y="3498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90" name="Rectangle 105"/>
            <p:cNvSpPr>
              <a:spLocks noChangeArrowheads="1"/>
            </p:cNvSpPr>
            <p:nvPr/>
          </p:nvSpPr>
          <p:spPr bwMode="auto">
            <a:xfrm>
              <a:off x="308" y="3628"/>
              <a:ext cx="46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10</a:t>
              </a:r>
              <a:endParaRPr lang="fr-FR"/>
            </a:p>
          </p:txBody>
        </p:sp>
        <p:sp>
          <p:nvSpPr>
            <p:cNvPr id="42091" name="Rectangle 106"/>
            <p:cNvSpPr>
              <a:spLocks noChangeArrowheads="1"/>
            </p:cNvSpPr>
            <p:nvPr/>
          </p:nvSpPr>
          <p:spPr bwMode="auto">
            <a:xfrm>
              <a:off x="979" y="3628"/>
              <a:ext cx="17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92" name="Rectangle 107"/>
            <p:cNvSpPr>
              <a:spLocks noChangeArrowheads="1"/>
            </p:cNvSpPr>
            <p:nvPr/>
          </p:nvSpPr>
          <p:spPr bwMode="auto">
            <a:xfrm>
              <a:off x="1790" y="3618"/>
              <a:ext cx="18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2093" name="Rectangle 108"/>
            <p:cNvSpPr>
              <a:spLocks noChangeArrowheads="1"/>
            </p:cNvSpPr>
            <p:nvPr/>
          </p:nvSpPr>
          <p:spPr bwMode="auto">
            <a:xfrm>
              <a:off x="2703" y="3618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2094" name="Rectangle 109"/>
            <p:cNvSpPr>
              <a:spLocks noChangeArrowheads="1"/>
            </p:cNvSpPr>
            <p:nvPr/>
          </p:nvSpPr>
          <p:spPr bwMode="auto">
            <a:xfrm>
              <a:off x="429" y="3749"/>
              <a:ext cx="1920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Avg. Change among Not-Treated B=</a:t>
              </a:r>
              <a:endParaRPr lang="fr-FR"/>
            </a:p>
          </p:txBody>
        </p:sp>
        <p:sp>
          <p:nvSpPr>
            <p:cNvPr id="42095" name="Rectangle 110"/>
            <p:cNvSpPr>
              <a:spLocks noChangeArrowheads="1"/>
            </p:cNvSpPr>
            <p:nvPr/>
          </p:nvSpPr>
          <p:spPr bwMode="auto">
            <a:xfrm>
              <a:off x="2470" y="523"/>
              <a:ext cx="59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Observed </a:t>
              </a:r>
              <a:endParaRPr lang="fr-FR"/>
            </a:p>
          </p:txBody>
        </p:sp>
        <p:sp>
          <p:nvSpPr>
            <p:cNvPr id="42096" name="Rectangle 111"/>
            <p:cNvSpPr>
              <a:spLocks noChangeArrowheads="1"/>
            </p:cNvSpPr>
            <p:nvPr/>
          </p:nvSpPr>
          <p:spPr bwMode="auto">
            <a:xfrm>
              <a:off x="2461" y="662"/>
              <a:ext cx="60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Change in </a:t>
              </a:r>
              <a:endParaRPr lang="fr-FR"/>
            </a:p>
          </p:txBody>
        </p:sp>
        <p:sp>
          <p:nvSpPr>
            <p:cNvPr id="42097" name="Rectangle 112"/>
            <p:cNvSpPr>
              <a:spLocks noChangeArrowheads="1"/>
            </p:cNvSpPr>
            <p:nvPr/>
          </p:nvSpPr>
          <p:spPr bwMode="auto">
            <a:xfrm>
              <a:off x="2554" y="811"/>
              <a:ext cx="410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weight</a:t>
              </a:r>
              <a:endParaRPr lang="fr-FR"/>
            </a:p>
          </p:txBody>
        </p:sp>
        <p:sp>
          <p:nvSpPr>
            <p:cNvPr id="42098" name="Line 113"/>
            <p:cNvSpPr>
              <a:spLocks noChangeShapeType="1"/>
            </p:cNvSpPr>
            <p:nvPr/>
          </p:nvSpPr>
          <p:spPr bwMode="auto">
            <a:xfrm>
              <a:off x="2386" y="2159"/>
              <a:ext cx="6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9" name="Rectangle 114"/>
            <p:cNvSpPr>
              <a:spLocks noChangeArrowheads="1"/>
            </p:cNvSpPr>
            <p:nvPr/>
          </p:nvSpPr>
          <p:spPr bwMode="auto">
            <a:xfrm>
              <a:off x="2386" y="2159"/>
              <a:ext cx="68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00" name="Line 115"/>
            <p:cNvSpPr>
              <a:spLocks noChangeShapeType="1"/>
            </p:cNvSpPr>
            <p:nvPr/>
          </p:nvSpPr>
          <p:spPr bwMode="auto">
            <a:xfrm>
              <a:off x="4930" y="1917"/>
              <a:ext cx="1" cy="1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1" name="Rectangle 116"/>
            <p:cNvSpPr>
              <a:spLocks noChangeArrowheads="1"/>
            </p:cNvSpPr>
            <p:nvPr/>
          </p:nvSpPr>
          <p:spPr bwMode="auto">
            <a:xfrm>
              <a:off x="4930" y="1917"/>
              <a:ext cx="19" cy="1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02" name="Line 117"/>
            <p:cNvSpPr>
              <a:spLocks noChangeShapeType="1"/>
            </p:cNvSpPr>
            <p:nvPr/>
          </p:nvSpPr>
          <p:spPr bwMode="auto">
            <a:xfrm>
              <a:off x="5499" y="1927"/>
              <a:ext cx="1" cy="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3" name="Rectangle 118"/>
            <p:cNvSpPr>
              <a:spLocks noChangeArrowheads="1"/>
            </p:cNvSpPr>
            <p:nvPr/>
          </p:nvSpPr>
          <p:spPr bwMode="auto">
            <a:xfrm>
              <a:off x="5499" y="1927"/>
              <a:ext cx="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04" name="Line 119"/>
            <p:cNvSpPr>
              <a:spLocks noChangeShapeType="1"/>
            </p:cNvSpPr>
            <p:nvPr/>
          </p:nvSpPr>
          <p:spPr bwMode="auto">
            <a:xfrm>
              <a:off x="2381" y="2340"/>
              <a:ext cx="6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5" name="Rectangle 120"/>
            <p:cNvSpPr>
              <a:spLocks noChangeArrowheads="1"/>
            </p:cNvSpPr>
            <p:nvPr/>
          </p:nvSpPr>
          <p:spPr bwMode="auto">
            <a:xfrm>
              <a:off x="2386" y="2323"/>
              <a:ext cx="680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06" name="Line 121"/>
            <p:cNvSpPr>
              <a:spLocks noChangeShapeType="1"/>
            </p:cNvSpPr>
            <p:nvPr/>
          </p:nvSpPr>
          <p:spPr bwMode="auto">
            <a:xfrm>
              <a:off x="4930" y="2159"/>
              <a:ext cx="1" cy="1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7" name="Rectangle 122"/>
            <p:cNvSpPr>
              <a:spLocks noChangeArrowheads="1"/>
            </p:cNvSpPr>
            <p:nvPr/>
          </p:nvSpPr>
          <p:spPr bwMode="auto">
            <a:xfrm>
              <a:off x="4930" y="2159"/>
              <a:ext cx="19" cy="1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08" name="Line 123"/>
            <p:cNvSpPr>
              <a:spLocks noChangeShapeType="1"/>
            </p:cNvSpPr>
            <p:nvPr/>
          </p:nvSpPr>
          <p:spPr bwMode="auto">
            <a:xfrm>
              <a:off x="5499" y="2168"/>
              <a:ext cx="1" cy="1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9" name="Rectangle 124"/>
            <p:cNvSpPr>
              <a:spLocks noChangeArrowheads="1"/>
            </p:cNvSpPr>
            <p:nvPr/>
          </p:nvSpPr>
          <p:spPr bwMode="auto">
            <a:xfrm>
              <a:off x="5499" y="2168"/>
              <a:ext cx="9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10" name="Line 125"/>
            <p:cNvSpPr>
              <a:spLocks noChangeShapeType="1"/>
            </p:cNvSpPr>
            <p:nvPr/>
          </p:nvSpPr>
          <p:spPr bwMode="auto">
            <a:xfrm>
              <a:off x="2377" y="2159"/>
              <a:ext cx="1" cy="1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1" name="Rectangle 126"/>
            <p:cNvSpPr>
              <a:spLocks noChangeArrowheads="1"/>
            </p:cNvSpPr>
            <p:nvPr/>
          </p:nvSpPr>
          <p:spPr bwMode="auto">
            <a:xfrm>
              <a:off x="2377" y="2159"/>
              <a:ext cx="9" cy="1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12" name="Line 127"/>
            <p:cNvSpPr>
              <a:spLocks noChangeShapeType="1"/>
            </p:cNvSpPr>
            <p:nvPr/>
          </p:nvSpPr>
          <p:spPr bwMode="auto">
            <a:xfrm>
              <a:off x="3057" y="2168"/>
              <a:ext cx="1" cy="1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3" name="Rectangle 128"/>
            <p:cNvSpPr>
              <a:spLocks noChangeArrowheads="1"/>
            </p:cNvSpPr>
            <p:nvPr/>
          </p:nvSpPr>
          <p:spPr bwMode="auto">
            <a:xfrm>
              <a:off x="3057" y="2168"/>
              <a:ext cx="9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14" name="Line 129"/>
            <p:cNvSpPr>
              <a:spLocks noChangeShapeType="1"/>
            </p:cNvSpPr>
            <p:nvPr/>
          </p:nvSpPr>
          <p:spPr bwMode="auto">
            <a:xfrm>
              <a:off x="4930" y="2410"/>
              <a:ext cx="1" cy="1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5" name="Rectangle 130"/>
            <p:cNvSpPr>
              <a:spLocks noChangeArrowheads="1"/>
            </p:cNvSpPr>
            <p:nvPr/>
          </p:nvSpPr>
          <p:spPr bwMode="auto">
            <a:xfrm>
              <a:off x="4930" y="2410"/>
              <a:ext cx="19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16" name="Line 131"/>
            <p:cNvSpPr>
              <a:spLocks noChangeShapeType="1"/>
            </p:cNvSpPr>
            <p:nvPr/>
          </p:nvSpPr>
          <p:spPr bwMode="auto">
            <a:xfrm>
              <a:off x="5499" y="2419"/>
              <a:ext cx="1" cy="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7" name="Rectangle 132"/>
            <p:cNvSpPr>
              <a:spLocks noChangeArrowheads="1"/>
            </p:cNvSpPr>
            <p:nvPr/>
          </p:nvSpPr>
          <p:spPr bwMode="auto">
            <a:xfrm>
              <a:off x="5499" y="2419"/>
              <a:ext cx="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18" name="Line 133"/>
            <p:cNvSpPr>
              <a:spLocks noChangeShapeType="1"/>
            </p:cNvSpPr>
            <p:nvPr/>
          </p:nvSpPr>
          <p:spPr bwMode="auto">
            <a:xfrm>
              <a:off x="2377" y="3749"/>
              <a:ext cx="1" cy="1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9" name="Rectangle 134"/>
            <p:cNvSpPr>
              <a:spLocks noChangeArrowheads="1"/>
            </p:cNvSpPr>
            <p:nvPr/>
          </p:nvSpPr>
          <p:spPr bwMode="auto">
            <a:xfrm>
              <a:off x="2377" y="3749"/>
              <a:ext cx="9" cy="1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20" name="Line 135"/>
            <p:cNvSpPr>
              <a:spLocks noChangeShapeType="1"/>
            </p:cNvSpPr>
            <p:nvPr/>
          </p:nvSpPr>
          <p:spPr bwMode="auto">
            <a:xfrm>
              <a:off x="3057" y="3767"/>
              <a:ext cx="1" cy="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1" name="Rectangle 136"/>
            <p:cNvSpPr>
              <a:spLocks noChangeArrowheads="1"/>
            </p:cNvSpPr>
            <p:nvPr/>
          </p:nvSpPr>
          <p:spPr bwMode="auto">
            <a:xfrm>
              <a:off x="3057" y="3767"/>
              <a:ext cx="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22" name="Line 137"/>
            <p:cNvSpPr>
              <a:spLocks noChangeShapeType="1"/>
            </p:cNvSpPr>
            <p:nvPr/>
          </p:nvSpPr>
          <p:spPr bwMode="auto">
            <a:xfrm>
              <a:off x="4949" y="1917"/>
              <a:ext cx="5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3" name="Rectangle 138"/>
            <p:cNvSpPr>
              <a:spLocks noChangeArrowheads="1"/>
            </p:cNvSpPr>
            <p:nvPr/>
          </p:nvSpPr>
          <p:spPr bwMode="auto">
            <a:xfrm>
              <a:off x="4949" y="1917"/>
              <a:ext cx="55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24" name="Line 139"/>
            <p:cNvSpPr>
              <a:spLocks noChangeShapeType="1"/>
            </p:cNvSpPr>
            <p:nvPr/>
          </p:nvSpPr>
          <p:spPr bwMode="auto">
            <a:xfrm>
              <a:off x="4949" y="2038"/>
              <a:ext cx="5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5" name="Rectangle 140"/>
            <p:cNvSpPr>
              <a:spLocks noChangeArrowheads="1"/>
            </p:cNvSpPr>
            <p:nvPr/>
          </p:nvSpPr>
          <p:spPr bwMode="auto">
            <a:xfrm>
              <a:off x="4949" y="2038"/>
              <a:ext cx="55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26" name="Line 141"/>
            <p:cNvSpPr>
              <a:spLocks noChangeShapeType="1"/>
            </p:cNvSpPr>
            <p:nvPr/>
          </p:nvSpPr>
          <p:spPr bwMode="auto">
            <a:xfrm>
              <a:off x="4949" y="2159"/>
              <a:ext cx="5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7" name="Rectangle 142"/>
            <p:cNvSpPr>
              <a:spLocks noChangeArrowheads="1"/>
            </p:cNvSpPr>
            <p:nvPr/>
          </p:nvSpPr>
          <p:spPr bwMode="auto">
            <a:xfrm>
              <a:off x="4949" y="2159"/>
              <a:ext cx="55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28" name="Line 143"/>
            <p:cNvSpPr>
              <a:spLocks noChangeShapeType="1"/>
            </p:cNvSpPr>
            <p:nvPr/>
          </p:nvSpPr>
          <p:spPr bwMode="auto">
            <a:xfrm>
              <a:off x="4949" y="2280"/>
              <a:ext cx="5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9" name="Rectangle 144"/>
            <p:cNvSpPr>
              <a:spLocks noChangeArrowheads="1"/>
            </p:cNvSpPr>
            <p:nvPr/>
          </p:nvSpPr>
          <p:spPr bwMode="auto">
            <a:xfrm>
              <a:off x="4949" y="2280"/>
              <a:ext cx="559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30" name="Line 145"/>
            <p:cNvSpPr>
              <a:spLocks noChangeShapeType="1"/>
            </p:cNvSpPr>
            <p:nvPr/>
          </p:nvSpPr>
          <p:spPr bwMode="auto">
            <a:xfrm>
              <a:off x="4921" y="2432"/>
              <a:ext cx="5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1" name="Rectangle 146"/>
            <p:cNvSpPr>
              <a:spLocks noChangeArrowheads="1"/>
            </p:cNvSpPr>
            <p:nvPr/>
          </p:nvSpPr>
          <p:spPr bwMode="auto">
            <a:xfrm>
              <a:off x="4949" y="2410"/>
              <a:ext cx="559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32" name="Line 147"/>
            <p:cNvSpPr>
              <a:spLocks noChangeShapeType="1"/>
            </p:cNvSpPr>
            <p:nvPr/>
          </p:nvSpPr>
          <p:spPr bwMode="auto">
            <a:xfrm>
              <a:off x="4921" y="2568"/>
              <a:ext cx="5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3" name="Rectangle 148"/>
            <p:cNvSpPr>
              <a:spLocks noChangeArrowheads="1"/>
            </p:cNvSpPr>
            <p:nvPr/>
          </p:nvSpPr>
          <p:spPr bwMode="auto">
            <a:xfrm>
              <a:off x="4952" y="2568"/>
              <a:ext cx="55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34" name="Line 149"/>
            <p:cNvSpPr>
              <a:spLocks noChangeShapeType="1"/>
            </p:cNvSpPr>
            <p:nvPr/>
          </p:nvSpPr>
          <p:spPr bwMode="auto">
            <a:xfrm>
              <a:off x="2386" y="3749"/>
              <a:ext cx="6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5" name="Rectangle 150"/>
            <p:cNvSpPr>
              <a:spLocks noChangeArrowheads="1"/>
            </p:cNvSpPr>
            <p:nvPr/>
          </p:nvSpPr>
          <p:spPr bwMode="auto">
            <a:xfrm>
              <a:off x="2386" y="3749"/>
              <a:ext cx="680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2136" name="Line 151"/>
            <p:cNvSpPr>
              <a:spLocks noChangeShapeType="1"/>
            </p:cNvSpPr>
            <p:nvPr/>
          </p:nvSpPr>
          <p:spPr bwMode="auto">
            <a:xfrm>
              <a:off x="2386" y="3879"/>
              <a:ext cx="6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37" name="Rectangle 152"/>
            <p:cNvSpPr>
              <a:spLocks noChangeArrowheads="1"/>
            </p:cNvSpPr>
            <p:nvPr/>
          </p:nvSpPr>
          <p:spPr bwMode="auto">
            <a:xfrm>
              <a:off x="2386" y="3879"/>
              <a:ext cx="68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From ITT to effect of treatment on the treated (TOT)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The point is that if there is leakage across the groups, the comparison between those originally assigned to treatment and those originally assigned to control is smaller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But the difference in the probability of getting treated is also smaller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Formally this is done by </a:t>
            </a:r>
            <a:r>
              <a:rPr lang="en-US" altLang="en-US" smtClean="0"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instrumenting</a:t>
            </a:r>
            <a:r>
              <a:rPr lang="en-US" altLang="en-US" smtClean="0">
                <a:ea typeface="Arial Unicode MS" pitchFamily="34" charset="-128"/>
                <a:cs typeface="Arial Unicode MS" pitchFamily="34" charset="-128"/>
              </a:rPr>
              <a:t>”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the probability of treatment by the original assignment</a:t>
            </a:r>
          </a:p>
        </p:txBody>
      </p:sp>
      <p:sp>
        <p:nvSpPr>
          <p:cNvPr id="43012" name="Slide Number Placeholder 5"/>
          <p:cNvSpPr txBox="1">
            <a:spLocks noChangeArrowheads="1"/>
          </p:cNvSpPr>
          <p:nvPr/>
        </p:nvSpPr>
        <p:spPr bwMode="auto">
          <a:xfrm>
            <a:off x="4572000" y="6477000"/>
            <a:ext cx="434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018529D-1E1E-48F1-B9F1-DEA6EDCF01A0}" type="slidenum">
              <a:rPr lang="en-US" sz="1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/>
              <a:t>41</a:t>
            </a:fld>
            <a:endParaRPr lang="en-US" sz="1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1834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</a:t>
            </a:r>
            <a:r>
              <a:rPr lang="en-US" dirty="0" err="1"/>
              <a:t>ToT</a:t>
            </a:r>
            <a:r>
              <a:rPr lang="en-US" dirty="0"/>
              <a:t> from ITT: Wald</a:t>
            </a:r>
          </a:p>
        </p:txBody>
      </p:sp>
    </p:spTree>
    <p:extLst>
      <p:ext uri="{BB962C8B-B14F-4D97-AF65-F5344CB8AC3E}">
        <p14:creationId xmlns:p14="http://schemas.microsoft.com/office/powerpoint/2010/main" val="18795295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6296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</a:t>
            </a:r>
            <a:r>
              <a:rPr lang="en-US" dirty="0" err="1" smtClean="0"/>
              <a:t>ToT</a:t>
            </a:r>
            <a:r>
              <a:rPr lang="en-US" dirty="0" smtClean="0"/>
              <a:t> </a:t>
            </a:r>
            <a:r>
              <a:rPr lang="en-US" dirty="0"/>
              <a:t>from ITT: Wald</a:t>
            </a:r>
          </a:p>
        </p:txBody>
      </p:sp>
    </p:spTree>
    <p:extLst>
      <p:ext uri="{BB962C8B-B14F-4D97-AF65-F5344CB8AC3E}">
        <p14:creationId xmlns:p14="http://schemas.microsoft.com/office/powerpoint/2010/main" val="119435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Arial Unicode MS" pitchFamily="34" charset="-128"/>
                <a:cs typeface="Tahoma" pitchFamily="34" charset="0"/>
              </a:rPr>
              <a:t>Estimating TOT</a:t>
            </a: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What values do we need?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Y(T)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Y(C)</a:t>
            </a:r>
          </a:p>
          <a:p>
            <a:pPr eaLnBrk="1"/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Prob[treated|T]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Prob[treated|C]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Treatment on the treated (TOT)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/>
                <a:r>
                  <a:rPr lang="en-US" dirty="0" smtClean="0">
                    <a:ea typeface="Arial Unicode MS" pitchFamily="34" charset="-128"/>
                    <a:cs typeface="Arial Unicode MS" pitchFamily="34" charset="-128"/>
                  </a:rPr>
                  <a:t>Starting from a simple regression model:</a:t>
                </a:r>
              </a:p>
              <a:p>
                <a:pPr eaLnBrk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 smtClean="0">
                  <a:ea typeface="Arial Unicode MS" pitchFamily="34" charset="-128"/>
                  <a:cs typeface="Arial Unicode MS" pitchFamily="34" charset="-128"/>
                </a:endParaRPr>
              </a:p>
              <a:p>
                <a:pPr eaLnBrk="1"/>
                <a:r>
                  <a:rPr lang="en-US" dirty="0" smtClean="0">
                    <a:ea typeface="Arial Unicode MS" pitchFamily="34" charset="-128"/>
                    <a:cs typeface="Arial Unicode MS" pitchFamily="34" charset="-128"/>
                  </a:rPr>
                  <a:t>[</a:t>
                </a:r>
                <a:r>
                  <a:rPr lang="en-US" dirty="0" err="1" smtClean="0">
                    <a:ea typeface="Arial Unicode MS" pitchFamily="34" charset="-128"/>
                    <a:cs typeface="Arial Unicode MS" pitchFamily="34" charset="-128"/>
                  </a:rPr>
                  <a:t>Angrist</a:t>
                </a:r>
                <a:r>
                  <a:rPr lang="en-US" dirty="0" smtClean="0">
                    <a:ea typeface="Arial Unicode MS" pitchFamily="34" charset="-128"/>
                    <a:cs typeface="Arial Unicode MS" pitchFamily="34" charset="-128"/>
                  </a:rPr>
                  <a:t> and </a:t>
                </a:r>
                <a:r>
                  <a:rPr lang="en-US" dirty="0" err="1" smtClean="0">
                    <a:ea typeface="Arial Unicode MS" pitchFamily="34" charset="-128"/>
                    <a:cs typeface="Arial Unicode MS" pitchFamily="34" charset="-128"/>
                  </a:rPr>
                  <a:t>Pischke</a:t>
                </a:r>
                <a:r>
                  <a:rPr lang="en-US" dirty="0" smtClean="0">
                    <a:ea typeface="Arial Unicode MS" pitchFamily="34" charset="-128"/>
                    <a:cs typeface="Arial Unicode MS" pitchFamily="34" charset="-128"/>
                  </a:rPr>
                  <a:t>, p. 67 show]:</a:t>
                </a:r>
              </a:p>
              <a:p>
                <a:pPr marL="0" indent="0" eaLnBrk="1">
                  <a:buNone/>
                </a:pPr>
                <a:endParaRPr lang="en-US" dirty="0" smtClean="0">
                  <a:ea typeface="Arial Unicode MS" pitchFamily="34" charset="-128"/>
                  <a:cs typeface="Arial Unicode MS" pitchFamily="34" charset="-128"/>
                </a:endParaRPr>
              </a:p>
              <a:p>
                <a:pPr marL="0" indent="0" eaLnBrk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Arial Unicode MS" pitchFamily="34" charset="-128"/>
                          <a:cs typeface="Arial Unicode MS" pitchFamily="34" charset="-128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Arial Unicode MS" pitchFamily="34" charset="-128"/>
                          <a:cs typeface="Arial Unicode MS" pitchFamily="34" charset="-128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=1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=1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=0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 smtClean="0"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902" t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Treatment on the treated (TOT)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eaLnBrk="1">
                  <a:buNone/>
                </a:pPr>
                <a:endParaRPr lang="en-US" dirty="0" smtClean="0">
                  <a:ea typeface="Arial Unicode MS" pitchFamily="34" charset="-128"/>
                  <a:cs typeface="Arial Unicode MS" pitchFamily="34" charset="-128"/>
                </a:endParaRPr>
              </a:p>
              <a:p>
                <a:pPr marL="0" indent="0" eaLnBrk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Arial Unicode MS" pitchFamily="34" charset="-128"/>
                          <a:cs typeface="Arial Unicode MS" pitchFamily="34" charset="-128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Arial Unicode MS" pitchFamily="34" charset="-128"/>
                          <a:cs typeface="Arial Unicode MS" pitchFamily="34" charset="-128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=1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=1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Arial Unicode MS" pitchFamily="34" charset="-128"/>
                                      <a:cs typeface="Arial Unicode MS" pitchFamily="34" charset="-128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=0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 smtClean="0">
                  <a:ea typeface="Arial Unicode MS" pitchFamily="34" charset="-128"/>
                  <a:cs typeface="Arial Unicode MS" pitchFamily="34" charset="-128"/>
                </a:endParaRPr>
              </a:p>
              <a:p>
                <a:pPr marL="0" indent="0" eaLnBrk="1">
                  <a:buNone/>
                </a:pPr>
                <a:endParaRPr lang="en-US" dirty="0">
                  <a:ea typeface="Arial Unicode MS" pitchFamily="34" charset="-128"/>
                  <a:cs typeface="Arial Unicode MS" pitchFamily="34" charset="-128"/>
                </a:endParaRPr>
              </a:p>
              <a:p>
                <a:pPr marL="0" indent="0" eaLnBrk="1">
                  <a:buNone/>
                </a:pPr>
                <a:endParaRPr lang="en-US" dirty="0" smtClean="0">
                  <a:ea typeface="Arial Unicode MS" pitchFamily="34" charset="-128"/>
                  <a:cs typeface="Arial Unicode MS" pitchFamily="34" charset="-128"/>
                </a:endParaRPr>
              </a:p>
              <a:p>
                <a:pPr marL="0" indent="0" eaLnBrk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𝑌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𝑇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𝑌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𝐶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𝑃𝑟𝑜𝑏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𝑡𝑟𝑒𝑎𝑡𝑒𝑑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Arial Unicode MS" pitchFamily="34" charset="-128"/>
                                  <a:cs typeface="Arial Unicode MS" pitchFamily="34" charset="-128"/>
                                </a:rPr>
                                <m:t>𝑇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𝑃𝑟𝑜𝑏</m:t>
                          </m:r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𝑡𝑟𝑒𝑎𝑡𝑒𝑑</m:t>
                          </m:r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  <a:ea typeface="Arial Unicode MS" pitchFamily="34" charset="-128"/>
                              <a:cs typeface="Arial Unicode MS" pitchFamily="34" charset="-128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ea typeface="Arial Unicode MS" pitchFamily="34" charset="-128"/>
                  <a:cs typeface="Arial Unicode MS" pitchFamily="34" charset="-128"/>
                </a:endParaRPr>
              </a:p>
              <a:p>
                <a:pPr marL="0" indent="0" eaLnBrk="1">
                  <a:buNone/>
                </a:pPr>
                <a:endParaRPr lang="en-US" dirty="0" smtClean="0"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0998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6083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"/>
            <a:ext cx="9144000" cy="5589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3"/>
          <p:cNvSpPr>
            <a:spLocks noGrp="1"/>
          </p:cNvSpPr>
          <p:nvPr>
            <p:ph type="title"/>
          </p:nvPr>
        </p:nvSpPr>
        <p:spPr>
          <a:xfrm>
            <a:off x="381000" y="-171450"/>
            <a:ext cx="8305800" cy="990600"/>
          </a:xfrm>
        </p:spPr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TOT estimator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/>
          </p:cNvSpPr>
          <p:nvPr>
            <p:ph type="title"/>
          </p:nvPr>
        </p:nvSpPr>
        <p:spPr>
          <a:xfrm>
            <a:off x="381000" y="-171450"/>
            <a:ext cx="8305800" cy="990600"/>
          </a:xfrm>
        </p:spPr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TOT estimator</a:t>
            </a:r>
          </a:p>
        </p:txBody>
      </p:sp>
      <p:sp>
        <p:nvSpPr>
          <p:cNvPr id="4710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47108" name="Group 4"/>
          <p:cNvGrpSpPr>
            <a:grpSpLocks noChangeAspect="1"/>
          </p:cNvGrpSpPr>
          <p:nvPr/>
        </p:nvGrpSpPr>
        <p:grpSpPr bwMode="auto">
          <a:xfrm>
            <a:off x="0" y="638175"/>
            <a:ext cx="9275763" cy="5624513"/>
            <a:chOff x="0" y="402"/>
            <a:chExt cx="5843" cy="3543"/>
          </a:xfrm>
        </p:grpSpPr>
        <p:sp>
          <p:nvSpPr>
            <p:cNvPr id="47109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402"/>
              <a:ext cx="5760" cy="35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Rectangle 5"/>
            <p:cNvSpPr>
              <a:spLocks noChangeArrowheads="1"/>
            </p:cNvSpPr>
            <p:nvPr/>
          </p:nvSpPr>
          <p:spPr bwMode="auto">
            <a:xfrm>
              <a:off x="6" y="408"/>
              <a:ext cx="3170" cy="175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111" name="Rectangle 6"/>
            <p:cNvSpPr>
              <a:spLocks noChangeArrowheads="1"/>
            </p:cNvSpPr>
            <p:nvPr/>
          </p:nvSpPr>
          <p:spPr bwMode="auto">
            <a:xfrm>
              <a:off x="6" y="2158"/>
              <a:ext cx="2471" cy="12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112" name="Rectangle 7"/>
            <p:cNvSpPr>
              <a:spLocks noChangeArrowheads="1"/>
            </p:cNvSpPr>
            <p:nvPr/>
          </p:nvSpPr>
          <p:spPr bwMode="auto">
            <a:xfrm>
              <a:off x="2475" y="2158"/>
              <a:ext cx="701" cy="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400">
                  <a:latin typeface="Calibri" pitchFamily="34" charset="0"/>
                </a:rPr>
                <a:t>3</a:t>
              </a:r>
            </a:p>
          </p:txBody>
        </p:sp>
        <p:sp>
          <p:nvSpPr>
            <p:cNvPr id="47113" name="Rectangle 8"/>
            <p:cNvSpPr>
              <a:spLocks noChangeArrowheads="1"/>
            </p:cNvSpPr>
            <p:nvPr/>
          </p:nvSpPr>
          <p:spPr bwMode="auto">
            <a:xfrm>
              <a:off x="6" y="2409"/>
              <a:ext cx="3170" cy="63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114" name="Rectangle 9"/>
            <p:cNvSpPr>
              <a:spLocks noChangeArrowheads="1"/>
            </p:cNvSpPr>
            <p:nvPr/>
          </p:nvSpPr>
          <p:spPr bwMode="auto">
            <a:xfrm>
              <a:off x="5173" y="2535"/>
              <a:ext cx="583" cy="50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>
                  <a:latin typeface="Calibri" pitchFamily="34" charset="0"/>
                </a:rPr>
                <a:t>3</a:t>
              </a:r>
            </a:p>
            <a:p>
              <a:r>
                <a:rPr lang="fr-FR" sz="1200">
                  <a:latin typeface="Calibri" pitchFamily="34" charset="0"/>
                </a:rPr>
                <a:t>0.9</a:t>
              </a:r>
            </a:p>
            <a:p>
              <a:r>
                <a:rPr lang="fr-FR" sz="1200">
                  <a:latin typeface="Calibri" pitchFamily="34" charset="0"/>
                </a:rPr>
                <a:t>60%</a:t>
              </a:r>
            </a:p>
            <a:p>
              <a:r>
                <a:rPr lang="fr-FR" sz="1200">
                  <a:latin typeface="Calibri" pitchFamily="34" charset="0"/>
                </a:rPr>
                <a:t>20%</a:t>
              </a:r>
            </a:p>
          </p:txBody>
        </p:sp>
        <p:sp>
          <p:nvSpPr>
            <p:cNvPr id="47115" name="Rectangle 10"/>
            <p:cNvSpPr>
              <a:spLocks noChangeArrowheads="1"/>
            </p:cNvSpPr>
            <p:nvPr/>
          </p:nvSpPr>
          <p:spPr bwMode="auto">
            <a:xfrm>
              <a:off x="6" y="3038"/>
              <a:ext cx="3170" cy="50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116" name="Rectangle 11"/>
            <p:cNvSpPr>
              <a:spLocks noChangeArrowheads="1"/>
            </p:cNvSpPr>
            <p:nvPr/>
          </p:nvSpPr>
          <p:spPr bwMode="auto">
            <a:xfrm>
              <a:off x="5173" y="3289"/>
              <a:ext cx="583" cy="25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200">
                  <a:latin typeface="Calibri" pitchFamily="34" charset="0"/>
                </a:rPr>
                <a:t>2.1</a:t>
              </a:r>
            </a:p>
            <a:p>
              <a:r>
                <a:rPr lang="fr-FR" sz="1200">
                  <a:latin typeface="Calibri" pitchFamily="34" charset="0"/>
                </a:rPr>
                <a:t>40%</a:t>
              </a:r>
            </a:p>
          </p:txBody>
        </p:sp>
        <p:sp>
          <p:nvSpPr>
            <p:cNvPr id="47117" name="Rectangle 12"/>
            <p:cNvSpPr>
              <a:spLocks noChangeArrowheads="1"/>
            </p:cNvSpPr>
            <p:nvPr/>
          </p:nvSpPr>
          <p:spPr bwMode="auto">
            <a:xfrm>
              <a:off x="6" y="3540"/>
              <a:ext cx="3170" cy="253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118" name="Rectangle 13"/>
            <p:cNvSpPr>
              <a:spLocks noChangeArrowheads="1"/>
            </p:cNvSpPr>
            <p:nvPr/>
          </p:nvSpPr>
          <p:spPr bwMode="auto">
            <a:xfrm>
              <a:off x="6" y="3792"/>
              <a:ext cx="2471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119" name="Rectangle 14"/>
            <p:cNvSpPr>
              <a:spLocks noChangeArrowheads="1"/>
            </p:cNvSpPr>
            <p:nvPr/>
          </p:nvSpPr>
          <p:spPr bwMode="auto">
            <a:xfrm>
              <a:off x="2475" y="3792"/>
              <a:ext cx="701" cy="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400">
                  <a:latin typeface="Calibri" pitchFamily="34" charset="0"/>
                </a:rPr>
                <a:t>0.9</a:t>
              </a:r>
            </a:p>
          </p:txBody>
        </p:sp>
        <p:sp>
          <p:nvSpPr>
            <p:cNvPr id="47120" name="Rectangle 15"/>
            <p:cNvSpPr>
              <a:spLocks noChangeArrowheads="1"/>
            </p:cNvSpPr>
            <p:nvPr/>
          </p:nvSpPr>
          <p:spPr bwMode="auto">
            <a:xfrm>
              <a:off x="5173" y="3792"/>
              <a:ext cx="583" cy="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1400">
                  <a:latin typeface="Calibri" pitchFamily="34" charset="0"/>
                </a:rPr>
                <a:t>5.25</a:t>
              </a:r>
            </a:p>
          </p:txBody>
        </p:sp>
        <p:sp>
          <p:nvSpPr>
            <p:cNvPr id="47121" name="Rectangle 16"/>
            <p:cNvSpPr>
              <a:spLocks noChangeArrowheads="1"/>
            </p:cNvSpPr>
            <p:nvPr/>
          </p:nvSpPr>
          <p:spPr bwMode="auto">
            <a:xfrm>
              <a:off x="820" y="627"/>
              <a:ext cx="56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Intention</a:t>
              </a:r>
              <a:endParaRPr lang="fr-FR"/>
            </a:p>
          </p:txBody>
        </p:sp>
        <p:sp>
          <p:nvSpPr>
            <p:cNvPr id="47122" name="Rectangle 17"/>
            <p:cNvSpPr>
              <a:spLocks noChangeArrowheads="1"/>
            </p:cNvSpPr>
            <p:nvPr/>
          </p:nvSpPr>
          <p:spPr bwMode="auto">
            <a:xfrm>
              <a:off x="28" y="761"/>
              <a:ext cx="55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School 1</a:t>
              </a:r>
              <a:endParaRPr lang="fr-FR"/>
            </a:p>
          </p:txBody>
        </p:sp>
        <p:sp>
          <p:nvSpPr>
            <p:cNvPr id="47123" name="Rectangle 18"/>
            <p:cNvSpPr>
              <a:spLocks noChangeArrowheads="1"/>
            </p:cNvSpPr>
            <p:nvPr/>
          </p:nvSpPr>
          <p:spPr bwMode="auto">
            <a:xfrm>
              <a:off x="801" y="761"/>
              <a:ext cx="60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to Treat ?</a:t>
              </a:r>
              <a:endParaRPr lang="fr-FR"/>
            </a:p>
          </p:txBody>
        </p:sp>
        <p:sp>
          <p:nvSpPr>
            <p:cNvPr id="47124" name="Rectangle 19"/>
            <p:cNvSpPr>
              <a:spLocks noChangeArrowheads="1"/>
            </p:cNvSpPr>
            <p:nvPr/>
          </p:nvSpPr>
          <p:spPr bwMode="auto">
            <a:xfrm>
              <a:off x="1666" y="761"/>
              <a:ext cx="56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Treated?</a:t>
              </a:r>
              <a:endParaRPr lang="fr-FR"/>
            </a:p>
          </p:txBody>
        </p:sp>
        <p:sp>
          <p:nvSpPr>
            <p:cNvPr id="47125" name="Rectangle 20"/>
            <p:cNvSpPr>
              <a:spLocks noChangeArrowheads="1"/>
            </p:cNvSpPr>
            <p:nvPr/>
          </p:nvSpPr>
          <p:spPr bwMode="auto">
            <a:xfrm>
              <a:off x="318" y="891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1</a:t>
              </a:r>
              <a:endParaRPr lang="fr-FR"/>
            </a:p>
          </p:txBody>
        </p:sp>
        <p:sp>
          <p:nvSpPr>
            <p:cNvPr id="47126" name="Rectangle 21"/>
            <p:cNvSpPr>
              <a:spLocks noChangeArrowheads="1"/>
            </p:cNvSpPr>
            <p:nvPr/>
          </p:nvSpPr>
          <p:spPr bwMode="auto">
            <a:xfrm>
              <a:off x="977" y="891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27" name="Rectangle 22"/>
            <p:cNvSpPr>
              <a:spLocks noChangeArrowheads="1"/>
            </p:cNvSpPr>
            <p:nvPr/>
          </p:nvSpPr>
          <p:spPr bwMode="auto">
            <a:xfrm>
              <a:off x="1821" y="891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28" name="Rectangle 23"/>
            <p:cNvSpPr>
              <a:spLocks noChangeArrowheads="1"/>
            </p:cNvSpPr>
            <p:nvPr/>
          </p:nvSpPr>
          <p:spPr bwMode="auto">
            <a:xfrm>
              <a:off x="2798" y="891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4</a:t>
              </a:r>
              <a:endParaRPr lang="fr-FR"/>
            </a:p>
          </p:txBody>
        </p:sp>
        <p:sp>
          <p:nvSpPr>
            <p:cNvPr id="47129" name="Rectangle 24"/>
            <p:cNvSpPr>
              <a:spLocks noChangeArrowheads="1"/>
            </p:cNvSpPr>
            <p:nvPr/>
          </p:nvSpPr>
          <p:spPr bwMode="auto">
            <a:xfrm>
              <a:off x="318" y="1017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2</a:t>
              </a:r>
              <a:endParaRPr lang="fr-FR"/>
            </a:p>
          </p:txBody>
        </p:sp>
        <p:sp>
          <p:nvSpPr>
            <p:cNvPr id="47130" name="Rectangle 25"/>
            <p:cNvSpPr>
              <a:spLocks noChangeArrowheads="1"/>
            </p:cNvSpPr>
            <p:nvPr/>
          </p:nvSpPr>
          <p:spPr bwMode="auto">
            <a:xfrm>
              <a:off x="977" y="1017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31" name="Rectangle 26"/>
            <p:cNvSpPr>
              <a:spLocks noChangeArrowheads="1"/>
            </p:cNvSpPr>
            <p:nvPr/>
          </p:nvSpPr>
          <p:spPr bwMode="auto">
            <a:xfrm>
              <a:off x="1821" y="1017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32" name="Rectangle 27"/>
            <p:cNvSpPr>
              <a:spLocks noChangeArrowheads="1"/>
            </p:cNvSpPr>
            <p:nvPr/>
          </p:nvSpPr>
          <p:spPr bwMode="auto">
            <a:xfrm>
              <a:off x="2798" y="1017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4</a:t>
              </a:r>
              <a:endParaRPr lang="fr-FR"/>
            </a:p>
          </p:txBody>
        </p:sp>
        <p:sp>
          <p:nvSpPr>
            <p:cNvPr id="47133" name="Rectangle 28"/>
            <p:cNvSpPr>
              <a:spLocks noChangeArrowheads="1"/>
            </p:cNvSpPr>
            <p:nvPr/>
          </p:nvSpPr>
          <p:spPr bwMode="auto">
            <a:xfrm>
              <a:off x="318" y="1142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3</a:t>
              </a:r>
              <a:endParaRPr lang="fr-FR"/>
            </a:p>
          </p:txBody>
        </p:sp>
        <p:sp>
          <p:nvSpPr>
            <p:cNvPr id="47134" name="Rectangle 29"/>
            <p:cNvSpPr>
              <a:spLocks noChangeArrowheads="1"/>
            </p:cNvSpPr>
            <p:nvPr/>
          </p:nvSpPr>
          <p:spPr bwMode="auto">
            <a:xfrm>
              <a:off x="977" y="1142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35" name="Rectangle 30"/>
            <p:cNvSpPr>
              <a:spLocks noChangeArrowheads="1"/>
            </p:cNvSpPr>
            <p:nvPr/>
          </p:nvSpPr>
          <p:spPr bwMode="auto">
            <a:xfrm>
              <a:off x="1821" y="1142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36" name="Rectangle 31"/>
            <p:cNvSpPr>
              <a:spLocks noChangeArrowheads="1"/>
            </p:cNvSpPr>
            <p:nvPr/>
          </p:nvSpPr>
          <p:spPr bwMode="auto">
            <a:xfrm>
              <a:off x="2798" y="1142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4</a:t>
              </a:r>
              <a:endParaRPr lang="fr-FR"/>
            </a:p>
          </p:txBody>
        </p:sp>
        <p:sp>
          <p:nvSpPr>
            <p:cNvPr id="47137" name="Rectangle 32"/>
            <p:cNvSpPr>
              <a:spLocks noChangeArrowheads="1"/>
            </p:cNvSpPr>
            <p:nvPr/>
          </p:nvSpPr>
          <p:spPr bwMode="auto">
            <a:xfrm>
              <a:off x="3814" y="1142"/>
              <a:ext cx="23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A =</a:t>
              </a:r>
              <a:endParaRPr lang="fr-FR"/>
            </a:p>
          </p:txBody>
        </p:sp>
        <p:sp>
          <p:nvSpPr>
            <p:cNvPr id="47138" name="Rectangle 33"/>
            <p:cNvSpPr>
              <a:spLocks noChangeArrowheads="1"/>
            </p:cNvSpPr>
            <p:nvPr/>
          </p:nvSpPr>
          <p:spPr bwMode="auto">
            <a:xfrm>
              <a:off x="4032" y="1142"/>
              <a:ext cx="84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Gain if Treated</a:t>
              </a:r>
              <a:endParaRPr lang="fr-FR"/>
            </a:p>
          </p:txBody>
        </p:sp>
        <p:sp>
          <p:nvSpPr>
            <p:cNvPr id="47139" name="Rectangle 34"/>
            <p:cNvSpPr>
              <a:spLocks noChangeArrowheads="1"/>
            </p:cNvSpPr>
            <p:nvPr/>
          </p:nvSpPr>
          <p:spPr bwMode="auto">
            <a:xfrm>
              <a:off x="318" y="1268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4</a:t>
              </a:r>
              <a:endParaRPr lang="fr-FR"/>
            </a:p>
          </p:txBody>
        </p:sp>
        <p:sp>
          <p:nvSpPr>
            <p:cNvPr id="47140" name="Rectangle 35"/>
            <p:cNvSpPr>
              <a:spLocks noChangeArrowheads="1"/>
            </p:cNvSpPr>
            <p:nvPr/>
          </p:nvSpPr>
          <p:spPr bwMode="auto">
            <a:xfrm>
              <a:off x="977" y="1268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41" name="Rectangle 36"/>
            <p:cNvSpPr>
              <a:spLocks noChangeArrowheads="1"/>
            </p:cNvSpPr>
            <p:nvPr/>
          </p:nvSpPr>
          <p:spPr bwMode="auto">
            <a:xfrm>
              <a:off x="1845" y="1268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42" name="Rectangle 37"/>
            <p:cNvSpPr>
              <a:spLocks noChangeArrowheads="1"/>
            </p:cNvSpPr>
            <p:nvPr/>
          </p:nvSpPr>
          <p:spPr bwMode="auto">
            <a:xfrm>
              <a:off x="2798" y="1268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143" name="Rectangle 38"/>
            <p:cNvSpPr>
              <a:spLocks noChangeArrowheads="1"/>
            </p:cNvSpPr>
            <p:nvPr/>
          </p:nvSpPr>
          <p:spPr bwMode="auto">
            <a:xfrm>
              <a:off x="3814" y="1268"/>
              <a:ext cx="23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B =</a:t>
              </a:r>
              <a:endParaRPr lang="fr-FR"/>
            </a:p>
          </p:txBody>
        </p:sp>
        <p:sp>
          <p:nvSpPr>
            <p:cNvPr id="47144" name="Rectangle 39"/>
            <p:cNvSpPr>
              <a:spLocks noChangeArrowheads="1"/>
            </p:cNvSpPr>
            <p:nvPr/>
          </p:nvSpPr>
          <p:spPr bwMode="auto">
            <a:xfrm>
              <a:off x="4032" y="1268"/>
              <a:ext cx="104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Gain if not Treated</a:t>
              </a:r>
              <a:endParaRPr lang="fr-FR"/>
            </a:p>
          </p:txBody>
        </p:sp>
        <p:sp>
          <p:nvSpPr>
            <p:cNvPr id="47145" name="Rectangle 40"/>
            <p:cNvSpPr>
              <a:spLocks noChangeArrowheads="1"/>
            </p:cNvSpPr>
            <p:nvPr/>
          </p:nvSpPr>
          <p:spPr bwMode="auto">
            <a:xfrm>
              <a:off x="318" y="1394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5</a:t>
              </a:r>
              <a:endParaRPr lang="fr-FR"/>
            </a:p>
          </p:txBody>
        </p:sp>
        <p:sp>
          <p:nvSpPr>
            <p:cNvPr id="47146" name="Rectangle 41"/>
            <p:cNvSpPr>
              <a:spLocks noChangeArrowheads="1"/>
            </p:cNvSpPr>
            <p:nvPr/>
          </p:nvSpPr>
          <p:spPr bwMode="auto">
            <a:xfrm>
              <a:off x="977" y="1394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47" name="Rectangle 42"/>
            <p:cNvSpPr>
              <a:spLocks noChangeArrowheads="1"/>
            </p:cNvSpPr>
            <p:nvPr/>
          </p:nvSpPr>
          <p:spPr bwMode="auto">
            <a:xfrm>
              <a:off x="1821" y="1394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48" name="Rectangle 43"/>
            <p:cNvSpPr>
              <a:spLocks noChangeArrowheads="1"/>
            </p:cNvSpPr>
            <p:nvPr/>
          </p:nvSpPr>
          <p:spPr bwMode="auto">
            <a:xfrm>
              <a:off x="2798" y="1394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4</a:t>
              </a:r>
              <a:endParaRPr lang="fr-FR"/>
            </a:p>
          </p:txBody>
        </p:sp>
        <p:sp>
          <p:nvSpPr>
            <p:cNvPr id="47149" name="Rectangle 44"/>
            <p:cNvSpPr>
              <a:spLocks noChangeArrowheads="1"/>
            </p:cNvSpPr>
            <p:nvPr/>
          </p:nvSpPr>
          <p:spPr bwMode="auto">
            <a:xfrm>
              <a:off x="318" y="1520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6</a:t>
              </a:r>
              <a:endParaRPr lang="fr-FR"/>
            </a:p>
          </p:txBody>
        </p:sp>
        <p:sp>
          <p:nvSpPr>
            <p:cNvPr id="47150" name="Rectangle 45"/>
            <p:cNvSpPr>
              <a:spLocks noChangeArrowheads="1"/>
            </p:cNvSpPr>
            <p:nvPr/>
          </p:nvSpPr>
          <p:spPr bwMode="auto">
            <a:xfrm>
              <a:off x="977" y="1520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51" name="Rectangle 46"/>
            <p:cNvSpPr>
              <a:spLocks noChangeArrowheads="1"/>
            </p:cNvSpPr>
            <p:nvPr/>
          </p:nvSpPr>
          <p:spPr bwMode="auto">
            <a:xfrm>
              <a:off x="1845" y="1520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52" name="Rectangle 47"/>
            <p:cNvSpPr>
              <a:spLocks noChangeArrowheads="1"/>
            </p:cNvSpPr>
            <p:nvPr/>
          </p:nvSpPr>
          <p:spPr bwMode="auto">
            <a:xfrm>
              <a:off x="2798" y="1520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2</a:t>
              </a:r>
              <a:endParaRPr lang="fr-FR"/>
            </a:p>
          </p:txBody>
        </p:sp>
        <p:sp>
          <p:nvSpPr>
            <p:cNvPr id="47153" name="Rectangle 48"/>
            <p:cNvSpPr>
              <a:spLocks noChangeArrowheads="1"/>
            </p:cNvSpPr>
            <p:nvPr/>
          </p:nvSpPr>
          <p:spPr bwMode="auto">
            <a:xfrm>
              <a:off x="318" y="1645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7</a:t>
              </a:r>
              <a:endParaRPr lang="fr-FR"/>
            </a:p>
          </p:txBody>
        </p:sp>
        <p:sp>
          <p:nvSpPr>
            <p:cNvPr id="47154" name="Rectangle 49"/>
            <p:cNvSpPr>
              <a:spLocks noChangeArrowheads="1"/>
            </p:cNvSpPr>
            <p:nvPr/>
          </p:nvSpPr>
          <p:spPr bwMode="auto">
            <a:xfrm>
              <a:off x="977" y="1645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55" name="Rectangle 50"/>
            <p:cNvSpPr>
              <a:spLocks noChangeArrowheads="1"/>
            </p:cNvSpPr>
            <p:nvPr/>
          </p:nvSpPr>
          <p:spPr bwMode="auto">
            <a:xfrm>
              <a:off x="1845" y="1645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56" name="Rectangle 51"/>
            <p:cNvSpPr>
              <a:spLocks noChangeArrowheads="1"/>
            </p:cNvSpPr>
            <p:nvPr/>
          </p:nvSpPr>
          <p:spPr bwMode="auto">
            <a:xfrm>
              <a:off x="2798" y="1645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157" name="Rectangle 52"/>
            <p:cNvSpPr>
              <a:spLocks noChangeArrowheads="1"/>
            </p:cNvSpPr>
            <p:nvPr/>
          </p:nvSpPr>
          <p:spPr bwMode="auto">
            <a:xfrm>
              <a:off x="3450" y="1645"/>
              <a:ext cx="107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ToT Estimator: A-B</a:t>
              </a:r>
              <a:endParaRPr lang="fr-FR"/>
            </a:p>
          </p:txBody>
        </p:sp>
        <p:sp>
          <p:nvSpPr>
            <p:cNvPr id="47158" name="Rectangle 53"/>
            <p:cNvSpPr>
              <a:spLocks noChangeArrowheads="1"/>
            </p:cNvSpPr>
            <p:nvPr/>
          </p:nvSpPr>
          <p:spPr bwMode="auto">
            <a:xfrm>
              <a:off x="318" y="1771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8</a:t>
              </a:r>
              <a:endParaRPr lang="fr-FR"/>
            </a:p>
          </p:txBody>
        </p:sp>
        <p:sp>
          <p:nvSpPr>
            <p:cNvPr id="47159" name="Rectangle 54"/>
            <p:cNvSpPr>
              <a:spLocks noChangeArrowheads="1"/>
            </p:cNvSpPr>
            <p:nvPr/>
          </p:nvSpPr>
          <p:spPr bwMode="auto">
            <a:xfrm>
              <a:off x="977" y="1771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60" name="Rectangle 55"/>
            <p:cNvSpPr>
              <a:spLocks noChangeArrowheads="1"/>
            </p:cNvSpPr>
            <p:nvPr/>
          </p:nvSpPr>
          <p:spPr bwMode="auto">
            <a:xfrm>
              <a:off x="1821" y="1771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61" name="Rectangle 56"/>
            <p:cNvSpPr>
              <a:spLocks noChangeArrowheads="1"/>
            </p:cNvSpPr>
            <p:nvPr/>
          </p:nvSpPr>
          <p:spPr bwMode="auto">
            <a:xfrm>
              <a:off x="2798" y="1771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6</a:t>
              </a:r>
              <a:endParaRPr lang="fr-FR"/>
            </a:p>
          </p:txBody>
        </p:sp>
        <p:sp>
          <p:nvSpPr>
            <p:cNvPr id="47162" name="Rectangle 57"/>
            <p:cNvSpPr>
              <a:spLocks noChangeArrowheads="1"/>
            </p:cNvSpPr>
            <p:nvPr/>
          </p:nvSpPr>
          <p:spPr bwMode="auto">
            <a:xfrm>
              <a:off x="318" y="1897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9</a:t>
              </a:r>
              <a:endParaRPr lang="fr-FR"/>
            </a:p>
          </p:txBody>
        </p:sp>
        <p:sp>
          <p:nvSpPr>
            <p:cNvPr id="47163" name="Rectangle 58"/>
            <p:cNvSpPr>
              <a:spLocks noChangeArrowheads="1"/>
            </p:cNvSpPr>
            <p:nvPr/>
          </p:nvSpPr>
          <p:spPr bwMode="auto">
            <a:xfrm>
              <a:off x="977" y="1897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64" name="Rectangle 59"/>
            <p:cNvSpPr>
              <a:spLocks noChangeArrowheads="1"/>
            </p:cNvSpPr>
            <p:nvPr/>
          </p:nvSpPr>
          <p:spPr bwMode="auto">
            <a:xfrm>
              <a:off x="1821" y="1897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65" name="Rectangle 60"/>
            <p:cNvSpPr>
              <a:spLocks noChangeArrowheads="1"/>
            </p:cNvSpPr>
            <p:nvPr/>
          </p:nvSpPr>
          <p:spPr bwMode="auto">
            <a:xfrm>
              <a:off x="2798" y="1897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6</a:t>
              </a:r>
              <a:endParaRPr lang="fr-FR"/>
            </a:p>
          </p:txBody>
        </p:sp>
        <p:sp>
          <p:nvSpPr>
            <p:cNvPr id="47166" name="Rectangle 61"/>
            <p:cNvSpPr>
              <a:spLocks noChangeArrowheads="1"/>
            </p:cNvSpPr>
            <p:nvPr/>
          </p:nvSpPr>
          <p:spPr bwMode="auto">
            <a:xfrm>
              <a:off x="318" y="2022"/>
              <a:ext cx="48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10</a:t>
              </a:r>
              <a:endParaRPr lang="fr-FR"/>
            </a:p>
          </p:txBody>
        </p:sp>
        <p:sp>
          <p:nvSpPr>
            <p:cNvPr id="47167" name="Rectangle 62"/>
            <p:cNvSpPr>
              <a:spLocks noChangeArrowheads="1"/>
            </p:cNvSpPr>
            <p:nvPr/>
          </p:nvSpPr>
          <p:spPr bwMode="auto">
            <a:xfrm>
              <a:off x="977" y="2022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68" name="Rectangle 63"/>
            <p:cNvSpPr>
              <a:spLocks noChangeArrowheads="1"/>
            </p:cNvSpPr>
            <p:nvPr/>
          </p:nvSpPr>
          <p:spPr bwMode="auto">
            <a:xfrm>
              <a:off x="1845" y="2022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69" name="Rectangle 64"/>
            <p:cNvSpPr>
              <a:spLocks noChangeArrowheads="1"/>
            </p:cNvSpPr>
            <p:nvPr/>
          </p:nvSpPr>
          <p:spPr bwMode="auto">
            <a:xfrm>
              <a:off x="2798" y="2022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170" name="Rectangle 65"/>
            <p:cNvSpPr>
              <a:spLocks noChangeArrowheads="1"/>
            </p:cNvSpPr>
            <p:nvPr/>
          </p:nvSpPr>
          <p:spPr bwMode="auto">
            <a:xfrm>
              <a:off x="3450" y="2018"/>
              <a:ext cx="468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A-B    =</a:t>
              </a:r>
              <a:endParaRPr lang="fr-FR"/>
            </a:p>
          </p:txBody>
        </p:sp>
        <p:sp>
          <p:nvSpPr>
            <p:cNvPr id="47171" name="Rectangle 66"/>
            <p:cNvSpPr>
              <a:spLocks noChangeArrowheads="1"/>
            </p:cNvSpPr>
            <p:nvPr/>
          </p:nvSpPr>
          <p:spPr bwMode="auto">
            <a:xfrm>
              <a:off x="4613" y="2022"/>
              <a:ext cx="5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Y(T)-Y(C)</a:t>
              </a:r>
              <a:endParaRPr lang="fr-FR"/>
            </a:p>
          </p:txBody>
        </p:sp>
        <p:sp>
          <p:nvSpPr>
            <p:cNvPr id="47172" name="Rectangle 67"/>
            <p:cNvSpPr>
              <a:spLocks noChangeArrowheads="1"/>
            </p:cNvSpPr>
            <p:nvPr/>
          </p:nvSpPr>
          <p:spPr bwMode="auto">
            <a:xfrm>
              <a:off x="1396" y="2144"/>
              <a:ext cx="111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Avg. Change Y(T)=</a:t>
              </a:r>
              <a:endParaRPr lang="fr-FR"/>
            </a:p>
          </p:txBody>
        </p:sp>
        <p:sp>
          <p:nvSpPr>
            <p:cNvPr id="47173" name="Rectangle 68"/>
            <p:cNvSpPr>
              <a:spLocks noChangeArrowheads="1"/>
            </p:cNvSpPr>
            <p:nvPr/>
          </p:nvSpPr>
          <p:spPr bwMode="auto">
            <a:xfrm>
              <a:off x="4032" y="2148"/>
              <a:ext cx="18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Prob(Treated|T)-Prob(Treated|C)</a:t>
              </a:r>
              <a:endParaRPr lang="fr-FR"/>
            </a:p>
          </p:txBody>
        </p:sp>
        <p:sp>
          <p:nvSpPr>
            <p:cNvPr id="47174" name="Rectangle 69"/>
            <p:cNvSpPr>
              <a:spLocks noChangeArrowheads="1"/>
            </p:cNvSpPr>
            <p:nvPr/>
          </p:nvSpPr>
          <p:spPr bwMode="auto">
            <a:xfrm>
              <a:off x="28" y="2395"/>
              <a:ext cx="55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School 2</a:t>
              </a:r>
              <a:endParaRPr lang="fr-FR"/>
            </a:p>
          </p:txBody>
        </p:sp>
        <p:sp>
          <p:nvSpPr>
            <p:cNvPr id="47175" name="Rectangle 70"/>
            <p:cNvSpPr>
              <a:spLocks noChangeArrowheads="1"/>
            </p:cNvSpPr>
            <p:nvPr/>
          </p:nvSpPr>
          <p:spPr bwMode="auto">
            <a:xfrm>
              <a:off x="318" y="2525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1</a:t>
              </a:r>
              <a:endParaRPr lang="fr-FR"/>
            </a:p>
          </p:txBody>
        </p:sp>
        <p:sp>
          <p:nvSpPr>
            <p:cNvPr id="47176" name="Rectangle 71"/>
            <p:cNvSpPr>
              <a:spLocks noChangeArrowheads="1"/>
            </p:cNvSpPr>
            <p:nvPr/>
          </p:nvSpPr>
          <p:spPr bwMode="auto">
            <a:xfrm>
              <a:off x="1000" y="2525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77" name="Rectangle 72"/>
            <p:cNvSpPr>
              <a:spLocks noChangeArrowheads="1"/>
            </p:cNvSpPr>
            <p:nvPr/>
          </p:nvSpPr>
          <p:spPr bwMode="auto">
            <a:xfrm>
              <a:off x="1845" y="2525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78" name="Rectangle 73"/>
            <p:cNvSpPr>
              <a:spLocks noChangeArrowheads="1"/>
            </p:cNvSpPr>
            <p:nvPr/>
          </p:nvSpPr>
          <p:spPr bwMode="auto">
            <a:xfrm>
              <a:off x="2798" y="2525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2</a:t>
              </a:r>
              <a:endParaRPr lang="fr-FR"/>
            </a:p>
          </p:txBody>
        </p:sp>
        <p:sp>
          <p:nvSpPr>
            <p:cNvPr id="47179" name="Rectangle 74"/>
            <p:cNvSpPr>
              <a:spLocks noChangeArrowheads="1"/>
            </p:cNvSpPr>
            <p:nvPr/>
          </p:nvSpPr>
          <p:spPr bwMode="auto">
            <a:xfrm>
              <a:off x="3450" y="2525"/>
              <a:ext cx="28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Y(T)</a:t>
              </a:r>
              <a:endParaRPr lang="fr-FR"/>
            </a:p>
          </p:txBody>
        </p:sp>
        <p:sp>
          <p:nvSpPr>
            <p:cNvPr id="47180" name="Rectangle 75"/>
            <p:cNvSpPr>
              <a:spLocks noChangeArrowheads="1"/>
            </p:cNvSpPr>
            <p:nvPr/>
          </p:nvSpPr>
          <p:spPr bwMode="auto">
            <a:xfrm>
              <a:off x="318" y="2651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2</a:t>
              </a:r>
              <a:endParaRPr lang="fr-FR"/>
            </a:p>
          </p:txBody>
        </p:sp>
        <p:sp>
          <p:nvSpPr>
            <p:cNvPr id="47181" name="Rectangle 76"/>
            <p:cNvSpPr>
              <a:spLocks noChangeArrowheads="1"/>
            </p:cNvSpPr>
            <p:nvPr/>
          </p:nvSpPr>
          <p:spPr bwMode="auto">
            <a:xfrm>
              <a:off x="1000" y="2651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82" name="Rectangle 77"/>
            <p:cNvSpPr>
              <a:spLocks noChangeArrowheads="1"/>
            </p:cNvSpPr>
            <p:nvPr/>
          </p:nvSpPr>
          <p:spPr bwMode="auto">
            <a:xfrm>
              <a:off x="1845" y="2651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83" name="Rectangle 78"/>
            <p:cNvSpPr>
              <a:spLocks noChangeArrowheads="1"/>
            </p:cNvSpPr>
            <p:nvPr/>
          </p:nvSpPr>
          <p:spPr bwMode="auto">
            <a:xfrm>
              <a:off x="2798" y="2651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1</a:t>
              </a:r>
              <a:endParaRPr lang="fr-FR"/>
            </a:p>
          </p:txBody>
        </p:sp>
        <p:sp>
          <p:nvSpPr>
            <p:cNvPr id="47184" name="Rectangle 79"/>
            <p:cNvSpPr>
              <a:spLocks noChangeArrowheads="1"/>
            </p:cNvSpPr>
            <p:nvPr/>
          </p:nvSpPr>
          <p:spPr bwMode="auto">
            <a:xfrm>
              <a:off x="3450" y="2651"/>
              <a:ext cx="29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Y(C)</a:t>
              </a:r>
              <a:endParaRPr lang="fr-FR"/>
            </a:p>
          </p:txBody>
        </p:sp>
        <p:sp>
          <p:nvSpPr>
            <p:cNvPr id="47185" name="Rectangle 80"/>
            <p:cNvSpPr>
              <a:spLocks noChangeArrowheads="1"/>
            </p:cNvSpPr>
            <p:nvPr/>
          </p:nvSpPr>
          <p:spPr bwMode="auto">
            <a:xfrm>
              <a:off x="318" y="2777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3</a:t>
              </a:r>
              <a:endParaRPr lang="fr-FR"/>
            </a:p>
          </p:txBody>
        </p:sp>
        <p:sp>
          <p:nvSpPr>
            <p:cNvPr id="47186" name="Rectangle 81"/>
            <p:cNvSpPr>
              <a:spLocks noChangeArrowheads="1"/>
            </p:cNvSpPr>
            <p:nvPr/>
          </p:nvSpPr>
          <p:spPr bwMode="auto">
            <a:xfrm>
              <a:off x="1000" y="2777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87" name="Rectangle 82"/>
            <p:cNvSpPr>
              <a:spLocks noChangeArrowheads="1"/>
            </p:cNvSpPr>
            <p:nvPr/>
          </p:nvSpPr>
          <p:spPr bwMode="auto">
            <a:xfrm>
              <a:off x="1821" y="2777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188" name="Rectangle 83"/>
            <p:cNvSpPr>
              <a:spLocks noChangeArrowheads="1"/>
            </p:cNvSpPr>
            <p:nvPr/>
          </p:nvSpPr>
          <p:spPr bwMode="auto">
            <a:xfrm>
              <a:off x="2798" y="2777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3</a:t>
              </a:r>
              <a:endParaRPr lang="fr-FR"/>
            </a:p>
          </p:txBody>
        </p:sp>
        <p:sp>
          <p:nvSpPr>
            <p:cNvPr id="47189" name="Rectangle 84"/>
            <p:cNvSpPr>
              <a:spLocks noChangeArrowheads="1"/>
            </p:cNvSpPr>
            <p:nvPr/>
          </p:nvSpPr>
          <p:spPr bwMode="auto">
            <a:xfrm>
              <a:off x="3450" y="2777"/>
              <a:ext cx="90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Prob(Treated|T)</a:t>
              </a:r>
              <a:endParaRPr lang="fr-FR"/>
            </a:p>
          </p:txBody>
        </p:sp>
        <p:sp>
          <p:nvSpPr>
            <p:cNvPr id="47190" name="Rectangle 85"/>
            <p:cNvSpPr>
              <a:spLocks noChangeArrowheads="1"/>
            </p:cNvSpPr>
            <p:nvPr/>
          </p:nvSpPr>
          <p:spPr bwMode="auto">
            <a:xfrm>
              <a:off x="318" y="2902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4</a:t>
              </a:r>
              <a:endParaRPr lang="fr-FR"/>
            </a:p>
          </p:txBody>
        </p:sp>
        <p:sp>
          <p:nvSpPr>
            <p:cNvPr id="47191" name="Rectangle 86"/>
            <p:cNvSpPr>
              <a:spLocks noChangeArrowheads="1"/>
            </p:cNvSpPr>
            <p:nvPr/>
          </p:nvSpPr>
          <p:spPr bwMode="auto">
            <a:xfrm>
              <a:off x="1000" y="2902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92" name="Rectangle 87"/>
            <p:cNvSpPr>
              <a:spLocks noChangeArrowheads="1"/>
            </p:cNvSpPr>
            <p:nvPr/>
          </p:nvSpPr>
          <p:spPr bwMode="auto">
            <a:xfrm>
              <a:off x="1845" y="2902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93" name="Rectangle 88"/>
            <p:cNvSpPr>
              <a:spLocks noChangeArrowheads="1"/>
            </p:cNvSpPr>
            <p:nvPr/>
          </p:nvSpPr>
          <p:spPr bwMode="auto">
            <a:xfrm>
              <a:off x="2798" y="2902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194" name="Rectangle 89"/>
            <p:cNvSpPr>
              <a:spLocks noChangeArrowheads="1"/>
            </p:cNvSpPr>
            <p:nvPr/>
          </p:nvSpPr>
          <p:spPr bwMode="auto">
            <a:xfrm>
              <a:off x="3450" y="2902"/>
              <a:ext cx="919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Prob(Treated|C)</a:t>
              </a:r>
              <a:endParaRPr lang="fr-FR"/>
            </a:p>
          </p:txBody>
        </p:sp>
        <p:sp>
          <p:nvSpPr>
            <p:cNvPr id="47195" name="Rectangle 90"/>
            <p:cNvSpPr>
              <a:spLocks noChangeArrowheads="1"/>
            </p:cNvSpPr>
            <p:nvPr/>
          </p:nvSpPr>
          <p:spPr bwMode="auto">
            <a:xfrm>
              <a:off x="318" y="3028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5</a:t>
              </a:r>
              <a:endParaRPr lang="fr-FR"/>
            </a:p>
          </p:txBody>
        </p:sp>
        <p:sp>
          <p:nvSpPr>
            <p:cNvPr id="47196" name="Rectangle 91"/>
            <p:cNvSpPr>
              <a:spLocks noChangeArrowheads="1"/>
            </p:cNvSpPr>
            <p:nvPr/>
          </p:nvSpPr>
          <p:spPr bwMode="auto">
            <a:xfrm>
              <a:off x="1000" y="3028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97" name="Rectangle 92"/>
            <p:cNvSpPr>
              <a:spLocks noChangeArrowheads="1"/>
            </p:cNvSpPr>
            <p:nvPr/>
          </p:nvSpPr>
          <p:spPr bwMode="auto">
            <a:xfrm>
              <a:off x="1845" y="3028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198" name="Rectangle 93"/>
            <p:cNvSpPr>
              <a:spLocks noChangeArrowheads="1"/>
            </p:cNvSpPr>
            <p:nvPr/>
          </p:nvSpPr>
          <p:spPr bwMode="auto">
            <a:xfrm>
              <a:off x="2798" y="3028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199" name="Rectangle 94"/>
            <p:cNvSpPr>
              <a:spLocks noChangeArrowheads="1"/>
            </p:cNvSpPr>
            <p:nvPr/>
          </p:nvSpPr>
          <p:spPr bwMode="auto">
            <a:xfrm>
              <a:off x="318" y="3154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6</a:t>
              </a:r>
              <a:endParaRPr lang="fr-FR"/>
            </a:p>
          </p:txBody>
        </p:sp>
        <p:sp>
          <p:nvSpPr>
            <p:cNvPr id="47200" name="Rectangle 95"/>
            <p:cNvSpPr>
              <a:spLocks noChangeArrowheads="1"/>
            </p:cNvSpPr>
            <p:nvPr/>
          </p:nvSpPr>
          <p:spPr bwMode="auto">
            <a:xfrm>
              <a:off x="1000" y="3154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01" name="Rectangle 96"/>
            <p:cNvSpPr>
              <a:spLocks noChangeArrowheads="1"/>
            </p:cNvSpPr>
            <p:nvPr/>
          </p:nvSpPr>
          <p:spPr bwMode="auto">
            <a:xfrm>
              <a:off x="1821" y="3154"/>
              <a:ext cx="2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yes</a:t>
              </a:r>
              <a:endParaRPr lang="fr-FR"/>
            </a:p>
          </p:txBody>
        </p:sp>
        <p:sp>
          <p:nvSpPr>
            <p:cNvPr id="47202" name="Rectangle 97"/>
            <p:cNvSpPr>
              <a:spLocks noChangeArrowheads="1"/>
            </p:cNvSpPr>
            <p:nvPr/>
          </p:nvSpPr>
          <p:spPr bwMode="auto">
            <a:xfrm>
              <a:off x="2798" y="3154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3</a:t>
              </a:r>
              <a:endParaRPr lang="fr-FR"/>
            </a:p>
          </p:txBody>
        </p:sp>
        <p:sp>
          <p:nvSpPr>
            <p:cNvPr id="47203" name="Rectangle 98"/>
            <p:cNvSpPr>
              <a:spLocks noChangeArrowheads="1"/>
            </p:cNvSpPr>
            <p:nvPr/>
          </p:nvSpPr>
          <p:spPr bwMode="auto">
            <a:xfrm>
              <a:off x="318" y="3279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7</a:t>
              </a:r>
              <a:endParaRPr lang="fr-FR"/>
            </a:p>
          </p:txBody>
        </p:sp>
        <p:sp>
          <p:nvSpPr>
            <p:cNvPr id="47204" name="Rectangle 99"/>
            <p:cNvSpPr>
              <a:spLocks noChangeArrowheads="1"/>
            </p:cNvSpPr>
            <p:nvPr/>
          </p:nvSpPr>
          <p:spPr bwMode="auto">
            <a:xfrm>
              <a:off x="1000" y="3279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05" name="Rectangle 100"/>
            <p:cNvSpPr>
              <a:spLocks noChangeArrowheads="1"/>
            </p:cNvSpPr>
            <p:nvPr/>
          </p:nvSpPr>
          <p:spPr bwMode="auto">
            <a:xfrm>
              <a:off x="1845" y="3279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06" name="Rectangle 101"/>
            <p:cNvSpPr>
              <a:spLocks noChangeArrowheads="1"/>
            </p:cNvSpPr>
            <p:nvPr/>
          </p:nvSpPr>
          <p:spPr bwMode="auto">
            <a:xfrm>
              <a:off x="2798" y="3279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207" name="Rectangle 102"/>
            <p:cNvSpPr>
              <a:spLocks noChangeArrowheads="1"/>
            </p:cNvSpPr>
            <p:nvPr/>
          </p:nvSpPr>
          <p:spPr bwMode="auto">
            <a:xfrm>
              <a:off x="3450" y="3279"/>
              <a:ext cx="5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Y(T)-Y(C)</a:t>
              </a:r>
              <a:endParaRPr lang="fr-FR"/>
            </a:p>
          </p:txBody>
        </p:sp>
        <p:sp>
          <p:nvSpPr>
            <p:cNvPr id="47208" name="Rectangle 103"/>
            <p:cNvSpPr>
              <a:spLocks noChangeArrowheads="1"/>
            </p:cNvSpPr>
            <p:nvPr/>
          </p:nvSpPr>
          <p:spPr bwMode="auto">
            <a:xfrm>
              <a:off x="318" y="3405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8</a:t>
              </a:r>
              <a:endParaRPr lang="fr-FR"/>
            </a:p>
          </p:txBody>
        </p:sp>
        <p:sp>
          <p:nvSpPr>
            <p:cNvPr id="47209" name="Rectangle 104"/>
            <p:cNvSpPr>
              <a:spLocks noChangeArrowheads="1"/>
            </p:cNvSpPr>
            <p:nvPr/>
          </p:nvSpPr>
          <p:spPr bwMode="auto">
            <a:xfrm>
              <a:off x="1000" y="3405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10" name="Rectangle 105"/>
            <p:cNvSpPr>
              <a:spLocks noChangeArrowheads="1"/>
            </p:cNvSpPr>
            <p:nvPr/>
          </p:nvSpPr>
          <p:spPr bwMode="auto">
            <a:xfrm>
              <a:off x="1845" y="3405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11" name="Rectangle 106"/>
            <p:cNvSpPr>
              <a:spLocks noChangeArrowheads="1"/>
            </p:cNvSpPr>
            <p:nvPr/>
          </p:nvSpPr>
          <p:spPr bwMode="auto">
            <a:xfrm>
              <a:off x="2798" y="3405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212" name="Rectangle 107"/>
            <p:cNvSpPr>
              <a:spLocks noChangeArrowheads="1"/>
            </p:cNvSpPr>
            <p:nvPr/>
          </p:nvSpPr>
          <p:spPr bwMode="auto">
            <a:xfrm>
              <a:off x="3450" y="3405"/>
              <a:ext cx="18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Prob(Treated|T)-Prob(Treated|C)</a:t>
              </a:r>
              <a:endParaRPr lang="fr-FR"/>
            </a:p>
          </p:txBody>
        </p:sp>
        <p:sp>
          <p:nvSpPr>
            <p:cNvPr id="47213" name="Rectangle 108"/>
            <p:cNvSpPr>
              <a:spLocks noChangeArrowheads="1"/>
            </p:cNvSpPr>
            <p:nvPr/>
          </p:nvSpPr>
          <p:spPr bwMode="auto">
            <a:xfrm>
              <a:off x="318" y="3531"/>
              <a:ext cx="4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9</a:t>
              </a:r>
              <a:endParaRPr lang="fr-FR"/>
            </a:p>
          </p:txBody>
        </p:sp>
        <p:sp>
          <p:nvSpPr>
            <p:cNvPr id="47214" name="Rectangle 109"/>
            <p:cNvSpPr>
              <a:spLocks noChangeArrowheads="1"/>
            </p:cNvSpPr>
            <p:nvPr/>
          </p:nvSpPr>
          <p:spPr bwMode="auto">
            <a:xfrm>
              <a:off x="1000" y="3531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15" name="Rectangle 110"/>
            <p:cNvSpPr>
              <a:spLocks noChangeArrowheads="1"/>
            </p:cNvSpPr>
            <p:nvPr/>
          </p:nvSpPr>
          <p:spPr bwMode="auto">
            <a:xfrm>
              <a:off x="1845" y="3531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16" name="Rectangle 111"/>
            <p:cNvSpPr>
              <a:spLocks noChangeArrowheads="1"/>
            </p:cNvSpPr>
            <p:nvPr/>
          </p:nvSpPr>
          <p:spPr bwMode="auto">
            <a:xfrm>
              <a:off x="2798" y="3531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217" name="Rectangle 112"/>
            <p:cNvSpPr>
              <a:spLocks noChangeArrowheads="1"/>
            </p:cNvSpPr>
            <p:nvPr/>
          </p:nvSpPr>
          <p:spPr bwMode="auto">
            <a:xfrm>
              <a:off x="318" y="3656"/>
              <a:ext cx="48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Pupil 10</a:t>
              </a:r>
              <a:endParaRPr lang="fr-FR"/>
            </a:p>
          </p:txBody>
        </p:sp>
        <p:sp>
          <p:nvSpPr>
            <p:cNvPr id="47218" name="Rectangle 113"/>
            <p:cNvSpPr>
              <a:spLocks noChangeArrowheads="1"/>
            </p:cNvSpPr>
            <p:nvPr/>
          </p:nvSpPr>
          <p:spPr bwMode="auto">
            <a:xfrm>
              <a:off x="1000" y="3656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19" name="Rectangle 114"/>
            <p:cNvSpPr>
              <a:spLocks noChangeArrowheads="1"/>
            </p:cNvSpPr>
            <p:nvPr/>
          </p:nvSpPr>
          <p:spPr bwMode="auto">
            <a:xfrm>
              <a:off x="1845" y="3656"/>
              <a:ext cx="18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no</a:t>
              </a:r>
              <a:endParaRPr lang="fr-FR"/>
            </a:p>
          </p:txBody>
        </p:sp>
        <p:sp>
          <p:nvSpPr>
            <p:cNvPr id="47220" name="Rectangle 115"/>
            <p:cNvSpPr>
              <a:spLocks noChangeArrowheads="1"/>
            </p:cNvSpPr>
            <p:nvPr/>
          </p:nvSpPr>
          <p:spPr bwMode="auto">
            <a:xfrm>
              <a:off x="2798" y="3656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00"/>
                  </a:solidFill>
                </a:rPr>
                <a:t>0</a:t>
              </a:r>
              <a:endParaRPr lang="fr-FR"/>
            </a:p>
          </p:txBody>
        </p:sp>
        <p:sp>
          <p:nvSpPr>
            <p:cNvPr id="47221" name="Rectangle 116"/>
            <p:cNvSpPr>
              <a:spLocks noChangeArrowheads="1"/>
            </p:cNvSpPr>
            <p:nvPr/>
          </p:nvSpPr>
          <p:spPr bwMode="auto">
            <a:xfrm>
              <a:off x="1359" y="3778"/>
              <a:ext cx="1198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Avg. Change Y(C) = </a:t>
              </a:r>
              <a:endParaRPr lang="fr-FR"/>
            </a:p>
          </p:txBody>
        </p:sp>
        <p:sp>
          <p:nvSpPr>
            <p:cNvPr id="47222" name="Rectangle 117"/>
            <p:cNvSpPr>
              <a:spLocks noChangeArrowheads="1"/>
            </p:cNvSpPr>
            <p:nvPr/>
          </p:nvSpPr>
          <p:spPr bwMode="auto">
            <a:xfrm>
              <a:off x="3450" y="3778"/>
              <a:ext cx="26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A-B</a:t>
              </a:r>
              <a:endParaRPr lang="fr-FR"/>
            </a:p>
          </p:txBody>
        </p:sp>
        <p:sp>
          <p:nvSpPr>
            <p:cNvPr id="47223" name="Rectangle 118"/>
            <p:cNvSpPr>
              <a:spLocks noChangeArrowheads="1"/>
            </p:cNvSpPr>
            <p:nvPr/>
          </p:nvSpPr>
          <p:spPr bwMode="auto">
            <a:xfrm>
              <a:off x="2564" y="466"/>
              <a:ext cx="64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Observed </a:t>
              </a:r>
              <a:endParaRPr lang="fr-FR"/>
            </a:p>
          </p:txBody>
        </p:sp>
        <p:sp>
          <p:nvSpPr>
            <p:cNvPr id="47224" name="Rectangle 119"/>
            <p:cNvSpPr>
              <a:spLocks noChangeArrowheads="1"/>
            </p:cNvSpPr>
            <p:nvPr/>
          </p:nvSpPr>
          <p:spPr bwMode="auto">
            <a:xfrm>
              <a:off x="2551" y="613"/>
              <a:ext cx="670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Change in </a:t>
              </a:r>
              <a:endParaRPr lang="fr-FR"/>
            </a:p>
          </p:txBody>
        </p:sp>
        <p:sp>
          <p:nvSpPr>
            <p:cNvPr id="47225" name="Rectangle 120"/>
            <p:cNvSpPr>
              <a:spLocks noChangeArrowheads="1"/>
            </p:cNvSpPr>
            <p:nvPr/>
          </p:nvSpPr>
          <p:spPr bwMode="auto">
            <a:xfrm>
              <a:off x="2647" y="761"/>
              <a:ext cx="44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00"/>
                  </a:solidFill>
                </a:rPr>
                <a:t>weight</a:t>
              </a:r>
              <a:endParaRPr lang="fr-FR"/>
            </a:p>
          </p:txBody>
        </p:sp>
        <p:sp>
          <p:nvSpPr>
            <p:cNvPr id="47226" name="Line 121"/>
            <p:cNvSpPr>
              <a:spLocks noChangeShapeType="1"/>
            </p:cNvSpPr>
            <p:nvPr/>
          </p:nvSpPr>
          <p:spPr bwMode="auto">
            <a:xfrm>
              <a:off x="2481" y="2152"/>
              <a:ext cx="6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7" name="Rectangle 122"/>
            <p:cNvSpPr>
              <a:spLocks noChangeArrowheads="1"/>
            </p:cNvSpPr>
            <p:nvPr/>
          </p:nvSpPr>
          <p:spPr bwMode="auto">
            <a:xfrm>
              <a:off x="2481" y="2152"/>
              <a:ext cx="699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28" name="Line 123"/>
            <p:cNvSpPr>
              <a:spLocks noChangeShapeType="1"/>
            </p:cNvSpPr>
            <p:nvPr/>
          </p:nvSpPr>
          <p:spPr bwMode="auto">
            <a:xfrm>
              <a:off x="5167" y="2529"/>
              <a:ext cx="1" cy="5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9" name="Rectangle 124"/>
            <p:cNvSpPr>
              <a:spLocks noChangeArrowheads="1"/>
            </p:cNvSpPr>
            <p:nvPr/>
          </p:nvSpPr>
          <p:spPr bwMode="auto">
            <a:xfrm>
              <a:off x="5167" y="2529"/>
              <a:ext cx="11" cy="5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30" name="Line 125"/>
            <p:cNvSpPr>
              <a:spLocks noChangeShapeType="1"/>
            </p:cNvSpPr>
            <p:nvPr/>
          </p:nvSpPr>
          <p:spPr bwMode="auto">
            <a:xfrm>
              <a:off x="5749" y="2540"/>
              <a:ext cx="1" cy="5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1" name="Rectangle 126"/>
            <p:cNvSpPr>
              <a:spLocks noChangeArrowheads="1"/>
            </p:cNvSpPr>
            <p:nvPr/>
          </p:nvSpPr>
          <p:spPr bwMode="auto">
            <a:xfrm>
              <a:off x="5749" y="2540"/>
              <a:ext cx="11" cy="5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32" name="Line 127"/>
            <p:cNvSpPr>
              <a:spLocks noChangeShapeType="1"/>
            </p:cNvSpPr>
            <p:nvPr/>
          </p:nvSpPr>
          <p:spPr bwMode="auto">
            <a:xfrm>
              <a:off x="2470" y="2152"/>
              <a:ext cx="1" cy="1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3" name="Rectangle 128"/>
            <p:cNvSpPr>
              <a:spLocks noChangeArrowheads="1"/>
            </p:cNvSpPr>
            <p:nvPr/>
          </p:nvSpPr>
          <p:spPr bwMode="auto">
            <a:xfrm>
              <a:off x="2470" y="2152"/>
              <a:ext cx="11" cy="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34" name="Line 129"/>
            <p:cNvSpPr>
              <a:spLocks noChangeShapeType="1"/>
            </p:cNvSpPr>
            <p:nvPr/>
          </p:nvSpPr>
          <p:spPr bwMode="auto">
            <a:xfrm>
              <a:off x="3169" y="2163"/>
              <a:ext cx="1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5" name="Rectangle 130"/>
            <p:cNvSpPr>
              <a:spLocks noChangeArrowheads="1"/>
            </p:cNvSpPr>
            <p:nvPr/>
          </p:nvSpPr>
          <p:spPr bwMode="auto">
            <a:xfrm>
              <a:off x="3169" y="2163"/>
              <a:ext cx="11" cy="12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36" name="Line 131"/>
            <p:cNvSpPr>
              <a:spLocks noChangeShapeType="1"/>
            </p:cNvSpPr>
            <p:nvPr/>
          </p:nvSpPr>
          <p:spPr bwMode="auto">
            <a:xfrm>
              <a:off x="2481" y="3786"/>
              <a:ext cx="6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7" name="Rectangle 132"/>
            <p:cNvSpPr>
              <a:spLocks noChangeArrowheads="1"/>
            </p:cNvSpPr>
            <p:nvPr/>
          </p:nvSpPr>
          <p:spPr bwMode="auto">
            <a:xfrm>
              <a:off x="2481" y="3786"/>
              <a:ext cx="699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38" name="Line 133"/>
            <p:cNvSpPr>
              <a:spLocks noChangeShapeType="1"/>
            </p:cNvSpPr>
            <p:nvPr/>
          </p:nvSpPr>
          <p:spPr bwMode="auto">
            <a:xfrm>
              <a:off x="5167" y="3284"/>
              <a:ext cx="1" cy="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9" name="Rectangle 134"/>
            <p:cNvSpPr>
              <a:spLocks noChangeArrowheads="1"/>
            </p:cNvSpPr>
            <p:nvPr/>
          </p:nvSpPr>
          <p:spPr bwMode="auto">
            <a:xfrm>
              <a:off x="5167" y="3284"/>
              <a:ext cx="11" cy="2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40" name="Line 135"/>
            <p:cNvSpPr>
              <a:spLocks noChangeShapeType="1"/>
            </p:cNvSpPr>
            <p:nvPr/>
          </p:nvSpPr>
          <p:spPr bwMode="auto">
            <a:xfrm>
              <a:off x="5749" y="3295"/>
              <a:ext cx="1" cy="2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1" name="Rectangle 136"/>
            <p:cNvSpPr>
              <a:spLocks noChangeArrowheads="1"/>
            </p:cNvSpPr>
            <p:nvPr/>
          </p:nvSpPr>
          <p:spPr bwMode="auto">
            <a:xfrm>
              <a:off x="5749" y="3295"/>
              <a:ext cx="11" cy="2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42" name="Line 137"/>
            <p:cNvSpPr>
              <a:spLocks noChangeShapeType="1"/>
            </p:cNvSpPr>
            <p:nvPr/>
          </p:nvSpPr>
          <p:spPr bwMode="auto">
            <a:xfrm>
              <a:off x="2481" y="3912"/>
              <a:ext cx="6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3" name="Rectangle 138"/>
            <p:cNvSpPr>
              <a:spLocks noChangeArrowheads="1"/>
            </p:cNvSpPr>
            <p:nvPr/>
          </p:nvSpPr>
          <p:spPr bwMode="auto">
            <a:xfrm>
              <a:off x="2481" y="3912"/>
              <a:ext cx="699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44" name="Line 139"/>
            <p:cNvSpPr>
              <a:spLocks noChangeShapeType="1"/>
            </p:cNvSpPr>
            <p:nvPr/>
          </p:nvSpPr>
          <p:spPr bwMode="auto">
            <a:xfrm>
              <a:off x="2470" y="3786"/>
              <a:ext cx="1" cy="1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5" name="Rectangle 140"/>
            <p:cNvSpPr>
              <a:spLocks noChangeArrowheads="1"/>
            </p:cNvSpPr>
            <p:nvPr/>
          </p:nvSpPr>
          <p:spPr bwMode="auto">
            <a:xfrm>
              <a:off x="2470" y="3786"/>
              <a:ext cx="11" cy="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46" name="Line 141"/>
            <p:cNvSpPr>
              <a:spLocks noChangeShapeType="1"/>
            </p:cNvSpPr>
            <p:nvPr/>
          </p:nvSpPr>
          <p:spPr bwMode="auto">
            <a:xfrm>
              <a:off x="3169" y="3797"/>
              <a:ext cx="1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7" name="Rectangle 142"/>
            <p:cNvSpPr>
              <a:spLocks noChangeArrowheads="1"/>
            </p:cNvSpPr>
            <p:nvPr/>
          </p:nvSpPr>
          <p:spPr bwMode="auto">
            <a:xfrm>
              <a:off x="3169" y="3797"/>
              <a:ext cx="11" cy="12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48" name="Line 143"/>
            <p:cNvSpPr>
              <a:spLocks noChangeShapeType="1"/>
            </p:cNvSpPr>
            <p:nvPr/>
          </p:nvSpPr>
          <p:spPr bwMode="auto">
            <a:xfrm>
              <a:off x="5167" y="3786"/>
              <a:ext cx="1" cy="1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9" name="Rectangle 144"/>
            <p:cNvSpPr>
              <a:spLocks noChangeArrowheads="1"/>
            </p:cNvSpPr>
            <p:nvPr/>
          </p:nvSpPr>
          <p:spPr bwMode="auto">
            <a:xfrm>
              <a:off x="5167" y="3786"/>
              <a:ext cx="11" cy="1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50" name="Line 145"/>
            <p:cNvSpPr>
              <a:spLocks noChangeShapeType="1"/>
            </p:cNvSpPr>
            <p:nvPr/>
          </p:nvSpPr>
          <p:spPr bwMode="auto">
            <a:xfrm>
              <a:off x="5749" y="3797"/>
              <a:ext cx="1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1" name="Rectangle 146"/>
            <p:cNvSpPr>
              <a:spLocks noChangeArrowheads="1"/>
            </p:cNvSpPr>
            <p:nvPr/>
          </p:nvSpPr>
          <p:spPr bwMode="auto">
            <a:xfrm>
              <a:off x="5749" y="3797"/>
              <a:ext cx="11" cy="12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52" name="Line 147"/>
            <p:cNvSpPr>
              <a:spLocks noChangeShapeType="1"/>
            </p:cNvSpPr>
            <p:nvPr/>
          </p:nvSpPr>
          <p:spPr bwMode="auto">
            <a:xfrm>
              <a:off x="4010" y="2152"/>
              <a:ext cx="17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3" name="Rectangle 148"/>
            <p:cNvSpPr>
              <a:spLocks noChangeArrowheads="1"/>
            </p:cNvSpPr>
            <p:nvPr/>
          </p:nvSpPr>
          <p:spPr bwMode="auto">
            <a:xfrm>
              <a:off x="4010" y="2152"/>
              <a:ext cx="174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54" name="Line 149"/>
            <p:cNvSpPr>
              <a:spLocks noChangeShapeType="1"/>
            </p:cNvSpPr>
            <p:nvPr/>
          </p:nvSpPr>
          <p:spPr bwMode="auto">
            <a:xfrm>
              <a:off x="2481" y="2278"/>
              <a:ext cx="6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5" name="Rectangle 150"/>
            <p:cNvSpPr>
              <a:spLocks noChangeArrowheads="1"/>
            </p:cNvSpPr>
            <p:nvPr/>
          </p:nvSpPr>
          <p:spPr bwMode="auto">
            <a:xfrm>
              <a:off x="2481" y="2278"/>
              <a:ext cx="699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56" name="Line 151"/>
            <p:cNvSpPr>
              <a:spLocks noChangeShapeType="1"/>
            </p:cNvSpPr>
            <p:nvPr/>
          </p:nvSpPr>
          <p:spPr bwMode="auto">
            <a:xfrm>
              <a:off x="5178" y="2529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7" name="Rectangle 152"/>
            <p:cNvSpPr>
              <a:spLocks noChangeArrowheads="1"/>
            </p:cNvSpPr>
            <p:nvPr/>
          </p:nvSpPr>
          <p:spPr bwMode="auto">
            <a:xfrm>
              <a:off x="5178" y="2529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58" name="Line 153"/>
            <p:cNvSpPr>
              <a:spLocks noChangeShapeType="1"/>
            </p:cNvSpPr>
            <p:nvPr/>
          </p:nvSpPr>
          <p:spPr bwMode="auto">
            <a:xfrm>
              <a:off x="5178" y="2655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9" name="Rectangle 154"/>
            <p:cNvSpPr>
              <a:spLocks noChangeArrowheads="1"/>
            </p:cNvSpPr>
            <p:nvPr/>
          </p:nvSpPr>
          <p:spPr bwMode="auto">
            <a:xfrm>
              <a:off x="5178" y="2655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60" name="Line 155"/>
            <p:cNvSpPr>
              <a:spLocks noChangeShapeType="1"/>
            </p:cNvSpPr>
            <p:nvPr/>
          </p:nvSpPr>
          <p:spPr bwMode="auto">
            <a:xfrm>
              <a:off x="5178" y="2781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1" name="Rectangle 156"/>
            <p:cNvSpPr>
              <a:spLocks noChangeArrowheads="1"/>
            </p:cNvSpPr>
            <p:nvPr/>
          </p:nvSpPr>
          <p:spPr bwMode="auto">
            <a:xfrm>
              <a:off x="5178" y="2781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62" name="Line 157"/>
            <p:cNvSpPr>
              <a:spLocks noChangeShapeType="1"/>
            </p:cNvSpPr>
            <p:nvPr/>
          </p:nvSpPr>
          <p:spPr bwMode="auto">
            <a:xfrm>
              <a:off x="5178" y="2906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3" name="Rectangle 158"/>
            <p:cNvSpPr>
              <a:spLocks noChangeArrowheads="1"/>
            </p:cNvSpPr>
            <p:nvPr/>
          </p:nvSpPr>
          <p:spPr bwMode="auto">
            <a:xfrm>
              <a:off x="5178" y="2906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64" name="Line 159"/>
            <p:cNvSpPr>
              <a:spLocks noChangeShapeType="1"/>
            </p:cNvSpPr>
            <p:nvPr/>
          </p:nvSpPr>
          <p:spPr bwMode="auto">
            <a:xfrm>
              <a:off x="5178" y="3032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5" name="Rectangle 160"/>
            <p:cNvSpPr>
              <a:spLocks noChangeArrowheads="1"/>
            </p:cNvSpPr>
            <p:nvPr/>
          </p:nvSpPr>
          <p:spPr bwMode="auto">
            <a:xfrm>
              <a:off x="5178" y="3032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66" name="Line 161"/>
            <p:cNvSpPr>
              <a:spLocks noChangeShapeType="1"/>
            </p:cNvSpPr>
            <p:nvPr/>
          </p:nvSpPr>
          <p:spPr bwMode="auto">
            <a:xfrm>
              <a:off x="5178" y="3284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7" name="Rectangle 162"/>
            <p:cNvSpPr>
              <a:spLocks noChangeArrowheads="1"/>
            </p:cNvSpPr>
            <p:nvPr/>
          </p:nvSpPr>
          <p:spPr bwMode="auto">
            <a:xfrm>
              <a:off x="5178" y="3284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68" name="Line 163"/>
            <p:cNvSpPr>
              <a:spLocks noChangeShapeType="1"/>
            </p:cNvSpPr>
            <p:nvPr/>
          </p:nvSpPr>
          <p:spPr bwMode="auto">
            <a:xfrm>
              <a:off x="5178" y="3409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9" name="Rectangle 164"/>
            <p:cNvSpPr>
              <a:spLocks noChangeArrowheads="1"/>
            </p:cNvSpPr>
            <p:nvPr/>
          </p:nvSpPr>
          <p:spPr bwMode="auto">
            <a:xfrm>
              <a:off x="5178" y="3409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70" name="Line 165"/>
            <p:cNvSpPr>
              <a:spLocks noChangeShapeType="1"/>
            </p:cNvSpPr>
            <p:nvPr/>
          </p:nvSpPr>
          <p:spPr bwMode="auto">
            <a:xfrm>
              <a:off x="5178" y="3535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1" name="Rectangle 166"/>
            <p:cNvSpPr>
              <a:spLocks noChangeArrowheads="1"/>
            </p:cNvSpPr>
            <p:nvPr/>
          </p:nvSpPr>
          <p:spPr bwMode="auto">
            <a:xfrm>
              <a:off x="5178" y="3535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72" name="Line 167"/>
            <p:cNvSpPr>
              <a:spLocks noChangeShapeType="1"/>
            </p:cNvSpPr>
            <p:nvPr/>
          </p:nvSpPr>
          <p:spPr bwMode="auto">
            <a:xfrm>
              <a:off x="5178" y="3786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3" name="Rectangle 168"/>
            <p:cNvSpPr>
              <a:spLocks noChangeArrowheads="1"/>
            </p:cNvSpPr>
            <p:nvPr/>
          </p:nvSpPr>
          <p:spPr bwMode="auto">
            <a:xfrm>
              <a:off x="5178" y="3786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7274" name="Line 169"/>
            <p:cNvSpPr>
              <a:spLocks noChangeShapeType="1"/>
            </p:cNvSpPr>
            <p:nvPr/>
          </p:nvSpPr>
          <p:spPr bwMode="auto">
            <a:xfrm>
              <a:off x="5178" y="3912"/>
              <a:ext cx="5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5" name="Rectangle 170"/>
            <p:cNvSpPr>
              <a:spLocks noChangeArrowheads="1"/>
            </p:cNvSpPr>
            <p:nvPr/>
          </p:nvSpPr>
          <p:spPr bwMode="auto">
            <a:xfrm>
              <a:off x="5178" y="3912"/>
              <a:ext cx="58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First stage regression: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𝑨𝒄𝒕𝒖𝒂𝒍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  <a:ea typeface="Cambria Math"/>
                            </a:rPr>
                            <m:t>α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b="1" smtClean="0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𝒆</m:t>
                      </m:r>
                    </m:oMath>
                  </m:oMathPara>
                </a14:m>
                <a:endParaRPr lang="en-US" b="1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2. Predict treatment status using estimated coefficients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𝑻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𝒑𝒓𝒆𝒅𝒊𝒄𝒕𝒆𝒅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b="1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b="1" i="1" dirty="0" smtClean="0"/>
                  <a:t>3. </a:t>
                </a:r>
                <a:r>
                  <a:rPr lang="en-US" dirty="0" smtClean="0"/>
                  <a:t>Regress outcome variable on predicted treatment status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𝜷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𝜷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𝑻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𝒑𝒓𝒆𝒅𝒊𝒄𝒕𝒆𝒅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𝜷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𝑿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𝜺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𝜷</m:t>
                            </m:r>
                          </m:e>
                        </m:acc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/>
                  <a:t> gives treatment effect</a:t>
                </a:r>
                <a:endParaRPr lang="en-US" dirty="0"/>
              </a:p>
              <a:p>
                <a:pPr marL="971550" lvl="1" indent="-514350">
                  <a:buAutoNum type="arabicPeriod"/>
                </a:pPr>
                <a:endParaRPr lang="en-US" b="1" i="1" dirty="0" smtClean="0">
                  <a:latin typeface="Cambria Math"/>
                </a:endParaRP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60" t="-1733" b="-1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the </a:t>
            </a:r>
            <a:r>
              <a:rPr lang="en-US" dirty="0" err="1" smtClean="0"/>
              <a:t>ToT</a:t>
            </a:r>
            <a:r>
              <a:rPr lang="en-US" dirty="0" smtClean="0"/>
              <a:t> Approach: </a:t>
            </a:r>
            <a:br>
              <a:rPr lang="en-US" dirty="0" smtClean="0"/>
            </a:br>
            <a:r>
              <a:rPr lang="en-US" dirty="0" smtClean="0"/>
              <a:t>Instrumental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702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Lecture Overview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Attrition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Spillovers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Partial Compliance and Sample Selection Bias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Intention to Treat &amp; Treatment on Treated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Choice of outcomes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External validity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Cost Effectiveness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stage</a:t>
            </a:r>
          </a:p>
          <a:p>
            <a:pPr lvl="1"/>
            <a:r>
              <a:rPr lang="en-US" dirty="0" smtClean="0"/>
              <a:t>Your experiment (or instrument) meaningfully affects probability of treatment</a:t>
            </a:r>
          </a:p>
          <a:p>
            <a:r>
              <a:rPr lang="en-US" dirty="0" smtClean="0"/>
              <a:t>Exclusion restriction</a:t>
            </a:r>
          </a:p>
          <a:p>
            <a:pPr lvl="1"/>
            <a:r>
              <a:rPr lang="en-US" dirty="0" smtClean="0"/>
              <a:t>Your </a:t>
            </a:r>
            <a:r>
              <a:rPr lang="en-US" dirty="0" err="1" smtClean="0"/>
              <a:t>expeirment</a:t>
            </a:r>
            <a:r>
              <a:rPr lang="en-US" dirty="0" smtClean="0"/>
              <a:t> (or instrument) does not affect outcomes through another channel</a:t>
            </a:r>
          </a:p>
          <a:p>
            <a:pPr marL="971550" lvl="1" indent="-514350">
              <a:buAutoNum type="arabicPeriod"/>
            </a:pPr>
            <a:endParaRPr lang="en-US" b="1" i="1" dirty="0" smtClean="0">
              <a:latin typeface="Cambria Math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Instrumental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949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Question"/>
          <p:cNvSpPr>
            <a:spLocks noGrp="1"/>
          </p:cNvSpPr>
          <p:nvPr>
            <p:ph type="title"/>
          </p:nvPr>
        </p:nvSpPr>
        <p:spPr>
          <a:xfrm>
            <a:off x="395536" y="32186"/>
            <a:ext cx="8153400" cy="1066800"/>
          </a:xfrm>
        </p:spPr>
        <p:txBody>
          <a:bodyPr/>
          <a:lstStyle/>
          <a:p>
            <a:r>
              <a:rPr lang="en-US" sz="3200" dirty="0" smtClean="0">
                <a:ea typeface="Arial Unicode MS" pitchFamily="2"/>
                <a:cs typeface="Times New Roman" pitchFamily="18"/>
              </a:rPr>
              <a:t>The ITT estimate will always be smaller (e.g., closer to zero) than the </a:t>
            </a:r>
            <a:r>
              <a:rPr lang="en-US" sz="3200" dirty="0" err="1" smtClean="0">
                <a:ea typeface="Arial Unicode MS" pitchFamily="2"/>
                <a:cs typeface="Times New Roman" pitchFamily="18"/>
              </a:rPr>
              <a:t>ToT</a:t>
            </a:r>
            <a:r>
              <a:rPr lang="en-US" sz="3200" dirty="0" smtClean="0">
                <a:ea typeface="Arial Unicode MS" pitchFamily="2"/>
                <a:cs typeface="Times New Roman" pitchFamily="18"/>
              </a:rPr>
              <a:t> estimate</a:t>
            </a:r>
            <a:endParaRPr lang="en-US" sz="3200" dirty="0"/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6863554"/>
              </p:ext>
            </p:extLst>
          </p:nvPr>
        </p:nvGraphicFramePr>
        <p:xfrm>
          <a:off x="4283968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3968" y="1484784"/>
                        <a:ext cx="4572000" cy="51435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381000" y="1524000"/>
            <a:ext cx="3614936" cy="507335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False</a:t>
            </a:r>
          </a:p>
          <a:p>
            <a:pPr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Don’t Know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4599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Spillovers, contamination</a:t>
            </a:r>
          </a:p>
        </p:txBody>
      </p:sp>
      <p:sp>
        <p:nvSpPr>
          <p:cNvPr id="21" name="Freeform 20"/>
          <p:cNvSpPr/>
          <p:nvPr/>
        </p:nvSpPr>
        <p:spPr>
          <a:xfrm>
            <a:off x="2522538" y="1900237"/>
            <a:ext cx="1246187" cy="4195763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Population</a:t>
            </a:r>
          </a:p>
        </p:txBody>
      </p:sp>
      <p:sp>
        <p:nvSpPr>
          <p:cNvPr id="22" name="Freeform 21"/>
          <p:cNvSpPr/>
          <p:nvPr/>
        </p:nvSpPr>
        <p:spPr>
          <a:xfrm rot="18199631">
            <a:off x="3557588" y="3624263"/>
            <a:ext cx="908050" cy="25400"/>
          </a:xfrm>
          <a:custGeom>
            <a:avLst/>
            <a:gdLst>
              <a:gd name="connsiteX0" fmla="*/ 0 w 907436"/>
              <a:gd name="connsiteY0" fmla="*/ 12392 h 24785"/>
              <a:gd name="connsiteX1" fmla="*/ 907436 w 907436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7436" h="24785">
                <a:moveTo>
                  <a:pt x="0" y="12392"/>
                </a:moveTo>
                <a:lnTo>
                  <a:pt x="907436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43731" tIns="-10294" rIns="443733" bIns="-10293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en-US" sz="500"/>
          </a:p>
        </p:txBody>
      </p:sp>
      <p:sp>
        <p:nvSpPr>
          <p:cNvPr id="24" name="Freeform 23"/>
          <p:cNvSpPr/>
          <p:nvPr/>
        </p:nvSpPr>
        <p:spPr>
          <a:xfrm>
            <a:off x="4260850" y="1943100"/>
            <a:ext cx="1246188" cy="2628900"/>
          </a:xfrm>
          <a:custGeom>
            <a:avLst/>
            <a:gdLst>
              <a:gd name="connsiteX0" fmla="*/ 0 w 1246407"/>
              <a:gd name="connsiteY0" fmla="*/ 124641 h 2629253"/>
              <a:gd name="connsiteX1" fmla="*/ 36507 w 1246407"/>
              <a:gd name="connsiteY1" fmla="*/ 36507 h 2629253"/>
              <a:gd name="connsiteX2" fmla="*/ 124642 w 1246407"/>
              <a:gd name="connsiteY2" fmla="*/ 1 h 2629253"/>
              <a:gd name="connsiteX3" fmla="*/ 1121766 w 1246407"/>
              <a:gd name="connsiteY3" fmla="*/ 0 h 2629253"/>
              <a:gd name="connsiteX4" fmla="*/ 1209900 w 1246407"/>
              <a:gd name="connsiteY4" fmla="*/ 36507 h 2629253"/>
              <a:gd name="connsiteX5" fmla="*/ 1246406 w 1246407"/>
              <a:gd name="connsiteY5" fmla="*/ 124642 h 2629253"/>
              <a:gd name="connsiteX6" fmla="*/ 1246407 w 1246407"/>
              <a:gd name="connsiteY6" fmla="*/ 2504612 h 2629253"/>
              <a:gd name="connsiteX7" fmla="*/ 1209900 w 1246407"/>
              <a:gd name="connsiteY7" fmla="*/ 2592747 h 2629253"/>
              <a:gd name="connsiteX8" fmla="*/ 1121765 w 1246407"/>
              <a:gd name="connsiteY8" fmla="*/ 2629253 h 2629253"/>
              <a:gd name="connsiteX9" fmla="*/ 124641 w 1246407"/>
              <a:gd name="connsiteY9" fmla="*/ 2629253 h 2629253"/>
              <a:gd name="connsiteX10" fmla="*/ 36506 w 1246407"/>
              <a:gd name="connsiteY10" fmla="*/ 2592746 h 2629253"/>
              <a:gd name="connsiteX11" fmla="*/ 0 w 1246407"/>
              <a:gd name="connsiteY11" fmla="*/ 2504611 h 2629253"/>
              <a:gd name="connsiteX12" fmla="*/ 0 w 1246407"/>
              <a:gd name="connsiteY12" fmla="*/ 124641 h 26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2629253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917965"/>
                  <a:pt x="1246407" y="1711289"/>
                  <a:pt x="1246407" y="2504612"/>
                </a:cubicBezTo>
                <a:cubicBezTo>
                  <a:pt x="1246407" y="2537669"/>
                  <a:pt x="1233275" y="2569372"/>
                  <a:pt x="1209900" y="2592747"/>
                </a:cubicBezTo>
                <a:cubicBezTo>
                  <a:pt x="1186525" y="2616122"/>
                  <a:pt x="1154822" y="2629253"/>
                  <a:pt x="1121765" y="2629253"/>
                </a:cubicBezTo>
                <a:lnTo>
                  <a:pt x="124641" y="2629253"/>
                </a:lnTo>
                <a:cubicBezTo>
                  <a:pt x="91584" y="2629253"/>
                  <a:pt x="59881" y="2616121"/>
                  <a:pt x="36506" y="2592746"/>
                </a:cubicBezTo>
                <a:cubicBezTo>
                  <a:pt x="13131" y="2569371"/>
                  <a:pt x="0" y="2537668"/>
                  <a:pt x="0" y="2504611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Not in evaluation</a:t>
            </a:r>
          </a:p>
        </p:txBody>
      </p:sp>
      <p:sp>
        <p:nvSpPr>
          <p:cNvPr id="25" name="Freeform 24"/>
          <p:cNvSpPr/>
          <p:nvPr/>
        </p:nvSpPr>
        <p:spPr>
          <a:xfrm rot="4193168">
            <a:off x="3286919" y="4683919"/>
            <a:ext cx="1449388" cy="25400"/>
          </a:xfrm>
          <a:custGeom>
            <a:avLst/>
            <a:gdLst>
              <a:gd name="connsiteX0" fmla="*/ 0 w 1449787"/>
              <a:gd name="connsiteY0" fmla="*/ 12392 h 24785"/>
              <a:gd name="connsiteX1" fmla="*/ 1449787 w 1449787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9787" h="24785">
                <a:moveTo>
                  <a:pt x="0" y="12392"/>
                </a:moveTo>
                <a:lnTo>
                  <a:pt x="1449787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01349" tIns="-23853" rIns="701348" bIns="-23852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6" name="Freeform 25"/>
          <p:cNvSpPr/>
          <p:nvPr/>
        </p:nvSpPr>
        <p:spPr>
          <a:xfrm>
            <a:off x="4267200" y="4648200"/>
            <a:ext cx="1246188" cy="1422400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Evaluation Sample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5507038" y="5364163"/>
            <a:ext cx="498475" cy="25400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  <a:noFill/>
        </p:spPr>
        <p:style>
          <a:lnRef idx="1">
            <a:schemeClr val="accent2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9" name="Freeform 28"/>
          <p:cNvSpPr/>
          <p:nvPr/>
        </p:nvSpPr>
        <p:spPr>
          <a:xfrm rot="19457599">
            <a:off x="7194550" y="5184775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0" tIns="-2958" rIns="304342" bIns="-2957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5" name="Freeform 34"/>
          <p:cNvSpPr/>
          <p:nvPr/>
        </p:nvSpPr>
        <p:spPr>
          <a:xfrm rot="2142401">
            <a:off x="7194550" y="5543550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1" tIns="-2957" rIns="304341" bIns="-295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7" name="Freeform 36"/>
          <p:cNvSpPr/>
          <p:nvPr/>
        </p:nvSpPr>
        <p:spPr>
          <a:xfrm>
            <a:off x="304800" y="1676400"/>
            <a:ext cx="1981200" cy="4800600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</a:t>
            </a:r>
          </a:p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Population</a:t>
            </a:r>
            <a:endParaRPr lang="en-US" sz="1800" b="1" dirty="0">
              <a:ln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286001" y="4038599"/>
            <a:ext cx="236538" cy="45719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0" name="Freeform 19"/>
          <p:cNvSpPr/>
          <p:nvPr/>
        </p:nvSpPr>
        <p:spPr>
          <a:xfrm>
            <a:off x="6005513" y="4991099"/>
            <a:ext cx="1247775" cy="754745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Random Assignment</a:t>
            </a:r>
          </a:p>
        </p:txBody>
      </p:sp>
      <p:sp>
        <p:nvSpPr>
          <p:cNvPr id="23" name="Freeform 22"/>
          <p:cNvSpPr/>
          <p:nvPr/>
        </p:nvSpPr>
        <p:spPr>
          <a:xfrm>
            <a:off x="7751762" y="4724400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chemeClr val="accent2">
                  <a:tint val="99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75000">
                <a:schemeClr val="accent2">
                  <a:tint val="99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Treatment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772400" y="5479401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chemeClr val="accent2">
                  <a:tint val="99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75000">
                <a:schemeClr val="accent2">
                  <a:tint val="99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Control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82883" y="4350327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0" dirty="0" smtClean="0">
                <a:solidFill>
                  <a:srgbClr val="00B050"/>
                </a:solidFill>
              </a:rPr>
              <a:t>Treatment </a:t>
            </a:r>
            <a:r>
              <a:rPr lang="en-US" sz="1600" i="0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endParaRPr lang="en-US" sz="1600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38811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Negative Spillovers</a:t>
            </a:r>
          </a:p>
        </p:txBody>
      </p:sp>
      <p:sp>
        <p:nvSpPr>
          <p:cNvPr id="21" name="Freeform 20"/>
          <p:cNvSpPr/>
          <p:nvPr/>
        </p:nvSpPr>
        <p:spPr>
          <a:xfrm>
            <a:off x="2522538" y="1900237"/>
            <a:ext cx="1246187" cy="4195763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Population</a:t>
            </a:r>
          </a:p>
        </p:txBody>
      </p:sp>
      <p:sp>
        <p:nvSpPr>
          <p:cNvPr id="22" name="Freeform 21"/>
          <p:cNvSpPr/>
          <p:nvPr/>
        </p:nvSpPr>
        <p:spPr>
          <a:xfrm rot="18199631">
            <a:off x="3557588" y="3624263"/>
            <a:ext cx="908050" cy="25400"/>
          </a:xfrm>
          <a:custGeom>
            <a:avLst/>
            <a:gdLst>
              <a:gd name="connsiteX0" fmla="*/ 0 w 907436"/>
              <a:gd name="connsiteY0" fmla="*/ 12392 h 24785"/>
              <a:gd name="connsiteX1" fmla="*/ 907436 w 907436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7436" h="24785">
                <a:moveTo>
                  <a:pt x="0" y="12392"/>
                </a:moveTo>
                <a:lnTo>
                  <a:pt x="907436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43731" tIns="-10294" rIns="443733" bIns="-10293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en-US" sz="500"/>
          </a:p>
        </p:txBody>
      </p:sp>
      <p:sp>
        <p:nvSpPr>
          <p:cNvPr id="24" name="Freeform 23"/>
          <p:cNvSpPr/>
          <p:nvPr/>
        </p:nvSpPr>
        <p:spPr>
          <a:xfrm>
            <a:off x="4260850" y="1943100"/>
            <a:ext cx="1246188" cy="2628900"/>
          </a:xfrm>
          <a:custGeom>
            <a:avLst/>
            <a:gdLst>
              <a:gd name="connsiteX0" fmla="*/ 0 w 1246407"/>
              <a:gd name="connsiteY0" fmla="*/ 124641 h 2629253"/>
              <a:gd name="connsiteX1" fmla="*/ 36507 w 1246407"/>
              <a:gd name="connsiteY1" fmla="*/ 36507 h 2629253"/>
              <a:gd name="connsiteX2" fmla="*/ 124642 w 1246407"/>
              <a:gd name="connsiteY2" fmla="*/ 1 h 2629253"/>
              <a:gd name="connsiteX3" fmla="*/ 1121766 w 1246407"/>
              <a:gd name="connsiteY3" fmla="*/ 0 h 2629253"/>
              <a:gd name="connsiteX4" fmla="*/ 1209900 w 1246407"/>
              <a:gd name="connsiteY4" fmla="*/ 36507 h 2629253"/>
              <a:gd name="connsiteX5" fmla="*/ 1246406 w 1246407"/>
              <a:gd name="connsiteY5" fmla="*/ 124642 h 2629253"/>
              <a:gd name="connsiteX6" fmla="*/ 1246407 w 1246407"/>
              <a:gd name="connsiteY6" fmla="*/ 2504612 h 2629253"/>
              <a:gd name="connsiteX7" fmla="*/ 1209900 w 1246407"/>
              <a:gd name="connsiteY7" fmla="*/ 2592747 h 2629253"/>
              <a:gd name="connsiteX8" fmla="*/ 1121765 w 1246407"/>
              <a:gd name="connsiteY8" fmla="*/ 2629253 h 2629253"/>
              <a:gd name="connsiteX9" fmla="*/ 124641 w 1246407"/>
              <a:gd name="connsiteY9" fmla="*/ 2629253 h 2629253"/>
              <a:gd name="connsiteX10" fmla="*/ 36506 w 1246407"/>
              <a:gd name="connsiteY10" fmla="*/ 2592746 h 2629253"/>
              <a:gd name="connsiteX11" fmla="*/ 0 w 1246407"/>
              <a:gd name="connsiteY11" fmla="*/ 2504611 h 2629253"/>
              <a:gd name="connsiteX12" fmla="*/ 0 w 1246407"/>
              <a:gd name="connsiteY12" fmla="*/ 124641 h 262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2629253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917965"/>
                  <a:pt x="1246407" y="1711289"/>
                  <a:pt x="1246407" y="2504612"/>
                </a:cubicBezTo>
                <a:cubicBezTo>
                  <a:pt x="1246407" y="2537669"/>
                  <a:pt x="1233275" y="2569372"/>
                  <a:pt x="1209900" y="2592747"/>
                </a:cubicBezTo>
                <a:cubicBezTo>
                  <a:pt x="1186525" y="2616122"/>
                  <a:pt x="1154822" y="2629253"/>
                  <a:pt x="1121765" y="2629253"/>
                </a:cubicBezTo>
                <a:lnTo>
                  <a:pt x="124641" y="2629253"/>
                </a:lnTo>
                <a:cubicBezTo>
                  <a:pt x="91584" y="2629253"/>
                  <a:pt x="59881" y="2616121"/>
                  <a:pt x="36506" y="2592746"/>
                </a:cubicBezTo>
                <a:cubicBezTo>
                  <a:pt x="13131" y="2569371"/>
                  <a:pt x="0" y="2537668"/>
                  <a:pt x="0" y="2504611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Not in evaluation</a:t>
            </a:r>
          </a:p>
        </p:txBody>
      </p:sp>
      <p:sp>
        <p:nvSpPr>
          <p:cNvPr id="25" name="Freeform 24"/>
          <p:cNvSpPr/>
          <p:nvPr/>
        </p:nvSpPr>
        <p:spPr>
          <a:xfrm rot="4193168">
            <a:off x="3286919" y="4683919"/>
            <a:ext cx="1449388" cy="25400"/>
          </a:xfrm>
          <a:custGeom>
            <a:avLst/>
            <a:gdLst>
              <a:gd name="connsiteX0" fmla="*/ 0 w 1449787"/>
              <a:gd name="connsiteY0" fmla="*/ 12392 h 24785"/>
              <a:gd name="connsiteX1" fmla="*/ 1449787 w 1449787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9787" h="24785">
                <a:moveTo>
                  <a:pt x="0" y="12392"/>
                </a:moveTo>
                <a:lnTo>
                  <a:pt x="1449787" y="12392"/>
                </a:lnTo>
              </a:path>
            </a:pathLst>
          </a:custGeom>
          <a:noFill/>
        </p:spPr>
        <p:style>
          <a:lnRef idx="1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01349" tIns="-23853" rIns="701348" bIns="-23852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6" name="Freeform 25"/>
          <p:cNvSpPr/>
          <p:nvPr/>
        </p:nvSpPr>
        <p:spPr>
          <a:xfrm>
            <a:off x="4267200" y="4648200"/>
            <a:ext cx="1246188" cy="1422400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Evaluation Sample</a:t>
            </a:r>
          </a:p>
        </p:txBody>
      </p:sp>
      <p:sp>
        <p:nvSpPr>
          <p:cNvPr id="27" name="Freeform 26"/>
          <p:cNvSpPr/>
          <p:nvPr/>
        </p:nvSpPr>
        <p:spPr>
          <a:xfrm>
            <a:off x="5507038" y="5364163"/>
            <a:ext cx="498475" cy="25400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  <a:noFill/>
        </p:spPr>
        <p:style>
          <a:lnRef idx="1">
            <a:schemeClr val="accent2">
              <a:tint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9" name="Freeform 28"/>
          <p:cNvSpPr/>
          <p:nvPr/>
        </p:nvSpPr>
        <p:spPr>
          <a:xfrm rot="19457599">
            <a:off x="7194550" y="5184775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0" tIns="-2958" rIns="304342" bIns="-2957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5" name="Freeform 34"/>
          <p:cNvSpPr/>
          <p:nvPr/>
        </p:nvSpPr>
        <p:spPr>
          <a:xfrm rot="2142401">
            <a:off x="7194550" y="5543550"/>
            <a:ext cx="614363" cy="25400"/>
          </a:xfrm>
          <a:custGeom>
            <a:avLst/>
            <a:gdLst>
              <a:gd name="connsiteX0" fmla="*/ 0 w 613982"/>
              <a:gd name="connsiteY0" fmla="*/ 12392 h 24785"/>
              <a:gd name="connsiteX1" fmla="*/ 613982 w 613982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3982" h="24785">
                <a:moveTo>
                  <a:pt x="0" y="12392"/>
                </a:moveTo>
                <a:lnTo>
                  <a:pt x="613982" y="12392"/>
                </a:lnTo>
              </a:path>
            </a:pathLst>
          </a:custGeom>
          <a:noFill/>
        </p:spPr>
        <p:style>
          <a:lnRef idx="1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341" tIns="-2957" rIns="304341" bIns="-2958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37" name="Freeform 36"/>
          <p:cNvSpPr/>
          <p:nvPr/>
        </p:nvSpPr>
        <p:spPr>
          <a:xfrm>
            <a:off x="304800" y="1676400"/>
            <a:ext cx="1981200" cy="4800600"/>
          </a:xfrm>
          <a:custGeom>
            <a:avLst/>
            <a:gdLst>
              <a:gd name="connsiteX0" fmla="*/ 0 w 1246407"/>
              <a:gd name="connsiteY0" fmla="*/ 124641 h 4195625"/>
              <a:gd name="connsiteX1" fmla="*/ 36507 w 1246407"/>
              <a:gd name="connsiteY1" fmla="*/ 36507 h 4195625"/>
              <a:gd name="connsiteX2" fmla="*/ 124642 w 1246407"/>
              <a:gd name="connsiteY2" fmla="*/ 1 h 4195625"/>
              <a:gd name="connsiteX3" fmla="*/ 1121766 w 1246407"/>
              <a:gd name="connsiteY3" fmla="*/ 0 h 4195625"/>
              <a:gd name="connsiteX4" fmla="*/ 1209900 w 1246407"/>
              <a:gd name="connsiteY4" fmla="*/ 36507 h 4195625"/>
              <a:gd name="connsiteX5" fmla="*/ 1246406 w 1246407"/>
              <a:gd name="connsiteY5" fmla="*/ 124642 h 4195625"/>
              <a:gd name="connsiteX6" fmla="*/ 1246407 w 1246407"/>
              <a:gd name="connsiteY6" fmla="*/ 4070984 h 4195625"/>
              <a:gd name="connsiteX7" fmla="*/ 1209900 w 1246407"/>
              <a:gd name="connsiteY7" fmla="*/ 4159119 h 4195625"/>
              <a:gd name="connsiteX8" fmla="*/ 1121765 w 1246407"/>
              <a:gd name="connsiteY8" fmla="*/ 4195625 h 4195625"/>
              <a:gd name="connsiteX9" fmla="*/ 124641 w 1246407"/>
              <a:gd name="connsiteY9" fmla="*/ 4195625 h 4195625"/>
              <a:gd name="connsiteX10" fmla="*/ 36506 w 1246407"/>
              <a:gd name="connsiteY10" fmla="*/ 4159118 h 4195625"/>
              <a:gd name="connsiteX11" fmla="*/ 0 w 1246407"/>
              <a:gd name="connsiteY11" fmla="*/ 4070983 h 4195625"/>
              <a:gd name="connsiteX12" fmla="*/ 0 w 1246407"/>
              <a:gd name="connsiteY12" fmla="*/ 124641 h 41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4195625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1440089"/>
                  <a:pt x="1246407" y="2755537"/>
                  <a:pt x="1246407" y="4070984"/>
                </a:cubicBezTo>
                <a:cubicBezTo>
                  <a:pt x="1246407" y="4104041"/>
                  <a:pt x="1233275" y="4135744"/>
                  <a:pt x="1209900" y="4159119"/>
                </a:cubicBezTo>
                <a:cubicBezTo>
                  <a:pt x="1186525" y="4182494"/>
                  <a:pt x="1154822" y="4195625"/>
                  <a:pt x="1121765" y="4195625"/>
                </a:cubicBezTo>
                <a:lnTo>
                  <a:pt x="124641" y="4195625"/>
                </a:lnTo>
                <a:cubicBezTo>
                  <a:pt x="91584" y="4195625"/>
                  <a:pt x="59881" y="4182493"/>
                  <a:pt x="36506" y="4159118"/>
                </a:cubicBezTo>
                <a:cubicBezTo>
                  <a:pt x="13131" y="4135743"/>
                  <a:pt x="0" y="4104040"/>
                  <a:pt x="0" y="4070983"/>
                </a:cubicBezTo>
                <a:lnTo>
                  <a:pt x="0" y="12464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7936" tIns="47936" rIns="47936" bIns="47936" spcCol="1270" anchor="ctr"/>
          <a:lstStyle/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</a:t>
            </a:r>
          </a:p>
          <a:p>
            <a:pPr algn="ctr">
              <a:defRPr/>
            </a:pPr>
            <a:r>
              <a:rPr lang="en-US" sz="1800" b="1" dirty="0" smtClean="0">
                <a:ln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Population</a:t>
            </a:r>
            <a:endParaRPr lang="en-US" sz="1800" b="1" dirty="0">
              <a:ln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286001" y="4038599"/>
            <a:ext cx="236538" cy="45719"/>
          </a:xfrm>
          <a:custGeom>
            <a:avLst/>
            <a:gdLst>
              <a:gd name="connsiteX0" fmla="*/ 0 w 498563"/>
              <a:gd name="connsiteY0" fmla="*/ 12392 h 24785"/>
              <a:gd name="connsiteX1" fmla="*/ 498563 w 498563"/>
              <a:gd name="connsiteY1" fmla="*/ 12392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8563" h="24785">
                <a:moveTo>
                  <a:pt x="0" y="12392"/>
                </a:moveTo>
                <a:lnTo>
                  <a:pt x="498563" y="12392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lIns="249517" tIns="-72" rIns="249518" bIns="-71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endParaRPr lang="en-US" sz="2400" b="1"/>
          </a:p>
        </p:txBody>
      </p:sp>
      <p:sp>
        <p:nvSpPr>
          <p:cNvPr id="20" name="Freeform 19"/>
          <p:cNvSpPr/>
          <p:nvPr/>
        </p:nvSpPr>
        <p:spPr>
          <a:xfrm>
            <a:off x="6005513" y="4991099"/>
            <a:ext cx="1247775" cy="754745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>
                <a:ln/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Random Assignment</a:t>
            </a:r>
          </a:p>
        </p:txBody>
      </p:sp>
      <p:sp>
        <p:nvSpPr>
          <p:cNvPr id="23" name="Freeform 22"/>
          <p:cNvSpPr/>
          <p:nvPr/>
        </p:nvSpPr>
        <p:spPr>
          <a:xfrm>
            <a:off x="7751762" y="4724400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rgbClr val="03631D"/>
              </a:gs>
              <a:gs pos="75000">
                <a:srgbClr val="44BF04"/>
              </a:gs>
              <a:gs pos="100000">
                <a:schemeClr val="bg1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Treatment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772400" y="5479401"/>
            <a:ext cx="1246188" cy="616599"/>
          </a:xfrm>
          <a:custGeom>
            <a:avLst/>
            <a:gdLst>
              <a:gd name="connsiteX0" fmla="*/ 0 w 1246407"/>
              <a:gd name="connsiteY0" fmla="*/ 124641 h 1422929"/>
              <a:gd name="connsiteX1" fmla="*/ 36507 w 1246407"/>
              <a:gd name="connsiteY1" fmla="*/ 36507 h 1422929"/>
              <a:gd name="connsiteX2" fmla="*/ 124642 w 1246407"/>
              <a:gd name="connsiteY2" fmla="*/ 1 h 1422929"/>
              <a:gd name="connsiteX3" fmla="*/ 1121766 w 1246407"/>
              <a:gd name="connsiteY3" fmla="*/ 0 h 1422929"/>
              <a:gd name="connsiteX4" fmla="*/ 1209900 w 1246407"/>
              <a:gd name="connsiteY4" fmla="*/ 36507 h 1422929"/>
              <a:gd name="connsiteX5" fmla="*/ 1246406 w 1246407"/>
              <a:gd name="connsiteY5" fmla="*/ 124642 h 1422929"/>
              <a:gd name="connsiteX6" fmla="*/ 1246407 w 1246407"/>
              <a:gd name="connsiteY6" fmla="*/ 1298288 h 1422929"/>
              <a:gd name="connsiteX7" fmla="*/ 1209900 w 1246407"/>
              <a:gd name="connsiteY7" fmla="*/ 1386423 h 1422929"/>
              <a:gd name="connsiteX8" fmla="*/ 1121765 w 1246407"/>
              <a:gd name="connsiteY8" fmla="*/ 1422929 h 1422929"/>
              <a:gd name="connsiteX9" fmla="*/ 124641 w 1246407"/>
              <a:gd name="connsiteY9" fmla="*/ 1422929 h 1422929"/>
              <a:gd name="connsiteX10" fmla="*/ 36506 w 1246407"/>
              <a:gd name="connsiteY10" fmla="*/ 1386422 h 1422929"/>
              <a:gd name="connsiteX11" fmla="*/ 0 w 1246407"/>
              <a:gd name="connsiteY11" fmla="*/ 1298287 h 1422929"/>
              <a:gd name="connsiteX12" fmla="*/ 0 w 1246407"/>
              <a:gd name="connsiteY12" fmla="*/ 124641 h 142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6407" h="1422929">
                <a:moveTo>
                  <a:pt x="0" y="124641"/>
                </a:moveTo>
                <a:cubicBezTo>
                  <a:pt x="0" y="91584"/>
                  <a:pt x="13132" y="59881"/>
                  <a:pt x="36507" y="36507"/>
                </a:cubicBezTo>
                <a:cubicBezTo>
                  <a:pt x="59882" y="13132"/>
                  <a:pt x="91585" y="1"/>
                  <a:pt x="124642" y="1"/>
                </a:cubicBezTo>
                <a:lnTo>
                  <a:pt x="1121766" y="0"/>
                </a:lnTo>
                <a:cubicBezTo>
                  <a:pt x="1154823" y="0"/>
                  <a:pt x="1186526" y="13132"/>
                  <a:pt x="1209900" y="36507"/>
                </a:cubicBezTo>
                <a:cubicBezTo>
                  <a:pt x="1233275" y="59882"/>
                  <a:pt x="1246406" y="91585"/>
                  <a:pt x="1246406" y="124642"/>
                </a:cubicBezTo>
                <a:cubicBezTo>
                  <a:pt x="1246406" y="515857"/>
                  <a:pt x="1246407" y="907073"/>
                  <a:pt x="1246407" y="1298288"/>
                </a:cubicBezTo>
                <a:cubicBezTo>
                  <a:pt x="1246407" y="1331345"/>
                  <a:pt x="1233275" y="1363048"/>
                  <a:pt x="1209900" y="1386423"/>
                </a:cubicBezTo>
                <a:cubicBezTo>
                  <a:pt x="1186525" y="1409798"/>
                  <a:pt x="1154822" y="1422929"/>
                  <a:pt x="1121765" y="1422929"/>
                </a:cubicBezTo>
                <a:lnTo>
                  <a:pt x="124641" y="1422929"/>
                </a:lnTo>
                <a:cubicBezTo>
                  <a:pt x="91584" y="1422929"/>
                  <a:pt x="59881" y="1409797"/>
                  <a:pt x="36506" y="1386422"/>
                </a:cubicBezTo>
                <a:cubicBezTo>
                  <a:pt x="13131" y="1363047"/>
                  <a:pt x="0" y="1331344"/>
                  <a:pt x="0" y="1298287"/>
                </a:cubicBezTo>
                <a:lnTo>
                  <a:pt x="0" y="124641"/>
                </a:lnTo>
                <a:close/>
              </a:path>
            </a:pathLst>
          </a:custGeom>
          <a:gradFill>
            <a:gsLst>
              <a:gs pos="0">
                <a:schemeClr val="accent2">
                  <a:tint val="99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40000">
                <a:schemeClr val="accent2">
                  <a:tint val="99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rgbClr val="C900FC"/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5396" tIns="45396" rIns="45396" bIns="45396" spcCol="1270" anchor="ctr"/>
          <a:lstStyle/>
          <a:p>
            <a:pPr algn="ctr">
              <a:defRPr/>
            </a:pPr>
            <a:r>
              <a:rPr lang="en-US" sz="1400" b="1" dirty="0" smtClean="0">
                <a:ln/>
                <a:latin typeface="Arial" pitchFamily="34" charset="0"/>
                <a:ea typeface="Arial Unicode MS" pitchFamily="34" charset="-128"/>
                <a:cs typeface="Arial" pitchFamily="34" charset="0"/>
              </a:rPr>
              <a:t>Control Group</a:t>
            </a:r>
            <a:endParaRPr lang="en-US" sz="1400" b="1" dirty="0">
              <a:ln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82883" y="4350327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0" dirty="0" smtClean="0">
                <a:solidFill>
                  <a:srgbClr val="00B050"/>
                </a:solidFill>
              </a:rPr>
              <a:t>Treatment </a:t>
            </a:r>
            <a:r>
              <a:rPr lang="en-US" sz="1600" i="0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endParaRPr lang="en-US" sz="1600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Arial Unicode MS" pitchFamily="34" charset="-128"/>
                <a:cs typeface="Tahoma" pitchFamily="34" charset="0"/>
              </a:rPr>
              <a:t>TOT not always appropriate…</a:t>
            </a:r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z="2800" dirty="0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Example: send 50% of MIT staff a letter warning of flu season, encourage them to get vaccines</a:t>
            </a:r>
          </a:p>
          <a:p>
            <a:pPr eaLnBrk="1"/>
            <a:r>
              <a:rPr lang="en-US" sz="2800" dirty="0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Suppose 50% in treatment, 0% in control get vaccines</a:t>
            </a:r>
          </a:p>
          <a:p>
            <a:pPr eaLnBrk="1"/>
            <a:r>
              <a:rPr lang="en-US" sz="2800" dirty="0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Suppose incidence of flu in treated group drops 35% relative to control group</a:t>
            </a:r>
          </a:p>
          <a:p>
            <a:pPr eaLnBrk="1"/>
            <a:r>
              <a:rPr lang="en-US" sz="2800" dirty="0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Is (.35) / (.5 – 0 ) = 70% the correct estimate?</a:t>
            </a:r>
          </a:p>
          <a:p>
            <a:pPr eaLnBrk="1"/>
            <a:r>
              <a:rPr lang="en-US" sz="2800" dirty="0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What effect might letter alone have?</a:t>
            </a:r>
          </a:p>
          <a:p>
            <a:pPr marL="0" indent="0" eaLnBrk="1">
              <a:buNone/>
            </a:pPr>
            <a:endParaRPr lang="en-US" sz="2800" dirty="0" smtClean="0">
              <a:solidFill>
                <a:srgbClr val="A6A6A6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Lecture Overview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Spillovers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Partial Compliance and Sample Selection Bias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Intention to Treat &amp; Treatment on Treated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Choice of outcomes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External validity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Cost Effectiveness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Multiple outcomes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Can we look at various outcomes?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The more outcomes you look at, the higher the chance you find at least one significantly affected by the program</a:t>
            </a:r>
          </a:p>
          <a:p>
            <a:pPr lvl="1"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Pre-specify outcomes of interest</a:t>
            </a:r>
          </a:p>
          <a:p>
            <a:pPr lvl="1"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Report results on all measured outcomes, even null results</a:t>
            </a:r>
          </a:p>
          <a:p>
            <a:pPr lvl="1"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Correct  statistical tests (Bonferroni)</a:t>
            </a:r>
          </a:p>
          <a:p>
            <a:pPr lvl="1" eaLnBrk="1"/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Covariates</a:t>
            </a:r>
          </a:p>
        </p:txBody>
      </p:sp>
      <p:sp>
        <p:nvSpPr>
          <p:cNvPr id="66562" name="Text Placeholder 4"/>
          <p:cNvSpPr txBox="1">
            <a:spLocks noGrp="1"/>
          </p:cNvSpPr>
          <p:nvPr>
            <p:ph idx="1"/>
          </p:nvPr>
        </p:nvSpPr>
        <p:spPr>
          <a:xfrm>
            <a:off x="0" y="6264275"/>
            <a:ext cx="9144000" cy="620713"/>
          </a:xfr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dist="23040" dir="5400000" algn="tl" rotWithShape="0">
              <a:srgbClr val="000000">
                <a:alpha val="34998"/>
              </a:srgbClr>
            </a:outerShdw>
          </a:effectLst>
        </p:spPr>
        <p:txBody>
          <a:bodyPr anchor="ctr" anchorCtr="1"/>
          <a:lstStyle>
            <a:lvl1pPr>
              <a:defRPr sz="32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5pPr>
            <a:lvl6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6pPr>
            <a:lvl7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7pPr>
            <a:lvl8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8pPr>
            <a:lvl9pPr>
              <a:defRPr sz="200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>
              <a:spcBef>
                <a:spcPts val="600"/>
              </a:spcBef>
              <a:buSzPct val="75000"/>
              <a:buFont typeface="StarSymbol" charset="0"/>
              <a:buNone/>
              <a:defRPr/>
            </a:pPr>
            <a:r>
              <a:rPr sz="24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Rule: Report both </a:t>
            </a:r>
            <a:r>
              <a:rPr altLang="en-US" sz="24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sz="24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raw</a:t>
            </a:r>
            <a:r>
              <a:rPr altLang="en-US" sz="24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”</a:t>
            </a:r>
            <a:r>
              <a:rPr sz="24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 differences and regression-adjusted results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557338"/>
            <a:ext cx="8497887" cy="4608512"/>
          </a:xfrm>
        </p:spPr>
        <p:txBody>
          <a:bodyPr/>
          <a:lstStyle/>
          <a:p>
            <a:pPr eaLnBrk="1">
              <a:spcBef>
                <a:spcPts val="900"/>
              </a:spcBef>
            </a:pPr>
            <a:r>
              <a:rPr lang="en-US" sz="3600" smtClean="0">
                <a:ea typeface="Arial Unicode MS" pitchFamily="34" charset="-128"/>
                <a:cs typeface="Arial Unicode MS" pitchFamily="34" charset="-128"/>
              </a:rPr>
              <a:t>Why include covariates?</a:t>
            </a:r>
          </a:p>
          <a:p>
            <a:pPr lvl="1" eaLnBrk="1">
              <a:spcBef>
                <a:spcPts val="900"/>
              </a:spcBef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May explain variation, improve statistical power</a:t>
            </a:r>
          </a:p>
          <a:p>
            <a:pPr eaLnBrk="1">
              <a:spcBef>
                <a:spcPts val="900"/>
              </a:spcBef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Why not include covariates?</a:t>
            </a:r>
          </a:p>
          <a:p>
            <a:pPr lvl="1" eaLnBrk="1">
              <a:spcBef>
                <a:spcPts val="900"/>
              </a:spcBef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Appearances of </a:t>
            </a:r>
            <a:r>
              <a:rPr lang="en-US" altLang="en-US" smtClean="0"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specification searching</a:t>
            </a:r>
            <a:r>
              <a:rPr lang="en-US" altLang="en-US" smtClean="0">
                <a:ea typeface="Arial Unicode MS" pitchFamily="34" charset="-128"/>
                <a:cs typeface="Arial Unicode MS" pitchFamily="34" charset="-128"/>
              </a:rPr>
              <a:t>”</a:t>
            </a:r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>
              <a:spcBef>
                <a:spcPts val="900"/>
              </a:spcBef>
            </a:pPr>
            <a:r>
              <a:rPr lang="en-US" sz="3600" smtClean="0">
                <a:ea typeface="Arial Unicode MS" pitchFamily="34" charset="-128"/>
                <a:cs typeface="Arial Unicode MS" pitchFamily="34" charset="-128"/>
              </a:rPr>
              <a:t>What to control for?</a:t>
            </a:r>
          </a:p>
          <a:p>
            <a:pPr lvl="1" eaLnBrk="1">
              <a:spcBef>
                <a:spcPts val="800"/>
              </a:spcBef>
            </a:pPr>
            <a:r>
              <a:rPr lang="en-US" sz="3200" smtClean="0">
                <a:ea typeface="Arial Unicode MS" pitchFamily="34" charset="-128"/>
                <a:cs typeface="Arial Unicode MS" pitchFamily="34" charset="-128"/>
              </a:rPr>
              <a:t>If stratified randomization: add strata fixed effects</a:t>
            </a:r>
          </a:p>
          <a:p>
            <a:pPr lvl="1" eaLnBrk="1">
              <a:spcBef>
                <a:spcPts val="800"/>
              </a:spcBef>
            </a:pPr>
            <a:r>
              <a:rPr lang="en-US" sz="3200" smtClean="0">
                <a:ea typeface="Arial Unicode MS" pitchFamily="34" charset="-128"/>
                <a:cs typeface="Arial Unicode MS" pitchFamily="34" charset="-128"/>
              </a:rPr>
              <a:t>Other covariates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Lecture Overview</a:t>
            </a: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Spillovers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Partial Compliance and Sample Selection Bias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Intention to Treat &amp; Treatment on Treated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Choice of outcomes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External validity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Cost Effectiveness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4000" smtClean="0">
                <a:ea typeface="Arial Unicode MS" pitchFamily="34" charset="-128"/>
                <a:cs typeface="Tahoma" pitchFamily="34" charset="0"/>
              </a:rPr>
              <a:t>Threat to external validity: </a:t>
            </a:r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spcBef>
                <a:spcPts val="700"/>
              </a:spcBef>
            </a:pPr>
            <a:endParaRPr lang="en-US" smtClean="0">
              <a:ea typeface="Arial Unicode MS" pitchFamily="34" charset="-128"/>
              <a:cs typeface="Tahoma" pitchFamily="34" charset="0"/>
            </a:endParaRPr>
          </a:p>
          <a:p>
            <a:pPr eaLnBrk="1">
              <a:spcBef>
                <a:spcPts val="700"/>
              </a:spcBef>
            </a:pPr>
            <a:r>
              <a:rPr lang="en-US" smtClean="0">
                <a:ea typeface="Arial Unicode MS" pitchFamily="34" charset="-128"/>
                <a:cs typeface="Tahoma" pitchFamily="34" charset="0"/>
              </a:rPr>
              <a:t>Behavioral responses to evaluations</a:t>
            </a:r>
          </a:p>
          <a:p>
            <a:pPr eaLnBrk="1">
              <a:spcBef>
                <a:spcPts val="700"/>
              </a:spcBef>
            </a:pPr>
            <a:endParaRPr lang="en-US" smtClean="0">
              <a:ea typeface="Arial Unicode MS" pitchFamily="34" charset="-128"/>
              <a:cs typeface="Tahoma" pitchFamily="34" charset="0"/>
            </a:endParaRPr>
          </a:p>
          <a:p>
            <a:pPr eaLnBrk="1">
              <a:spcBef>
                <a:spcPts val="700"/>
              </a:spcBef>
            </a:pPr>
            <a:r>
              <a:rPr lang="en-US" smtClean="0">
                <a:ea typeface="Arial Unicode MS" pitchFamily="34" charset="-128"/>
                <a:cs typeface="Tahoma" pitchFamily="34" charset="0"/>
              </a:rPr>
              <a:t>Generalizability of results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Attrition</a:t>
            </a:r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Is it a problem if some of the people in the experiment vanish before you collect your data?</a:t>
            </a:r>
          </a:p>
          <a:p>
            <a:pPr lvl="1" eaLnBrk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It is a problem if the type of people who disappear is correlated with the treatment.</a:t>
            </a:r>
          </a:p>
          <a:p>
            <a:pPr eaLnBrk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Why is it a problem?</a:t>
            </a:r>
          </a:p>
          <a:p>
            <a:pPr eaLnBrk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Why should we expect this to happen?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4000" smtClean="0">
                <a:ea typeface="Arial Unicode MS" pitchFamily="34" charset="-128"/>
                <a:cs typeface="Tahoma" pitchFamily="34" charset="0"/>
              </a:rPr>
              <a:t>Threat to external validity: </a:t>
            </a:r>
            <a:br>
              <a:rPr lang="en-US" sz="4000" smtClean="0">
                <a:ea typeface="Arial Unicode MS" pitchFamily="34" charset="-128"/>
                <a:cs typeface="Tahoma" pitchFamily="34" charset="0"/>
              </a:rPr>
            </a:br>
            <a:r>
              <a:rPr lang="en-US" sz="4000" smtClean="0">
                <a:ea typeface="Arial Unicode MS" pitchFamily="34" charset="-128"/>
                <a:cs typeface="Tahoma" pitchFamily="34" charset="0"/>
              </a:rPr>
              <a:t>Behavioral responses to evaluations</a:t>
            </a:r>
          </a:p>
        </p:txBody>
      </p:sp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323850" y="1557338"/>
            <a:ext cx="8424863" cy="48244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marL="343080" indent="-343080" eaLnBrk="1" fontAlgn="auto">
              <a:spcBef>
                <a:spcPts val="700"/>
              </a:spcBef>
              <a:spcAft>
                <a:spcPts val="0"/>
              </a:spcAft>
              <a:buSzPct val="100000"/>
              <a:buFont typeface="Arial" pitchFamily="32"/>
              <a:buChar char="•"/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One limitation of evaluations is that the evaluation itself may cause the treatment or comparison group to change its behavior</a:t>
            </a:r>
          </a:p>
          <a:p>
            <a:pPr marL="743040" lvl="1" indent="-285840" eaLnBrk="1" fontAlgn="auto">
              <a:spcBef>
                <a:spcPts val="601"/>
              </a:spcBef>
              <a:spcAft>
                <a:spcPts val="0"/>
              </a:spcAft>
              <a:buSzPct val="100000"/>
              <a:buFont typeface="Arial" pitchFamily="32"/>
              <a:buChar char="–"/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Treatment group behavior changes: Hawthorne effect</a:t>
            </a:r>
          </a:p>
          <a:p>
            <a:pPr marL="743040" lvl="1" indent="-285840" eaLnBrk="1" fontAlgn="auto">
              <a:spcBef>
                <a:spcPts val="601"/>
              </a:spcBef>
              <a:spcAft>
                <a:spcPts val="0"/>
              </a:spcAft>
              <a:buSzPct val="100000"/>
              <a:buFont typeface="Arial" pitchFamily="32"/>
              <a:buChar char="–"/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Comparison group behavior changes: John Henry effect</a:t>
            </a:r>
            <a:endParaRPr lang="en-US" dirty="0" smtClean="0">
              <a:solidFill>
                <a:schemeClr val="bg1">
                  <a:lumMod val="85000"/>
                </a:schemeClr>
              </a:solidFill>
              <a:latin typeface="Garamond" pitchFamily="18" charset="0"/>
            </a:endParaRPr>
          </a:p>
          <a:p>
            <a:pPr marL="311040" indent="-285840" eaLnBrk="1" fontAlgn="auto">
              <a:spcBef>
                <a:spcPts val="601"/>
              </a:spcBef>
              <a:spcAft>
                <a:spcPts val="0"/>
              </a:spcAft>
              <a:buSzPct val="100000"/>
              <a:buFont typeface="Arial" pitchFamily="32"/>
              <a:buChar char="●"/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Minimize salience of evaluation as much as possible</a:t>
            </a:r>
          </a:p>
          <a:p>
            <a:pPr marL="311040" indent="-285840" eaLnBrk="1" fontAlgn="auto">
              <a:spcBef>
                <a:spcPts val="601"/>
              </a:spcBef>
              <a:spcAft>
                <a:spcPts val="0"/>
              </a:spcAft>
              <a:buSzPct val="100000"/>
              <a:buFont typeface="Arial" pitchFamily="32"/>
              <a:buChar char="●"/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Consider including controls who are measured at end-line only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Generalizability of results</a:t>
            </a: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>
          <a:xfrm>
            <a:off x="323850" y="1524000"/>
            <a:ext cx="8362950" cy="4572000"/>
          </a:xfrm>
        </p:spPr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Depend on three factors:</a:t>
            </a:r>
          </a:p>
          <a:p>
            <a:pPr lvl="1"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Program Implementation: can it be replicated at a large (national) scale?</a:t>
            </a:r>
          </a:p>
          <a:p>
            <a:pPr lvl="1"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Study Sample: is it representative?</a:t>
            </a:r>
          </a:p>
          <a:p>
            <a:pPr lvl="1"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Sensitivity of results: would a similar, but slightly different program, have same impact?</a:t>
            </a:r>
          </a:p>
          <a:p>
            <a:pPr eaLnBrk="1"/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>
                <a:ea typeface="Arial Unicode MS" pitchFamily="34" charset="-128"/>
                <a:cs typeface="Tahoma" pitchFamily="34" charset="0"/>
              </a:rPr>
              <a:t>Lecture Overview</a:t>
            </a:r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Spillovers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Partial Compliance and Sample Selection Bias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Intention to Treat &amp; Treatment on Treated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Choice of outcomes</a:t>
            </a:r>
          </a:p>
          <a:p>
            <a:pPr eaLnBrk="1"/>
            <a:r>
              <a:rPr lang="en-US" smtClean="0">
                <a:solidFill>
                  <a:srgbClr val="A6A6A6"/>
                </a:solidFill>
                <a:ea typeface="Arial Unicode MS" pitchFamily="34" charset="-128"/>
                <a:cs typeface="Arial Unicode MS" pitchFamily="34" charset="-128"/>
              </a:rPr>
              <a:t>External validity</a:t>
            </a:r>
          </a:p>
          <a:p>
            <a:pPr eaLnBrk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Conclusion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4000" smtClean="0">
                <a:ea typeface="Arial Unicode MS" pitchFamily="34" charset="-128"/>
                <a:cs typeface="Tahoma" pitchFamily="34" charset="0"/>
              </a:rPr>
              <a:t>Conclusion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>
          <a:xfrm>
            <a:off x="250825" y="1524000"/>
            <a:ext cx="8131175" cy="4572000"/>
          </a:xfrm>
        </p:spPr>
        <p:txBody>
          <a:bodyPr/>
          <a:lstStyle/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There are many threats to the internal and external validity of randomized evaluations…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…as are there for every other type of study</a:t>
            </a:r>
          </a:p>
          <a:p>
            <a:pPr eaLnBrk="1">
              <a:spcBef>
                <a:spcPts val="700"/>
              </a:spcBef>
            </a:pPr>
            <a:r>
              <a:rPr lang="en-US" sz="2800" smtClean="0">
                <a:ea typeface="Arial Unicode MS" pitchFamily="34" charset="-128"/>
                <a:cs typeface="Arial Unicode MS" pitchFamily="34" charset="-128"/>
              </a:rPr>
              <a:t>Randomized trials:</a:t>
            </a:r>
          </a:p>
          <a:p>
            <a:pPr lvl="1"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Facilitate simple and transparent analysis</a:t>
            </a:r>
          </a:p>
          <a:p>
            <a:pPr lvl="2" eaLnBrk="1"/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Provide few </a:t>
            </a:r>
            <a:r>
              <a:rPr lang="en-US" altLang="en-US" sz="2000" smtClean="0"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degrees of freedom</a:t>
            </a:r>
            <a:r>
              <a:rPr lang="en-US" altLang="en-US" sz="2000" smtClean="0">
                <a:ea typeface="Arial Unicode MS" pitchFamily="34" charset="-128"/>
                <a:cs typeface="Arial Unicode MS" pitchFamily="34" charset="-128"/>
              </a:rPr>
              <a:t>”</a:t>
            </a: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 in data analysis (this is a good thing)</a:t>
            </a:r>
          </a:p>
          <a:p>
            <a:pPr lvl="1" eaLnBrk="1"/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Allow clear tests of validity of experiment</a:t>
            </a:r>
          </a:p>
          <a:p>
            <a:pPr lvl="1" eaLnBrk="1"/>
            <a:endParaRPr lang="en-US" sz="2400" smtClean="0">
              <a:ea typeface="Arial Unicode MS" pitchFamily="34" charset="-128"/>
              <a:cs typeface="Arial Unicode MS" pitchFamily="34" charset="-128"/>
            </a:endParaRPr>
          </a:p>
          <a:p>
            <a:pPr lvl="1" eaLnBrk="1"/>
            <a:endParaRPr lang="en-US" sz="2400" smtClean="0">
              <a:ea typeface="Arial Unicode MS" pitchFamily="34" charset="-128"/>
              <a:cs typeface="Arial Unicode MS" pitchFamily="34" charset="-128"/>
            </a:endParaRPr>
          </a:p>
          <a:p>
            <a:pPr lvl="1" eaLnBrk="1"/>
            <a:endParaRPr lang="en-US" sz="2400" smtClean="0"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Arial Unicode MS" pitchFamily="34" charset="-128"/>
                <a:cs typeface="Tahoma" pitchFamily="34" charset="0"/>
              </a:rPr>
              <a:t>Further resources</a:t>
            </a:r>
          </a:p>
        </p:txBody>
      </p:sp>
      <p:sp>
        <p:nvSpPr>
          <p:cNvPr id="59395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Randomization in Development Economics Research: A Toolkit (</a:t>
            </a:r>
            <a:r>
              <a:rPr lang="en-US" dirty="0" err="1" smtClean="0"/>
              <a:t>Duflo</a:t>
            </a:r>
            <a:r>
              <a:rPr lang="en-US" dirty="0" smtClean="0"/>
              <a:t>, </a:t>
            </a:r>
            <a:r>
              <a:rPr lang="en-US" dirty="0" err="1" smtClean="0"/>
              <a:t>Glennerster</a:t>
            </a:r>
            <a:r>
              <a:rPr lang="en-US" dirty="0" smtClean="0"/>
              <a:t>, Kremer)</a:t>
            </a:r>
          </a:p>
          <a:p>
            <a:r>
              <a:rPr lang="en-US" dirty="0" smtClean="0"/>
              <a:t>Mostly Harmless Econometrics (</a:t>
            </a:r>
            <a:r>
              <a:rPr lang="en-US" dirty="0" err="1" smtClean="0"/>
              <a:t>Angrist</a:t>
            </a:r>
            <a:r>
              <a:rPr lang="en-US" dirty="0" smtClean="0"/>
              <a:t> and </a:t>
            </a:r>
            <a:r>
              <a:rPr lang="en-US" dirty="0" err="1" smtClean="0"/>
              <a:t>Pischke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Identification and Estimation of Local Average Treatment Effects (</a:t>
            </a:r>
            <a:r>
              <a:rPr lang="en-US" dirty="0" err="1" smtClean="0"/>
              <a:t>Imbens</a:t>
            </a:r>
            <a:r>
              <a:rPr lang="en-US" dirty="0" smtClean="0"/>
              <a:t> and </a:t>
            </a:r>
            <a:r>
              <a:rPr lang="en-US" dirty="0" err="1" smtClean="0"/>
              <a:t>Angrist</a:t>
            </a:r>
            <a:r>
              <a:rPr lang="en-US" dirty="0" smtClean="0"/>
              <a:t>, </a:t>
            </a:r>
            <a:r>
              <a:rPr lang="en-US" dirty="0" err="1" smtClean="0"/>
              <a:t>Econometrica</a:t>
            </a:r>
            <a:r>
              <a:rPr lang="en-US" dirty="0" smtClean="0"/>
              <a:t>, 1994).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rial Unicode MS" pitchFamily="34" charset="-128"/>
                <a:cs typeface="Tahoma" pitchFamily="34" charset="0"/>
              </a:rPr>
              <a:t>Attrition bias: an example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The problem you want to address:</a:t>
            </a:r>
          </a:p>
          <a:p>
            <a:pPr lvl="1"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Some children don</a:t>
            </a:r>
            <a:r>
              <a:rPr lang="en-US" altLang="en-US" sz="2000" smtClean="0"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t come to school because they are too weak (undernourished)</a:t>
            </a:r>
          </a:p>
          <a:p>
            <a:pPr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You start a school feeding program and want to do an evaluation</a:t>
            </a:r>
          </a:p>
          <a:p>
            <a:pPr lvl="1"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You have a treatment and a control group</a:t>
            </a:r>
          </a:p>
          <a:p>
            <a:pPr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Weak, stunted children start going to school more if they live next to a treatment school</a:t>
            </a:r>
          </a:p>
          <a:p>
            <a:pPr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First impact of your program: increased enrollment.</a:t>
            </a:r>
          </a:p>
          <a:p>
            <a:pPr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In addition, you want to measure the impact on child</a:t>
            </a:r>
            <a:r>
              <a:rPr lang="en-US" altLang="en-US" sz="2400" smtClean="0"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s growth</a:t>
            </a:r>
          </a:p>
          <a:p>
            <a:pPr lvl="1"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000" smtClean="0">
                <a:ea typeface="Arial Unicode MS" pitchFamily="34" charset="-128"/>
                <a:cs typeface="Arial Unicode MS" pitchFamily="34" charset="-128"/>
              </a:rPr>
              <a:t>Second outcome of interest: Weight of children</a:t>
            </a:r>
          </a:p>
          <a:p>
            <a:pPr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You go to all the schools (treatment and control) and measure everyone who is in school on a given day</a:t>
            </a:r>
          </a:p>
          <a:p>
            <a:pPr eaLnBrk="1" hangingPunct="1">
              <a:lnSpc>
                <a:spcPct val="80000"/>
              </a:lnSpc>
              <a:buClr>
                <a:srgbClr val="E22B01"/>
              </a:buClr>
            </a:pP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Will the treatment-control difference in weight be over-stated or understated?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39750" y="1844675"/>
          <a:ext cx="7743825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r:id="rId5" imgW="3476625" imgH="1971675" progId="Excel.Sheet.8">
                  <p:embed/>
                </p:oleObj>
              </mc:Choice>
              <mc:Fallback>
                <p:oleObj r:id="rId5" imgW="3476625" imgH="19716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844675"/>
                        <a:ext cx="7743825" cy="4392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39750" y="1844675"/>
          <a:ext cx="7743825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r:id="rId5" imgW="3476625" imgH="1971675" progId="Excel.Sheet.8">
                  <p:embed/>
                </p:oleObj>
              </mc:Choice>
              <mc:Fallback>
                <p:oleObj r:id="rId5" imgW="3476625" imgH="197167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844675"/>
                        <a:ext cx="7743825" cy="4392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5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Fals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2"/>
  <p:tag name="FIBNUMRESULTS" val="5"/>
  <p:tag name="ALWAYSOPENPOLL" val="False"/>
  <p:tag name="ROTATIONINTERVAL" val="2"/>
  <p:tag name="USESCHEMECOLORS" val="True"/>
  <p:tag name="REALTIMEBACKUPPATH" val="(None)"/>
  <p:tag name="BULLETTYPE" val="1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2"/>
  <p:tag name="NUMRESPONSES" val="1"/>
  <p:tag name="CUSTOMCELLBACKCOLOR4" val="-8355712"/>
  <p:tag name="PRRESPONSE7" val="4"/>
  <p:tag name="FIBINCLUDEOTHER" val="True"/>
  <p:tag name="DELIMITERS" val="3.1"/>
  <p:tag name="TASKPANEKEY" val="e83ce619-a75a-4af2-b2de-5fb2932bfd84"/>
  <p:tag name="TPFULLVERSION" val="4.3.2.1178"/>
  <p:tag name="EXPANDSHOWBAR" val="True"/>
  <p:tag name="LUIDIAENABL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9496F04147B74282AEC02A46A09481EF"/>
  <p:tag name="SLIDEID" val="9496F04147B74282AEC02A46A09481EF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QUESTIONALIAS" val="What if only children &gt; 21 Kg come to school?"/>
  <p:tag name="VALUEFORMAT" val="0%"/>
  <p:tag name="CHARTCOLORINDICES" val="10,3,11,14,13,23,46,9,5,16,10,3"/>
  <p:tag name="ANSWERSALIAS" val="Will you underestimate the impact?|smicln|Will you overestimate the impact?|smicln|Neither|smicln|Ambiguous|smicln|Don’t know"/>
  <p:tag name="DELIMITERS" val="3.1"/>
  <p:tag name="VALUES" val="No Value|smicln|No Value|smicln|No Value|smicln|No Value|smicln|No Value"/>
  <p:tag name="RESPONSESGATHERED" val="True"/>
  <p:tag name="TOTALRESPONSES" val="21"/>
  <p:tag name="RESPONSECOUNT" val="21"/>
  <p:tag name="SLICED" val="False"/>
  <p:tag name="RESPONSES" val="-;-;2;2;1;2;2;2;2;2;1;1;2;3;2;5;2;4;2;1;4;3;5;"/>
  <p:tag name="CHARTSTRINGSTD" val="4 11 2 2 2"/>
  <p:tag name="CHARTSTRINGREV" val="2 2 2 11 4"/>
  <p:tag name="CHARTSTRINGSTDPER" val="0.19047619047619 0.523809523809524 0.0952380952380952 0.0952380952380952 0.0952380952380952"/>
  <p:tag name="CHARTSTRINGREVPER" val="0.0952380952380952 0.0952380952380952 0.0952380952380952 0.523809523809524 0.19047619047619"/>
  <p:tag name="ANONYMOUSTEMP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5"/>
  <p:tag name="TEXTLENGTH" val="97"/>
  <p:tag name="FONTSIZE" val="32"/>
  <p:tag name="BULLETTYPE" val="ppBulletAlphaUCPeriod"/>
  <p:tag name="ANSWERTEXT" val="Will you underestimate the impact?&#10;Will you overestimate the impact?&#10;Neither&#10;Ambiguous&#10;Don’t kno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F0A7722DF5B144B18D642BB7C4408760"/>
  <p:tag name="SLIDEID" val="F0A7722DF5B144B18D642BB7C4408760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OUNTDOWNSECONDS" val="15"/>
  <p:tag name="COUNTDOWNHEIGHT" val="80"/>
  <p:tag name="COUNTDOWNWIDTH" val="100"/>
  <p:tag name="RESTORECOUNTDOWNTIMER" val="False"/>
  <p:tag name="DELIMITERS" val="3.1"/>
  <p:tag name="QUESTIONALIAS" val="When is attrition not a problem? "/>
  <p:tag name="ANSWERSALIAS" val="When it is less than 25% of the original sample|smicln|When it happens in the same proportion in both groups|smicln|When it is correlated with treatment assignment|smicln|All of the above|smicln|None of the above"/>
  <p:tag name="CHARTCOLORINDICES" val="10,3,11,14,13,23,46,9,5,16,10,3"/>
  <p:tag name="RESPONSESGATHERED" val="True"/>
  <p:tag name="TOTALRESPONSES" val="20"/>
  <p:tag name="RESPONSECOUNT" val="20"/>
  <p:tag name="SLICED" val="False"/>
  <p:tag name="RESPONSES" val="-;-;5;2;5;2;5;5;3;-;-;3;5;2;-;-;2;5;3;-;-;5;3;2;2;2;5;3;"/>
  <p:tag name="CHARTSTRINGSTD" val="0 7 5 0 8"/>
  <p:tag name="CHARTSTRINGREV" val="8 0 5 7 0"/>
  <p:tag name="CHARTSTRINGSTDPER" val="0 0.35 0.25 0 0.4"/>
  <p:tag name="CHARTSTRINGREVPER" val="0.4 0 0.25 0.35 0"/>
  <p:tag name="ANONYMOUSTEMP" val="False"/>
  <p:tag name="VALUES" val="No Value|smicln|No Value|smicln|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5"/>
  <p:tag name="TEXTLENGTH" val="184"/>
  <p:tag name="FONTSIZE" val="30"/>
  <p:tag name="BULLETTYPE" val="ppBulletAlphaUCPeriod"/>
  <p:tag name="ANSWERTEXT" val="When it is less than 25% of the original sample&#10;When it happens in the same proportion in both groups&#10;When it is correlated with treatment assignment&#10;All of the above&#10;None of the abov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ID" val="F0A7722DF5B144B18D642BB7C4408760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OUNTDOWNSECONDS" val="15"/>
  <p:tag name="COUNTDOWNHEIGHT" val="80"/>
  <p:tag name="COUNTDOWNWIDTH" val="100"/>
  <p:tag name="RESTORECOUNTDOWNTIMER" val="False"/>
  <p:tag name="DELIMITERS" val="3.1"/>
  <p:tag name="QUESTIONALIAS" val="When is attrition not a problem? "/>
  <p:tag name="ANSWERSALIAS" val="When it is less than 25% of the original sample|smicln|When it happens in the same proportion in both groups|smicln|When it is correlated with treatment assignment|smicln|All of the above|smicln|None of the above"/>
  <p:tag name="CHARTCOLORINDICES" val="10,3,11,14,13,23,46,9,5,16,10,3"/>
  <p:tag name="SLIDEORDER" val="2"/>
  <p:tag name="SLIDEGUID" val="D0E8F8684E2443AF94CECC4193160D2A"/>
  <p:tag name="VALUES" val="No Value|smicln|No Value|smicln|No Value|smicln|No Value|smicln|No Value"/>
  <p:tag name="RESPONSESGATHERED" val="True"/>
  <p:tag name="TOTALRESPONSES" val="23"/>
  <p:tag name="RESPONSECOUNT" val="23"/>
  <p:tag name="SLICED" val="False"/>
  <p:tag name="RESPONSES" val="-;-;5;5;5;3;5;5;-;5;5;5;5;5;5;5;2;5;3;5;5;5;5;-;2;-;5;5;"/>
  <p:tag name="CHARTSTRINGSTD" val="0 2 2 0 19"/>
  <p:tag name="CHARTSTRINGREV" val="19 0 2 2 0"/>
  <p:tag name="CHARTSTRINGSTDPER" val="0 0.0869565217391304 0.0869565217391304 0 0.826086956521739"/>
  <p:tag name="CHARTSTRINGREVPER" val="0.826086956521739 0 0.0869565217391304 0.0869565217391304 0"/>
  <p:tag name="ANONYMOUSTEMP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5"/>
  <p:tag name="TEXTLENGTH" val="184"/>
  <p:tag name="FONTSIZE" val="30"/>
  <p:tag name="BULLETTYPE" val="ppBulletAlphaUCPeriod"/>
  <p:tag name="ANSWERTEXT" val="When it is less than 25% of the original sample&#10;When it happens in the same proportion in both groups&#10;When it is correlated with treatment assignment&#10;All of the above&#10;None of the abov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ADF0348241FD4B7ABD5F2765A57E7F31"/>
  <p:tag name="SLIDEID" val="ADF0348241FD4B7ABD5F2765A57E7F31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HARTCOLORINDICES" val="10,3,11,14,13,23,46,9,5,16,10,3"/>
  <p:tag name="ANSWERSALIAS" val="True|smicln|False|smicln|Don’t Know"/>
  <p:tag name="DELIMITERS" val="3.1"/>
  <p:tag name="QUESTIONALIAS" val="The ITT estimate will always be smaller (e.g., closer to zero) than the ToT estimate"/>
  <p:tag name="VALUES" val="No Value|smicln|No Value|smicln|No Value"/>
  <p:tag name="RESPONSESGATHERED" val="False"/>
  <p:tag name="TOTALRESPONSES" val="0"/>
  <p:tag name="ANONYMOUSTEMP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3"/>
  <p:tag name="TEXTLENGTH" val="21"/>
  <p:tag name="FONTSIZE" val="32"/>
  <p:tag name="BULLETTYPE" val="ppBulletAlphaUCPeriod"/>
  <p:tag name="ANSWERTEXT" val="True&#10;False&#10;Don’t Kno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Presentation1">
  <a:themeElements>
    <a:clrScheme name="ExecEd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C000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C00000"/>
      </a:accent5>
      <a:accent6>
        <a:srgbClr val="FF0000"/>
      </a:accent6>
      <a:hlink>
        <a:srgbClr val="3F3F3F"/>
      </a:hlink>
      <a:folHlink>
        <a:srgbClr val="B2B2B2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43AE4CB13D924C9E9FC78D0F73EFDF" ma:contentTypeVersion="0" ma:contentTypeDescription="Create a new document." ma:contentTypeScope="" ma:versionID="ace9069f4d0cb9660b2ad6cfd935546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D83DC5-2341-4023-91BA-AC4CA6BF5A72}"/>
</file>

<file path=customXml/itemProps2.xml><?xml version="1.0" encoding="utf-8"?>
<ds:datastoreItem xmlns:ds="http://schemas.openxmlformats.org/officeDocument/2006/customXml" ds:itemID="{BC07253B-C913-4849-B8F2-FE95B58C34B6}"/>
</file>

<file path=customXml/itemProps3.xml><?xml version="1.0" encoding="utf-8"?>
<ds:datastoreItem xmlns:ds="http://schemas.openxmlformats.org/officeDocument/2006/customXml" ds:itemID="{7861567C-76FF-4894-8242-DDD7B93B3642}"/>
</file>

<file path=docProps/app.xml><?xml version="1.0" encoding="utf-8"?>
<Properties xmlns="http://schemas.openxmlformats.org/officeDocument/2006/extended-properties" xmlns:vt="http://schemas.openxmlformats.org/officeDocument/2006/docPropsVTypes">
  <TotalTime>5733</TotalTime>
  <Words>3471</Words>
  <Application>Microsoft Office PowerPoint</Application>
  <PresentationFormat>On-screen Show (4:3)</PresentationFormat>
  <Paragraphs>855</Paragraphs>
  <Slides>64</Slides>
  <Notes>54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Presentation1</vt:lpstr>
      <vt:lpstr>Microsoft Excel 97-2003 Worksheet</vt:lpstr>
      <vt:lpstr>Worksheet</vt:lpstr>
      <vt:lpstr>Microsoft Graph Chart</vt:lpstr>
      <vt:lpstr>Threats and Analysis</vt:lpstr>
      <vt:lpstr>Course Overview</vt:lpstr>
      <vt:lpstr>Course Overview</vt:lpstr>
      <vt:lpstr>Lecture Overview</vt:lpstr>
      <vt:lpstr>Lecture Overview</vt:lpstr>
      <vt:lpstr>Attrition</vt:lpstr>
      <vt:lpstr>Attrition bias: an example</vt:lpstr>
      <vt:lpstr>PowerPoint Presentation</vt:lpstr>
      <vt:lpstr>PowerPoint Presentation</vt:lpstr>
      <vt:lpstr>PowerPoint Presentation</vt:lpstr>
      <vt:lpstr>What if only children &gt; 21 Kg come to school?</vt:lpstr>
      <vt:lpstr>PowerPoint Presentation</vt:lpstr>
      <vt:lpstr>When is attrition not a problem? </vt:lpstr>
      <vt:lpstr>When is attrition not a problem? </vt:lpstr>
      <vt:lpstr>Attrition Bias</vt:lpstr>
      <vt:lpstr>Lecture Overview</vt:lpstr>
      <vt:lpstr>What else could go wrong?</vt:lpstr>
      <vt:lpstr>Spillovers, contamination</vt:lpstr>
      <vt:lpstr>Spillovers, contamination</vt:lpstr>
      <vt:lpstr>Example: Vaccination for chicken pox</vt:lpstr>
      <vt:lpstr>PowerPoint Presentation</vt:lpstr>
      <vt:lpstr>PowerPoint Presentation</vt:lpstr>
      <vt:lpstr>How to measure program impact in the presence of spillovers?</vt:lpstr>
      <vt:lpstr>Example: Price Information</vt:lpstr>
      <vt:lpstr>Example: Price Information</vt:lpstr>
      <vt:lpstr>Lecture Overview</vt:lpstr>
      <vt:lpstr>Non compliers</vt:lpstr>
      <vt:lpstr>Non compliers</vt:lpstr>
      <vt:lpstr>Non compliers</vt:lpstr>
      <vt:lpstr>Sample selection bias</vt:lpstr>
      <vt:lpstr>Sample selection bias</vt:lpstr>
      <vt:lpstr>Lecture Overview</vt:lpstr>
      <vt:lpstr>ITT and ToT</vt:lpstr>
      <vt:lpstr>Which groups can be compared ?</vt:lpstr>
      <vt:lpstr>What is the difference between the 2 random groups?</vt:lpstr>
      <vt:lpstr>Intention to Treat - ITT</vt:lpstr>
      <vt:lpstr>Intention to Treat (ITT)</vt:lpstr>
      <vt:lpstr>When is ITT useful?</vt:lpstr>
      <vt:lpstr>PowerPoint Presentation</vt:lpstr>
      <vt:lpstr>PowerPoint Presentation</vt:lpstr>
      <vt:lpstr>From ITT to effect of treatment on the treated (TOT)</vt:lpstr>
      <vt:lpstr>Estimating ToT from ITT: Wald</vt:lpstr>
      <vt:lpstr>Interpreting ToT from ITT: Wald</vt:lpstr>
      <vt:lpstr>Estimating TOT</vt:lpstr>
      <vt:lpstr>Treatment on the treated (TOT)</vt:lpstr>
      <vt:lpstr>Treatment on the treated (TOT)</vt:lpstr>
      <vt:lpstr>TOT estimator</vt:lpstr>
      <vt:lpstr>TOT estimator</vt:lpstr>
      <vt:lpstr>Generalizing the ToT Approach:  Instrumental Variables</vt:lpstr>
      <vt:lpstr>Requirements for Instrumental Variables</vt:lpstr>
      <vt:lpstr>The ITT estimate will always be smaller (e.g., closer to zero) than the ToT estimate</vt:lpstr>
      <vt:lpstr>Spillovers, contamination</vt:lpstr>
      <vt:lpstr>Negative Spillovers</vt:lpstr>
      <vt:lpstr>TOT not always appropriate…</vt:lpstr>
      <vt:lpstr>Lecture Overview</vt:lpstr>
      <vt:lpstr>Multiple outcomes</vt:lpstr>
      <vt:lpstr>Covariates</vt:lpstr>
      <vt:lpstr>Lecture Overview</vt:lpstr>
      <vt:lpstr>Threat to external validity: </vt:lpstr>
      <vt:lpstr>Threat to external validity:  Behavioral responses to evaluations</vt:lpstr>
      <vt:lpstr>Generalizability of results</vt:lpstr>
      <vt:lpstr>Lecture Overview</vt:lpstr>
      <vt:lpstr>Conclusion</vt:lpstr>
      <vt:lpstr>Further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Threats and analysis</dc:title>
  <dc:creator>Marc Shotland</dc:creator>
  <cp:lastModifiedBy>Marc Shotland</cp:lastModifiedBy>
  <cp:revision>265</cp:revision>
  <dcterms:created xsi:type="dcterms:W3CDTF">2010-04-29T18:29:42Z</dcterms:created>
  <dcterms:modified xsi:type="dcterms:W3CDTF">2012-06-01T12:39:17Z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0x0101009743AE4CB13D924C9E9FC78D0F73EFDF</vt:lpwstr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  <property fmtid="{D5CDD505-2E9C-101B-9397-08002B2CF9AE}" pid="6" name="Order">
    <vt:r8>2600</vt:r8>
  </property>
</Properties>
</file>