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5"/>
  </p:notesMasterIdLst>
  <p:sldIdLst>
    <p:sldId id="256" r:id="rId2"/>
    <p:sldId id="263" r:id="rId3"/>
    <p:sldId id="264" r:id="rId4"/>
    <p:sldId id="265" r:id="rId5"/>
    <p:sldId id="266" r:id="rId6"/>
    <p:sldId id="267" r:id="rId7"/>
    <p:sldId id="269" r:id="rId8"/>
    <p:sldId id="275" r:id="rId9"/>
    <p:sldId id="270" r:id="rId10"/>
    <p:sldId id="271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8882" autoAdjust="0"/>
    <p:restoredTop sz="94660"/>
  </p:normalViewPr>
  <p:slideViewPr>
    <p:cSldViewPr>
      <p:cViewPr>
        <p:scale>
          <a:sx n="57" d="100"/>
          <a:sy n="57" d="100"/>
        </p:scale>
        <p:origin x="-2536" y="-1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8FEAF-4DBF-124A-8F90-4BA64B29615C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9324-BE91-D444-8905-75ADA6CC4A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2166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network then sought to include the media and also link with what Google</a:t>
            </a:r>
            <a:r>
              <a:rPr lang="en-US" baseline="0" dirty="0" smtClean="0"/>
              <a:t> was planning to do with Uganda radio Network and the example of Tanzania’s REPOA. We planned as well shorter-tine Fellowships of 3 months.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33C7-BB8E-2F42-95E7-BAF608C5D0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4810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EASST is an</a:t>
            </a:r>
            <a:r>
              <a:rPr lang="en-US" baseline="0" dirty="0" smtClean="0"/>
              <a:t> additive</a:t>
            </a:r>
            <a:r>
              <a:rPr lang="en-US" dirty="0" smtClean="0"/>
              <a:t> network. It is dedicated</a:t>
            </a:r>
            <a:r>
              <a:rPr lang="en-US" baseline="0" dirty="0" smtClean="0"/>
              <a:t> to supporting rigorous evaluation of social programs in Eastern Africa. We want to build the leadership of East African researchers in </a:t>
            </a:r>
            <a:r>
              <a:rPr lang="en-US" baseline="0" smtClean="0"/>
              <a:t>this novel </a:t>
            </a:r>
            <a:r>
              <a:rPr lang="en-US" baseline="0" dirty="0" smtClean="0"/>
              <a:t>field, and also equip young researchers with the skills needed to translate their research findings for governments and NGOs.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33C7-BB8E-2F42-95E7-BAF608C5D08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</a:t>
            </a:r>
            <a:r>
              <a:rPr lang="en-US" baseline="0" dirty="0" smtClean="0"/>
              <a:t> EASST so interested in “Impact Evaluation”? We see it as a tool to help inform policy-makers, who have to make difficult choices about how, where, and when to allocate money for social programs.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Education policy-makers have a range of options for investing in primary schools– but to improve basic literacy and numeracy among primary school students, should they focus on textbooks and school grants? Teacher training? Pay-for-performance schemes in schools? Parent involvement? There are many options that could work… but which ones are actually effective in our context? Which ones are most cost-effective?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33C7-BB8E-2F42-95E7-BAF608C5D0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33C7-BB8E-2F42-95E7-BAF608C5D08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EASST program has several components. The first is our</a:t>
            </a:r>
            <a:r>
              <a:rPr lang="en-US" baseline="0" dirty="0" smtClean="0"/>
              <a:t> annual “Summit” – we have held one in Uganda (July 2012) and in Dar </a:t>
            </a:r>
            <a:r>
              <a:rPr lang="en-US" baseline="0" dirty="0" err="1" smtClean="0"/>
              <a:t>es</a:t>
            </a:r>
            <a:r>
              <a:rPr lang="en-US" baseline="0" dirty="0" smtClean="0"/>
              <a:t> Salaam (2013). In addition, EASST runs a Visiting Scholars program that sends our young researchers to U.S. universities for sabbaticals, where they network and collaborate with leading evaluators. </a:t>
            </a:r>
            <a:r>
              <a:rPr lang="en-US" baseline="0" smtClean="0"/>
              <a:t>EASST has </a:t>
            </a:r>
            <a:r>
              <a:rPr lang="en-US" baseline="0" dirty="0" smtClean="0"/>
              <a:t>a competitive research grants program, to catalyze new evaluations of social programs led by researchers in </a:t>
            </a:r>
            <a:r>
              <a:rPr lang="en-US" baseline="0" smtClean="0"/>
              <a:t>the Eastern </a:t>
            </a:r>
            <a:r>
              <a:rPr lang="en-US" baseline="0" dirty="0" smtClean="0"/>
              <a:t>Africa region.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Another exciting program is our policy fellowship, which will give senior researchers an opportunity to participate in the policy-making process while learning about the role of impact evaluation in government decision-making. We will be selecting 2 fellows from the East Africa region, to be seconded to a high-level government agency or office for a few months.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fellows will be able to bring economic and technical information to decision-makers, while also learning how to communicate and participate effectively.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33C7-BB8E-2F42-95E7-BAF608C5D0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coming months and years, EASST hopes</a:t>
            </a:r>
            <a:r>
              <a:rPr lang="en-US" baseline="0" dirty="0" smtClean="0"/>
              <a:t> to continue providing several opportunities for East African researchers to engage in impact evaluation.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will include learning opportunities through conferences, our website, visiting fellowships, and curriculum development.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will also include “doing” opportunities – with collaborative research grants that will provide hands-on experience in implementing an impact evaluation.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welcome your participation in the network, and hope that you will help us to grow and nurture this new effort.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5533C7-BB8E-2F42-95E7-BAF608C5D08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987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34010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019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151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1211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8750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810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1381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0434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231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70753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546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70B0F-92EF-4818-8678-8704E366CA9B}" type="datetimeFigureOut">
              <a:rPr lang="en-US" smtClean="0"/>
              <a:pPr/>
              <a:t>8/1/14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BBF8B-B1D2-4DBE-9216-DC4B5999249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18055" y="6124548"/>
            <a:ext cx="2025945" cy="733452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623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\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546" y="0"/>
            <a:ext cx="9144000" cy="6858000"/>
          </a:xfrm>
          <a:prstGeom prst="rect">
            <a:avLst/>
          </a:prstGeom>
        </p:spPr>
      </p:pic>
      <p:sp>
        <p:nvSpPr>
          <p:cNvPr id="8" name="Text Placeholder 3"/>
          <p:cNvSpPr txBox="1">
            <a:spLocks/>
          </p:cNvSpPr>
          <p:nvPr/>
        </p:nvSpPr>
        <p:spPr>
          <a:xfrm>
            <a:off x="1404358" y="4887212"/>
            <a:ext cx="6400801" cy="522988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defTabSz="457200">
              <a:buNone/>
            </a:pPr>
            <a:r>
              <a:rPr lang="en-US" sz="2900" dirty="0">
                <a:solidFill>
                  <a:srgbClr val="7F7F7F"/>
                </a:solidFill>
              </a:rPr>
              <a:t>EASST Impact Evaluation Summit</a:t>
            </a:r>
          </a:p>
          <a:p>
            <a:pPr marL="0" lvl="0" indent="0" algn="ctr" defTabSz="457200">
              <a:buNone/>
            </a:pPr>
            <a:r>
              <a:rPr lang="en-US" sz="2900" dirty="0">
                <a:solidFill>
                  <a:srgbClr val="7F7F7F"/>
                </a:solidFill>
              </a:rPr>
              <a:t>June 18, 2014 | Kigali, Rwanda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118055" y="5720086"/>
            <a:ext cx="2025945" cy="733452"/>
          </a:xfrm>
          <a:prstGeom prst="rect">
            <a:avLst/>
          </a:prstGeom>
          <a:ln>
            <a:noFill/>
          </a:ln>
        </p:spPr>
      </p:pic>
      <p:pic>
        <p:nvPicPr>
          <p:cNvPr id="11" name="Picture 10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5868701"/>
            <a:ext cx="4572000" cy="43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82013"/>
            <a:ext cx="1676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1248508"/>
            <a:ext cx="8229600" cy="19167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700" dirty="0" smtClean="0"/>
              <a:t>EASST:</a:t>
            </a:r>
            <a:br>
              <a:rPr lang="en-US" sz="6700" dirty="0" smtClean="0"/>
            </a:br>
            <a:r>
              <a:rPr lang="en-US" dirty="0" smtClean="0"/>
              <a:t>History of East Africa Social Science Translation Collaborative</a:t>
            </a:r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524000" y="3461658"/>
            <a:ext cx="6400800" cy="1338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Prof. Edward K. </a:t>
            </a:r>
            <a:r>
              <a:rPr lang="en-US" dirty="0" err="1" smtClean="0"/>
              <a:t>Kirumira</a:t>
            </a:r>
            <a:endParaRPr lang="en-US" dirty="0" smtClean="0"/>
          </a:p>
          <a:p>
            <a:r>
              <a:rPr lang="en-US" dirty="0" smtClean="0"/>
              <a:t>Principal College of Humanities and Social Sciences</a:t>
            </a:r>
          </a:p>
          <a:p>
            <a:r>
              <a:rPr lang="en-US" dirty="0" err="1" smtClean="0"/>
              <a:t>Makerere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9751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Impact Evaluation?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/>
              <a:t>How to select among many plausible alternatives? </a:t>
            </a:r>
            <a:r>
              <a:rPr lang="en-US" i="1" dirty="0" smtClean="0">
                <a:solidFill>
                  <a:srgbClr val="FF0000"/>
                </a:solidFill>
              </a:rPr>
              <a:t>Impact Evaluation!</a:t>
            </a:r>
            <a:r>
              <a:rPr lang="en-US" i="1" dirty="0" smtClean="0"/>
              <a:t> 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Rigorously evaluate multiple options</a:t>
            </a:r>
          </a:p>
          <a:p>
            <a:r>
              <a:rPr lang="en-US" dirty="0" smtClean="0"/>
              <a:t>Measure their costs and impacts</a:t>
            </a:r>
          </a:p>
          <a:p>
            <a:r>
              <a:rPr lang="en-US" dirty="0" smtClean="0"/>
              <a:t>Focus limited resources where they will have the greatest effect.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4711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academia/researchers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Impact evaluation is a tool that the university community can bring to public </a:t>
            </a:r>
            <a:r>
              <a:rPr lang="en-US" dirty="0" smtClean="0"/>
              <a:t>policy</a:t>
            </a:r>
          </a:p>
          <a:p>
            <a:r>
              <a:rPr lang="en-US" dirty="0" smtClean="0"/>
              <a:t>Work with </a:t>
            </a:r>
            <a:r>
              <a:rPr lang="en-US" dirty="0"/>
              <a:t>program managers and decision-makers to design innovative new solutions, and then test them out </a:t>
            </a:r>
            <a:r>
              <a:rPr lang="en-US" dirty="0" smtClean="0"/>
              <a:t>experimentally</a:t>
            </a:r>
          </a:p>
          <a:p>
            <a:r>
              <a:rPr lang="en-US" dirty="0" smtClean="0"/>
              <a:t>EASST </a:t>
            </a:r>
            <a:r>
              <a:rPr lang="en-US" dirty="0"/>
              <a:t>aims to cultivate the capacity for East African academics to lead in the field of impact evaluation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6663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3"/>
          <a:srcRect l="14549" t="2473" r="13948" b="5171"/>
          <a:stretch>
            <a:fillRect/>
          </a:stretch>
        </p:blipFill>
        <p:spPr bwMode="auto">
          <a:xfrm>
            <a:off x="457200" y="274638"/>
            <a:ext cx="7578650" cy="651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130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EASST: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Opportunities for researchers to: </a:t>
            </a:r>
          </a:p>
          <a:p>
            <a:r>
              <a:rPr lang="en-US" dirty="0" smtClean="0"/>
              <a:t>Learn about ongoing evaluations in the Eastern Africa region and elsewhere</a:t>
            </a:r>
          </a:p>
          <a:p>
            <a:r>
              <a:rPr lang="en-US" dirty="0" smtClean="0"/>
              <a:t>Become actively engaged in impact evaluation</a:t>
            </a:r>
          </a:p>
          <a:p>
            <a:r>
              <a:rPr lang="en-US" dirty="0" smtClean="0"/>
              <a:t>Participate in the policy-making process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3073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Historical/context Issues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458200" cy="4800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Paradigms for development in Africa and African governments' (re)definition of development</a:t>
            </a:r>
          </a:p>
          <a:p>
            <a:pPr>
              <a:lnSpc>
                <a:spcPct val="110000"/>
              </a:lnSpc>
            </a:pPr>
            <a:r>
              <a:rPr lang="en-US" dirty="0"/>
              <a:t>Capacity of our governance institutions and systems to deliver services and plan, manage and evaluate interventions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Implementation challenges for National </a:t>
            </a:r>
            <a:r>
              <a:rPr lang="en-US" dirty="0"/>
              <a:t>Strategies for Sustainable Development (NSSDs</a:t>
            </a:r>
            <a:r>
              <a:rPr lang="en-US" dirty="0" smtClean="0"/>
              <a:t>) – e.g. Visions 2020, 2030, 2040; or MDGs and recently the 2015+ Country Ownership Agenda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The disconnect between academic/research institutions and policy makers and practitioners</a:t>
            </a:r>
            <a:endParaRPr lang="en-US" dirty="0"/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7421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Example of platforms – Uganda National Academy of Sciences </a:t>
            </a:r>
            <a:r>
              <a:rPr lang="en-US" sz="4000" dirty="0"/>
              <a:t>Forum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Promoting a regular and on-going exchange of information and ideas</a:t>
            </a:r>
          </a:p>
          <a:p>
            <a:r>
              <a:rPr lang="en-US" dirty="0"/>
              <a:t>Clarifying policy and research issues and identifying options that require additional emphasis and research</a:t>
            </a:r>
          </a:p>
          <a:p>
            <a:r>
              <a:rPr lang="en-US" dirty="0"/>
              <a:t>Informing public and private sector decision-makers and policymakers</a:t>
            </a:r>
          </a:p>
          <a:p>
            <a:r>
              <a:rPr lang="en-US" dirty="0"/>
              <a:t>Formulating priority and collaborative initiatives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673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UNAS Forum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Providing a </a:t>
            </a:r>
            <a:r>
              <a:rPr lang="en-US" dirty="0"/>
              <a:t>structured opportunity for stakeholder discussion and scrutiny of critical scientific and policy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Stimulating original </a:t>
            </a:r>
            <a:r>
              <a:rPr lang="en-US" dirty="0"/>
              <a:t>thinking about new as well as long-standing problems in the national development </a:t>
            </a:r>
            <a:r>
              <a:rPr lang="en-US" dirty="0" smtClean="0"/>
              <a:t>process</a:t>
            </a:r>
          </a:p>
          <a:p>
            <a:r>
              <a:rPr lang="en-US" dirty="0" smtClean="0"/>
              <a:t>Facilitating discussion </a:t>
            </a:r>
            <a:r>
              <a:rPr lang="en-US" dirty="0"/>
              <a:t>and inquiry into the most pressing and cross-cutting set of issues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647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UNAS FORUM Experiences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Regular convening </a:t>
            </a:r>
            <a:r>
              <a:rPr lang="en-US" dirty="0"/>
              <a:t>mechanism of representatives from the upper policy and decision-making levels and </a:t>
            </a:r>
            <a:r>
              <a:rPr lang="en-US" dirty="0" smtClean="0"/>
              <a:t>academia</a:t>
            </a:r>
          </a:p>
          <a:p>
            <a:r>
              <a:rPr lang="en-US" dirty="0" smtClean="0"/>
              <a:t>Forum </a:t>
            </a:r>
            <a:r>
              <a:rPr lang="en-US" dirty="0"/>
              <a:t>members organizing around problem-solving and issue-identification activities : roundtables, </a:t>
            </a:r>
            <a:r>
              <a:rPr lang="en-US" dirty="0" smtClean="0"/>
              <a:t>conferencing</a:t>
            </a:r>
          </a:p>
          <a:p>
            <a:r>
              <a:rPr lang="en-US" dirty="0" smtClean="0"/>
              <a:t>Publication </a:t>
            </a:r>
            <a:r>
              <a:rPr lang="en-US" dirty="0"/>
              <a:t>of summary reports and policy advisory briefs for evidence-based decision making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27713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Google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May-September 2008 submission of proposal to Google Foundation (Ted, Edward and Temina)</a:t>
            </a:r>
          </a:p>
          <a:p>
            <a:r>
              <a:rPr lang="en-US" dirty="0" smtClean="0"/>
              <a:t>Multi-university partnership seeking to improve provision of basic public services in East Africa</a:t>
            </a:r>
          </a:p>
          <a:p>
            <a:r>
              <a:rPr lang="en-US" dirty="0" smtClean="0"/>
              <a:t>Developing and evaluating new tools to empower community engagement in public sector oversight</a:t>
            </a:r>
          </a:p>
          <a:p>
            <a:r>
              <a:rPr lang="en-US" dirty="0" smtClean="0"/>
              <a:t>14-16 January 2009 the EASST Collaborative Summit Meeting in Kampala</a:t>
            </a:r>
          </a:p>
          <a:p>
            <a:pPr lvl="1"/>
            <a:r>
              <a:rPr lang="en-US" sz="3500" b="1" dirty="0" smtClean="0"/>
              <a:t>We were not successful by a whisker …!</a:t>
            </a:r>
            <a:endParaRPr lang="en-US" sz="3500" b="1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092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EASST Collaborative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What is it?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Network for researchers committed to rigorous evaluation of social programs in Eastern Africa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Joint </a:t>
            </a:r>
            <a:r>
              <a:rPr lang="en-US" dirty="0"/>
              <a:t>administration by CEGA and Makerere University with peer institutions including Addis Ababa University, University of Dar </a:t>
            </a:r>
            <a:r>
              <a:rPr lang="en-US" dirty="0" err="1"/>
              <a:t>es</a:t>
            </a:r>
            <a:r>
              <a:rPr lang="en-US" dirty="0"/>
              <a:t> Salaam, African Population &amp; Health Research Centre (APRC) in Nairobi and the National University of Rwanda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502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 the leadership of East African researchers in the field of impact </a:t>
            </a:r>
            <a:r>
              <a:rPr lang="en-US" dirty="0" smtClean="0"/>
              <a:t>evaluation</a:t>
            </a:r>
            <a:endParaRPr lang="en-US" dirty="0"/>
          </a:p>
          <a:p>
            <a:r>
              <a:rPr lang="en-US" dirty="0"/>
              <a:t>Promote “research into action” by collaborating with government, journalists, private </a:t>
            </a:r>
            <a:r>
              <a:rPr lang="en-US" dirty="0" smtClean="0"/>
              <a:t>sector</a:t>
            </a:r>
            <a:endParaRPr lang="en-US" dirty="0"/>
          </a:p>
          <a:p>
            <a:r>
              <a:rPr lang="en-US" dirty="0"/>
              <a:t>Fostering research exchange and learning in the </a:t>
            </a:r>
            <a:r>
              <a:rPr lang="en-US" dirty="0" smtClean="0"/>
              <a:t>region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692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Impact Evaluation?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i="1" dirty="0" smtClean="0"/>
              <a:t>Policy makers have difficult questions and options to make in resource constrained economies – for instance:</a:t>
            </a:r>
          </a:p>
          <a:p>
            <a:r>
              <a:rPr lang="en-US" dirty="0" smtClean="0"/>
              <a:t>What are the most cost-effective ways to improve literacy and numeracy in primary schools?</a:t>
            </a:r>
          </a:p>
          <a:p>
            <a:r>
              <a:rPr lang="en-US" dirty="0" smtClean="0"/>
              <a:t>Will short-term subsidies for fertilizer increase farmer’s use over the long term? </a:t>
            </a:r>
          </a:p>
          <a:p>
            <a:r>
              <a:rPr lang="en-US" dirty="0" smtClean="0"/>
              <a:t>Which package of job placement services will improve youth employment outcomes?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756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1115</Words>
  <Application>Microsoft Macintosh PowerPoint</Application>
  <PresentationFormat>On-screen Show (4:3)</PresentationFormat>
  <Paragraphs>83</Paragraphs>
  <Slides>13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\</vt:lpstr>
      <vt:lpstr>Historical/context Issues</vt:lpstr>
      <vt:lpstr>Example of platforms – Uganda National Academy of Sciences Forum</vt:lpstr>
      <vt:lpstr>Role of UNAS Forum</vt:lpstr>
      <vt:lpstr>UNAS FORUM Experiences</vt:lpstr>
      <vt:lpstr>The Google Attempt</vt:lpstr>
      <vt:lpstr>EASST Collaborative</vt:lpstr>
      <vt:lpstr>Goals</vt:lpstr>
      <vt:lpstr>Why Impact Evaluation?</vt:lpstr>
      <vt:lpstr>Why Impact Evaluation?</vt:lpstr>
      <vt:lpstr>Why academia/researchers</vt:lpstr>
      <vt:lpstr>Slide 12</vt:lpstr>
      <vt:lpstr>EASST: Next Steps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\</dc:title>
  <dc:creator>Elisa Cascardi</dc:creator>
  <cp:lastModifiedBy>Jade Stone</cp:lastModifiedBy>
  <cp:revision>14</cp:revision>
  <dcterms:created xsi:type="dcterms:W3CDTF">2014-08-01T15:13:42Z</dcterms:created>
  <dcterms:modified xsi:type="dcterms:W3CDTF">2014-08-01T15:14:34Z</dcterms:modified>
</cp:coreProperties>
</file>