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9" r:id="rId4"/>
    <p:sldId id="285" r:id="rId5"/>
    <p:sldId id="272" r:id="rId6"/>
    <p:sldId id="298" r:id="rId7"/>
    <p:sldId id="286" r:id="rId8"/>
    <p:sldId id="292" r:id="rId9"/>
    <p:sldId id="296" r:id="rId10"/>
    <p:sldId id="297" r:id="rId11"/>
    <p:sldId id="28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51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A51FC9-6FB6-48F9-8CB7-A5F24C7B3F03}"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BB2D1-9833-4099-9153-364D198E3951}" type="slidenum">
              <a:rPr lang="en-US" smtClean="0"/>
              <a:t>‹#›</a:t>
            </a:fld>
            <a:endParaRPr lang="en-US"/>
          </a:p>
        </p:txBody>
      </p:sp>
    </p:spTree>
    <p:extLst>
      <p:ext uri="{BB962C8B-B14F-4D97-AF65-F5344CB8AC3E}">
        <p14:creationId xmlns:p14="http://schemas.microsoft.com/office/powerpoint/2010/main" val="706904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A51FC9-6FB6-48F9-8CB7-A5F24C7B3F03}"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BB2D1-9833-4099-9153-364D198E3951}" type="slidenum">
              <a:rPr lang="en-US" smtClean="0"/>
              <a:t>‹#›</a:t>
            </a:fld>
            <a:endParaRPr lang="en-US"/>
          </a:p>
        </p:txBody>
      </p:sp>
    </p:spTree>
    <p:extLst>
      <p:ext uri="{BB962C8B-B14F-4D97-AF65-F5344CB8AC3E}">
        <p14:creationId xmlns:p14="http://schemas.microsoft.com/office/powerpoint/2010/main" val="611545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A51FC9-6FB6-48F9-8CB7-A5F24C7B3F03}"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BB2D1-9833-4099-9153-364D198E3951}" type="slidenum">
              <a:rPr lang="en-US" smtClean="0"/>
              <a:t>‹#›</a:t>
            </a:fld>
            <a:endParaRPr lang="en-US"/>
          </a:p>
        </p:txBody>
      </p:sp>
    </p:spTree>
    <p:extLst>
      <p:ext uri="{BB962C8B-B14F-4D97-AF65-F5344CB8AC3E}">
        <p14:creationId xmlns:p14="http://schemas.microsoft.com/office/powerpoint/2010/main" val="367955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A51FC9-6FB6-48F9-8CB7-A5F24C7B3F03}"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BB2D1-9833-4099-9153-364D198E3951}" type="slidenum">
              <a:rPr lang="en-US" smtClean="0"/>
              <a:t>‹#›</a:t>
            </a:fld>
            <a:endParaRPr lang="en-US"/>
          </a:p>
        </p:txBody>
      </p:sp>
    </p:spTree>
    <p:extLst>
      <p:ext uri="{BB962C8B-B14F-4D97-AF65-F5344CB8AC3E}">
        <p14:creationId xmlns:p14="http://schemas.microsoft.com/office/powerpoint/2010/main" val="38307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A51FC9-6FB6-48F9-8CB7-A5F24C7B3F03}"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BB2D1-9833-4099-9153-364D198E3951}" type="slidenum">
              <a:rPr lang="en-US" smtClean="0"/>
              <a:t>‹#›</a:t>
            </a:fld>
            <a:endParaRPr lang="en-US"/>
          </a:p>
        </p:txBody>
      </p:sp>
    </p:spTree>
    <p:extLst>
      <p:ext uri="{BB962C8B-B14F-4D97-AF65-F5344CB8AC3E}">
        <p14:creationId xmlns:p14="http://schemas.microsoft.com/office/powerpoint/2010/main" val="164608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A51FC9-6FB6-48F9-8CB7-A5F24C7B3F03}"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BB2D1-9833-4099-9153-364D198E3951}" type="slidenum">
              <a:rPr lang="en-US" smtClean="0"/>
              <a:t>‹#›</a:t>
            </a:fld>
            <a:endParaRPr lang="en-US"/>
          </a:p>
        </p:txBody>
      </p:sp>
    </p:spTree>
    <p:extLst>
      <p:ext uri="{BB962C8B-B14F-4D97-AF65-F5344CB8AC3E}">
        <p14:creationId xmlns:p14="http://schemas.microsoft.com/office/powerpoint/2010/main" val="124677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A51FC9-6FB6-48F9-8CB7-A5F24C7B3F03}" type="datetimeFigureOut">
              <a:rPr lang="en-US" smtClean="0"/>
              <a:t>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ABB2D1-9833-4099-9153-364D198E3951}" type="slidenum">
              <a:rPr lang="en-US" smtClean="0"/>
              <a:t>‹#›</a:t>
            </a:fld>
            <a:endParaRPr lang="en-US"/>
          </a:p>
        </p:txBody>
      </p:sp>
    </p:spTree>
    <p:extLst>
      <p:ext uri="{BB962C8B-B14F-4D97-AF65-F5344CB8AC3E}">
        <p14:creationId xmlns:p14="http://schemas.microsoft.com/office/powerpoint/2010/main" val="98884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A51FC9-6FB6-48F9-8CB7-A5F24C7B3F03}" type="datetimeFigureOut">
              <a:rPr lang="en-US" smtClean="0"/>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ABB2D1-9833-4099-9153-364D198E3951}" type="slidenum">
              <a:rPr lang="en-US" smtClean="0"/>
              <a:t>‹#›</a:t>
            </a:fld>
            <a:endParaRPr lang="en-US"/>
          </a:p>
        </p:txBody>
      </p:sp>
    </p:spTree>
    <p:extLst>
      <p:ext uri="{BB962C8B-B14F-4D97-AF65-F5344CB8AC3E}">
        <p14:creationId xmlns:p14="http://schemas.microsoft.com/office/powerpoint/2010/main" val="102984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51FC9-6FB6-48F9-8CB7-A5F24C7B3F03}" type="datetimeFigureOut">
              <a:rPr lang="en-US" smtClean="0"/>
              <a:t>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ABB2D1-9833-4099-9153-364D198E3951}" type="slidenum">
              <a:rPr lang="en-US" smtClean="0"/>
              <a:t>‹#›</a:t>
            </a:fld>
            <a:endParaRPr lang="en-US"/>
          </a:p>
        </p:txBody>
      </p:sp>
    </p:spTree>
    <p:extLst>
      <p:ext uri="{BB962C8B-B14F-4D97-AF65-F5344CB8AC3E}">
        <p14:creationId xmlns:p14="http://schemas.microsoft.com/office/powerpoint/2010/main" val="4233788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51FC9-6FB6-48F9-8CB7-A5F24C7B3F03}"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BB2D1-9833-4099-9153-364D198E3951}" type="slidenum">
              <a:rPr lang="en-US" smtClean="0"/>
              <a:t>‹#›</a:t>
            </a:fld>
            <a:endParaRPr lang="en-US"/>
          </a:p>
        </p:txBody>
      </p:sp>
    </p:spTree>
    <p:extLst>
      <p:ext uri="{BB962C8B-B14F-4D97-AF65-F5344CB8AC3E}">
        <p14:creationId xmlns:p14="http://schemas.microsoft.com/office/powerpoint/2010/main" val="330195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51FC9-6FB6-48F9-8CB7-A5F24C7B3F03}"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BB2D1-9833-4099-9153-364D198E3951}" type="slidenum">
              <a:rPr lang="en-US" smtClean="0"/>
              <a:t>‹#›</a:t>
            </a:fld>
            <a:endParaRPr lang="en-US"/>
          </a:p>
        </p:txBody>
      </p:sp>
    </p:spTree>
    <p:extLst>
      <p:ext uri="{BB962C8B-B14F-4D97-AF65-F5344CB8AC3E}">
        <p14:creationId xmlns:p14="http://schemas.microsoft.com/office/powerpoint/2010/main" val="827038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A51FC9-6FB6-48F9-8CB7-A5F24C7B3F03}" type="datetimeFigureOut">
              <a:rPr lang="en-US" smtClean="0"/>
              <a:t>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BB2D1-9833-4099-9153-364D198E3951}" type="slidenum">
              <a:rPr lang="en-US" smtClean="0"/>
              <a:t>‹#›</a:t>
            </a:fld>
            <a:endParaRPr lang="en-US"/>
          </a:p>
        </p:txBody>
      </p:sp>
    </p:spTree>
    <p:extLst>
      <p:ext uri="{BB962C8B-B14F-4D97-AF65-F5344CB8AC3E}">
        <p14:creationId xmlns:p14="http://schemas.microsoft.com/office/powerpoint/2010/main" val="2572124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Progress on Registration in Political Science</a:t>
            </a:r>
            <a:endParaRPr lang="en-US" dirty="0"/>
          </a:p>
        </p:txBody>
      </p:sp>
      <p:sp>
        <p:nvSpPr>
          <p:cNvPr id="3" name="Subtitle 2"/>
          <p:cNvSpPr>
            <a:spLocks noGrp="1"/>
          </p:cNvSpPr>
          <p:nvPr>
            <p:ph type="subTitle" idx="1"/>
          </p:nvPr>
        </p:nvSpPr>
        <p:spPr>
          <a:xfrm>
            <a:off x="152400" y="3886200"/>
            <a:ext cx="8915400" cy="1752600"/>
          </a:xfrm>
        </p:spPr>
        <p:txBody>
          <a:bodyPr>
            <a:normAutofit/>
          </a:bodyPr>
          <a:lstStyle/>
          <a:p>
            <a:r>
              <a:rPr lang="en-US" sz="2400" dirty="0" smtClean="0"/>
              <a:t>Jeremy M. Weinstein</a:t>
            </a:r>
          </a:p>
          <a:p>
            <a:r>
              <a:rPr lang="en-US" sz="2400" dirty="0" smtClean="0"/>
              <a:t>(on behalf of Experiments in Governance and Politics – EGAP)</a:t>
            </a:r>
            <a:endParaRPr lang="en-US" sz="2400" dirty="0"/>
          </a:p>
        </p:txBody>
      </p:sp>
    </p:spTree>
    <p:extLst>
      <p:ext uri="{BB962C8B-B14F-4D97-AF65-F5344CB8AC3E}">
        <p14:creationId xmlns:p14="http://schemas.microsoft.com/office/powerpoint/2010/main" val="3610924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Next Steps</a:t>
            </a:r>
            <a:endParaRPr lang="en-US" sz="3600" dirty="0"/>
          </a:p>
        </p:txBody>
      </p:sp>
      <p:sp>
        <p:nvSpPr>
          <p:cNvPr id="3" name="Content Placeholder 2"/>
          <p:cNvSpPr>
            <a:spLocks noGrp="1"/>
          </p:cNvSpPr>
          <p:nvPr>
            <p:ph idx="1"/>
          </p:nvPr>
        </p:nvSpPr>
        <p:spPr>
          <a:xfrm>
            <a:off x="228600" y="1295400"/>
            <a:ext cx="8686800" cy="5257800"/>
          </a:xfrm>
        </p:spPr>
        <p:txBody>
          <a:bodyPr>
            <a:normAutofit/>
          </a:bodyPr>
          <a:lstStyle/>
          <a:p>
            <a:r>
              <a:rPr lang="en-US" sz="2400" dirty="0" smtClean="0"/>
              <a:t>Shared goal: </a:t>
            </a:r>
            <a:r>
              <a:rPr lang="en-US" sz="2400" dirty="0"/>
              <a:t>to provide a facility to allow research that has been registered to be recognized as such so that reviewers and readers can use this information in their assessment of </a:t>
            </a:r>
            <a:r>
              <a:rPr lang="en-US" sz="2400" dirty="0" smtClean="0"/>
              <a:t>findings</a:t>
            </a:r>
          </a:p>
          <a:p>
            <a:r>
              <a:rPr lang="en-US" sz="2400" dirty="0" smtClean="0"/>
              <a:t>Statement by journal editors: announce that they will recognize research as being “registered” if the study was registered before analysis with any registry meeting specified conditions AND if the submission includes a reference to the registry and describes clearly how the analysis in the paper is consistent with or deviates from the pre-analysis plan</a:t>
            </a:r>
          </a:p>
          <a:p>
            <a:r>
              <a:rPr lang="en-US" sz="2400" dirty="0" smtClean="0"/>
              <a:t>Onus is on others to create registries that meet pre-specified conditions (timestamp, unique identifier, publically accessible, registration info available to journals, minimum data fields)</a:t>
            </a:r>
          </a:p>
          <a:p>
            <a:r>
              <a:rPr lang="en-US" sz="2400" dirty="0" smtClean="0"/>
              <a:t>Focus on norm adoption, and enabling signaling</a:t>
            </a:r>
          </a:p>
          <a:p>
            <a:endParaRPr lang="en-US" sz="2400" dirty="0"/>
          </a:p>
          <a:p>
            <a:endParaRPr lang="en-US" dirty="0"/>
          </a:p>
        </p:txBody>
      </p:sp>
    </p:spTree>
    <p:extLst>
      <p:ext uri="{BB962C8B-B14F-4D97-AF65-F5344CB8AC3E}">
        <p14:creationId xmlns:p14="http://schemas.microsoft.com/office/powerpoint/2010/main" val="1356445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Autofit/>
          </a:bodyPr>
          <a:lstStyle/>
          <a:p>
            <a:pPr algn="l"/>
            <a:r>
              <a:rPr lang="en-US" sz="3200" dirty="0" smtClean="0"/>
              <a:t>Most important point of push back: This will stifle innovation, sometimes people </a:t>
            </a:r>
            <a:r>
              <a:rPr lang="en-US" sz="3200" i="1" dirty="0" smtClean="0"/>
              <a:t>need </a:t>
            </a:r>
            <a:r>
              <a:rPr lang="en-US" sz="3200" dirty="0" smtClean="0"/>
              <a:t>to fish?</a:t>
            </a:r>
            <a:endParaRPr lang="en-US" sz="3200" dirty="0"/>
          </a:p>
        </p:txBody>
      </p:sp>
      <p:sp>
        <p:nvSpPr>
          <p:cNvPr id="3" name="Content Placeholder 2"/>
          <p:cNvSpPr>
            <a:spLocks noGrp="1"/>
          </p:cNvSpPr>
          <p:nvPr>
            <p:ph idx="1"/>
          </p:nvPr>
        </p:nvSpPr>
        <p:spPr>
          <a:xfrm>
            <a:off x="457200" y="1417637"/>
            <a:ext cx="8686800" cy="4830763"/>
          </a:xfrm>
        </p:spPr>
        <p:txBody>
          <a:bodyPr>
            <a:noAutofit/>
          </a:bodyPr>
          <a:lstStyle/>
          <a:p>
            <a:pPr marL="0" indent="0">
              <a:buNone/>
            </a:pPr>
            <a:r>
              <a:rPr lang="en-US" sz="2000" dirty="0" smtClean="0"/>
              <a:t>If you have to fish you can:</a:t>
            </a:r>
          </a:p>
          <a:p>
            <a:pPr marL="457200" indent="-457200">
              <a:buFont typeface="+mj-lt"/>
              <a:buAutoNum type="alphaUcPeriod"/>
            </a:pPr>
            <a:r>
              <a:rPr lang="en-US" sz="2000" dirty="0" smtClean="0"/>
              <a:t>Declare </a:t>
            </a:r>
            <a:r>
              <a:rPr lang="en-US" sz="2000" dirty="0"/>
              <a:t>that </a:t>
            </a:r>
            <a:r>
              <a:rPr lang="en-US" sz="2000" dirty="0" smtClean="0"/>
              <a:t>you </a:t>
            </a:r>
            <a:r>
              <a:rPr lang="en-US" sz="2000" dirty="0"/>
              <a:t>want to do soak and poke exploration </a:t>
            </a:r>
            <a:r>
              <a:rPr lang="en-US" sz="2000" dirty="0" smtClean="0"/>
              <a:t>(</a:t>
            </a:r>
            <a:r>
              <a:rPr lang="en-US" sz="2000" dirty="0" err="1" smtClean="0"/>
              <a:t>ie</a:t>
            </a:r>
            <a:r>
              <a:rPr lang="en-US" sz="2000" dirty="0" smtClean="0"/>
              <a:t> exploration </a:t>
            </a:r>
            <a:r>
              <a:rPr lang="en-US" sz="2000" dirty="0"/>
              <a:t>that might be valuable but is not itself amenable to ex ante description)  and  signal that that is what </a:t>
            </a:r>
            <a:r>
              <a:rPr lang="en-US" sz="2000" dirty="0" smtClean="0"/>
              <a:t>you </a:t>
            </a:r>
            <a:r>
              <a:rPr lang="en-US" sz="2000" dirty="0"/>
              <a:t>are doing by not registering.</a:t>
            </a:r>
            <a:br>
              <a:rPr lang="en-US" sz="2000" dirty="0"/>
            </a:br>
            <a:endParaRPr lang="en-US" sz="2000" dirty="0" smtClean="0"/>
          </a:p>
          <a:p>
            <a:pPr marL="457200" indent="-457200">
              <a:buFont typeface="+mj-lt"/>
              <a:buAutoNum type="alphaUcPeriod"/>
            </a:pPr>
            <a:r>
              <a:rPr lang="en-US" sz="2000" dirty="0" smtClean="0"/>
              <a:t>Do </a:t>
            </a:r>
            <a:r>
              <a:rPr lang="en-US" sz="2000" dirty="0"/>
              <a:t>principled exploration and register the process used for discovery. Alternatively, split the data in two; do unregistered exploration in one set, then form hypotheses, register, and test in the second set. </a:t>
            </a:r>
            <a:br>
              <a:rPr lang="en-US" sz="2000" dirty="0"/>
            </a:br>
            <a:endParaRPr lang="en-US" sz="2000" dirty="0" smtClean="0"/>
          </a:p>
          <a:p>
            <a:pPr marL="457200" indent="-457200">
              <a:buFont typeface="+mj-lt"/>
              <a:buAutoNum type="alphaUcPeriod"/>
            </a:pPr>
            <a:r>
              <a:rPr lang="en-US" sz="2000" dirty="0" smtClean="0"/>
              <a:t>Declare </a:t>
            </a:r>
            <a:r>
              <a:rPr lang="en-US" sz="2000" dirty="0"/>
              <a:t>that really </a:t>
            </a:r>
            <a:r>
              <a:rPr lang="en-US" sz="2000" dirty="0" smtClean="0"/>
              <a:t>you </a:t>
            </a:r>
            <a:r>
              <a:rPr lang="en-US" sz="2000" dirty="0"/>
              <a:t>are interested in the estimation of various quantities, not tests of particular claims about quantities, and register that. </a:t>
            </a:r>
            <a:endParaRPr lang="en-US" sz="2000" dirty="0" smtClean="0"/>
          </a:p>
          <a:p>
            <a:pPr marL="457200" indent="-457200">
              <a:buFont typeface="+mj-lt"/>
              <a:buAutoNum type="alphaUcPeriod"/>
            </a:pPr>
            <a:endParaRPr lang="en-US" sz="2000" dirty="0" smtClean="0"/>
          </a:p>
          <a:p>
            <a:pPr marL="457200" indent="-457200">
              <a:buFont typeface="+mj-lt"/>
              <a:buAutoNum type="alphaUcPeriod"/>
            </a:pPr>
            <a:r>
              <a:rPr lang="en-US" sz="2000" dirty="0" smtClean="0"/>
              <a:t>Register </a:t>
            </a:r>
            <a:r>
              <a:rPr lang="en-US" sz="2000" dirty="0"/>
              <a:t>some weakly motivated hypotheses because you feel you have to register something concrete; not listen to what the data is trying to tell you when you see things working very differently. </a:t>
            </a:r>
            <a:r>
              <a:rPr lang="en-US" sz="2000" dirty="0" smtClean="0"/>
              <a:t>(Worst choice?)</a:t>
            </a:r>
            <a:endParaRPr lang="en-US" sz="2000" dirty="0"/>
          </a:p>
        </p:txBody>
      </p:sp>
    </p:spTree>
    <p:extLst>
      <p:ext uri="{BB962C8B-B14F-4D97-AF65-F5344CB8AC3E}">
        <p14:creationId xmlns:p14="http://schemas.microsoft.com/office/powerpoint/2010/main" val="359309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The problem: What is fishing?</a:t>
            </a:r>
            <a:endParaRPr lang="en-US" sz="3600" dirty="0"/>
          </a:p>
        </p:txBody>
      </p:sp>
      <p:sp>
        <p:nvSpPr>
          <p:cNvPr id="3" name="Content Placeholder 2"/>
          <p:cNvSpPr>
            <a:spLocks noGrp="1"/>
          </p:cNvSpPr>
          <p:nvPr>
            <p:ph idx="1"/>
          </p:nvPr>
        </p:nvSpPr>
        <p:spPr>
          <a:xfrm>
            <a:off x="457200" y="1371600"/>
            <a:ext cx="8229600" cy="5181600"/>
          </a:xfrm>
        </p:spPr>
        <p:txBody>
          <a:bodyPr>
            <a:normAutofit fontScale="70000" lnSpcReduction="20000"/>
          </a:bodyPr>
          <a:lstStyle/>
          <a:p>
            <a:r>
              <a:rPr lang="en-US" dirty="0"/>
              <a:t>Say that there is a </a:t>
            </a:r>
            <a:r>
              <a:rPr lang="en-US" dirty="0" smtClean="0"/>
              <a:t>set of </a:t>
            </a:r>
            <a:r>
              <a:rPr lang="en-US" b="1" dirty="0" smtClean="0"/>
              <a:t>approaches </a:t>
            </a:r>
            <a:r>
              <a:rPr lang="en-US" dirty="0" smtClean="0"/>
              <a:t>that </a:t>
            </a:r>
            <a:r>
              <a:rPr lang="en-US" dirty="0"/>
              <a:t>could be </a:t>
            </a:r>
            <a:r>
              <a:rPr lang="en-US" dirty="0" smtClean="0"/>
              <a:t>used in a given context.</a:t>
            </a:r>
          </a:p>
          <a:p>
            <a:endParaRPr lang="en-US" dirty="0" smtClean="0"/>
          </a:p>
          <a:p>
            <a:r>
              <a:rPr lang="en-US" dirty="0" smtClean="0"/>
              <a:t>Each approach </a:t>
            </a:r>
            <a:r>
              <a:rPr lang="en-US" dirty="0"/>
              <a:t>is associated with a set of possible </a:t>
            </a:r>
            <a:r>
              <a:rPr lang="en-US" b="1" dirty="0"/>
              <a:t>conclusions </a:t>
            </a:r>
            <a:r>
              <a:rPr lang="en-US" dirty="0"/>
              <a:t>and that </a:t>
            </a:r>
            <a:r>
              <a:rPr lang="en-US" dirty="0" smtClean="0"/>
              <a:t>before </a:t>
            </a:r>
            <a:r>
              <a:rPr lang="en-US" dirty="0"/>
              <a:t>the implementation </a:t>
            </a:r>
            <a:r>
              <a:rPr lang="en-US" dirty="0" smtClean="0"/>
              <a:t>of the research the conclusion to be drawn from a given approach is a “random variable.”</a:t>
            </a:r>
          </a:p>
          <a:p>
            <a:endParaRPr lang="en-US" dirty="0" smtClean="0"/>
          </a:p>
          <a:p>
            <a:r>
              <a:rPr lang="en-US" dirty="0" smtClean="0"/>
              <a:t>We say </a:t>
            </a:r>
            <a:r>
              <a:rPr lang="en-US" dirty="0"/>
              <a:t>that a </a:t>
            </a:r>
            <a:r>
              <a:rPr lang="en-US" dirty="0" smtClean="0"/>
              <a:t>result is “</a:t>
            </a:r>
            <a:r>
              <a:rPr lang="en-US" b="1" dirty="0" smtClean="0"/>
              <a:t>fished</a:t>
            </a:r>
            <a:r>
              <a:rPr lang="en-US" dirty="0"/>
              <a:t>" when the decision to </a:t>
            </a:r>
            <a:r>
              <a:rPr lang="en-US" b="1" dirty="0">
                <a:solidFill>
                  <a:srgbClr val="FF0000"/>
                </a:solidFill>
              </a:rPr>
              <a:t>report</a:t>
            </a:r>
            <a:r>
              <a:rPr lang="en-US" dirty="0"/>
              <a:t> </a:t>
            </a:r>
            <a:r>
              <a:rPr lang="en-US" dirty="0" smtClean="0"/>
              <a:t>the findings of some approach </a:t>
            </a:r>
            <a:r>
              <a:rPr lang="en-US" dirty="0"/>
              <a:t>depends on the </a:t>
            </a:r>
            <a:r>
              <a:rPr lang="en-US" dirty="0" smtClean="0"/>
              <a:t>realization of </a:t>
            </a:r>
            <a:r>
              <a:rPr lang="en-US" dirty="0"/>
              <a:t>the conclusion</a:t>
            </a:r>
            <a:r>
              <a:rPr lang="en-US" dirty="0" smtClean="0"/>
              <a:t>.</a:t>
            </a:r>
          </a:p>
          <a:p>
            <a:endParaRPr lang="en-US" dirty="0"/>
          </a:p>
          <a:p>
            <a:r>
              <a:rPr lang="en-US" dirty="0" err="1" smtClean="0"/>
              <a:t>Eg</a:t>
            </a:r>
            <a:r>
              <a:rPr lang="en-US" dirty="0" smtClean="0"/>
              <a:t>: </a:t>
            </a:r>
          </a:p>
          <a:p>
            <a:pPr lvl="1"/>
            <a:r>
              <a:rPr lang="en-US" dirty="0" smtClean="0"/>
              <a:t>report the findings from an entire study only if you like the results, </a:t>
            </a:r>
          </a:p>
          <a:p>
            <a:pPr lvl="1"/>
            <a:r>
              <a:rPr lang="en-US" dirty="0" smtClean="0"/>
              <a:t>keep a particular outcome variable in analysis only if..</a:t>
            </a:r>
            <a:r>
              <a:rPr lang="en-US" dirty="0"/>
              <a:t>.</a:t>
            </a:r>
            <a:endParaRPr lang="en-US" dirty="0" smtClean="0"/>
          </a:p>
          <a:p>
            <a:pPr lvl="1"/>
            <a:r>
              <a:rPr lang="en-US" dirty="0" smtClean="0"/>
              <a:t>estimate effects using a particular statistical model only if…</a:t>
            </a:r>
          </a:p>
          <a:p>
            <a:endParaRPr lang="en-US" dirty="0"/>
          </a:p>
        </p:txBody>
      </p:sp>
    </p:spTree>
    <p:extLst>
      <p:ext uri="{BB962C8B-B14F-4D97-AF65-F5344CB8AC3E}">
        <p14:creationId xmlns:p14="http://schemas.microsoft.com/office/powerpoint/2010/main" val="1098389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8229600" cy="1143000"/>
          </a:xfrm>
        </p:spPr>
        <p:txBody>
          <a:bodyPr>
            <a:noAutofit/>
          </a:bodyPr>
          <a:lstStyle/>
          <a:p>
            <a:pPr algn="l"/>
            <a:r>
              <a:rPr lang="en-US" sz="3600" dirty="0" smtClean="0"/>
              <a:t>A problem in practice</a:t>
            </a:r>
            <a:endParaRPr lang="en-US" sz="3600" dirty="0"/>
          </a:p>
        </p:txBody>
      </p:sp>
      <p:sp>
        <p:nvSpPr>
          <p:cNvPr id="3" name="Content Placeholder 2"/>
          <p:cNvSpPr>
            <a:spLocks noGrp="1"/>
          </p:cNvSpPr>
          <p:nvPr>
            <p:ph idx="1"/>
          </p:nvPr>
        </p:nvSpPr>
        <p:spPr>
          <a:xfrm>
            <a:off x="457200" y="1646237"/>
            <a:ext cx="8229600" cy="4525963"/>
          </a:xfrm>
        </p:spPr>
        <p:txBody>
          <a:bodyPr>
            <a:noAutofit/>
          </a:bodyPr>
          <a:lstStyle/>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r>
              <a:rPr lang="en-US" sz="2400" dirty="0" smtClean="0"/>
              <a:t>From: Gerber and </a:t>
            </a:r>
            <a:r>
              <a:rPr lang="en-US" sz="2400" dirty="0" err="1" smtClean="0"/>
              <a:t>Malhorta</a:t>
            </a:r>
            <a:r>
              <a:rPr lang="en-US" sz="2400" dirty="0" smtClean="0"/>
              <a:t> 2008</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389155"/>
            <a:ext cx="6477000" cy="4697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4770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A problem in how journals think</a:t>
            </a:r>
            <a:endParaRPr lang="en-US" sz="3600" dirty="0"/>
          </a:p>
        </p:txBody>
      </p:sp>
      <p:sp>
        <p:nvSpPr>
          <p:cNvPr id="3" name="Content Placeholder 2"/>
          <p:cNvSpPr>
            <a:spLocks noGrp="1"/>
          </p:cNvSpPr>
          <p:nvPr>
            <p:ph idx="1"/>
          </p:nvPr>
        </p:nvSpPr>
        <p:spPr>
          <a:xfrm>
            <a:off x="152400" y="1600200"/>
            <a:ext cx="8991600" cy="4525963"/>
          </a:xfrm>
        </p:spPr>
        <p:txBody>
          <a:bodyPr>
            <a:normAutofit fontScale="85000" lnSpcReduction="20000"/>
          </a:bodyPr>
          <a:lstStyle/>
          <a:p>
            <a:endParaRPr lang="en-US" dirty="0" smtClean="0"/>
          </a:p>
          <a:p>
            <a:r>
              <a:rPr lang="en-US" dirty="0" smtClean="0"/>
              <a:t>"Overall, I think the paper addresses very important research questions. The authors did well in trying to address issues of causality. But the lack of results has weakened the scope and the relevance of the paper. Unless the authors considerably generate new and positive results by looking say at more heterogeneous treatment effects, the paper cannot, in my view, be published in an academic journal such as [Name of Prestigious Journal].“</a:t>
            </a:r>
          </a:p>
          <a:p>
            <a:endParaRPr lang="en-US" dirty="0"/>
          </a:p>
          <a:p>
            <a:r>
              <a:rPr lang="en-US" dirty="0"/>
              <a:t>[April </a:t>
            </a:r>
            <a:r>
              <a:rPr lang="en-US" dirty="0" smtClean="0"/>
              <a:t>2012: Received by anonymous colleague, from anonymous reviewer for anonymous journal, but true!]</a:t>
            </a:r>
            <a:endParaRPr lang="en-US" dirty="0"/>
          </a:p>
        </p:txBody>
      </p:sp>
    </p:spTree>
    <p:extLst>
      <p:ext uri="{BB962C8B-B14F-4D97-AF65-F5344CB8AC3E}">
        <p14:creationId xmlns:p14="http://schemas.microsoft.com/office/powerpoint/2010/main" val="1764321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A proposal from EGAP</a:t>
            </a:r>
            <a:endParaRPr lang="en-US" sz="3600" dirty="0"/>
          </a:p>
        </p:txBody>
      </p:sp>
      <p:sp>
        <p:nvSpPr>
          <p:cNvPr id="3" name="Content Placeholder 2"/>
          <p:cNvSpPr>
            <a:spLocks noGrp="1"/>
          </p:cNvSpPr>
          <p:nvPr>
            <p:ph idx="1"/>
          </p:nvPr>
        </p:nvSpPr>
        <p:spPr>
          <a:xfrm>
            <a:off x="228600" y="1295400"/>
            <a:ext cx="8915400" cy="4830763"/>
          </a:xfrm>
        </p:spPr>
        <p:txBody>
          <a:bodyPr>
            <a:noAutofit/>
          </a:bodyPr>
          <a:lstStyle/>
          <a:p>
            <a:pPr marL="457200" indent="-457200">
              <a:buFont typeface="+mj-lt"/>
              <a:buAutoNum type="arabicPeriod"/>
            </a:pPr>
            <a:r>
              <a:rPr lang="en-US" sz="2400" b="1" dirty="0" smtClean="0">
                <a:solidFill>
                  <a:schemeClr val="accent6">
                    <a:lumMod val="75000"/>
                  </a:schemeClr>
                </a:solidFill>
              </a:rPr>
              <a:t>Journal led</a:t>
            </a:r>
            <a:br>
              <a:rPr lang="en-US" sz="2400" b="1" dirty="0" smtClean="0">
                <a:solidFill>
                  <a:schemeClr val="accent6">
                    <a:lumMod val="75000"/>
                  </a:schemeClr>
                </a:solidFill>
              </a:rPr>
            </a:br>
            <a:endParaRPr lang="en-US" sz="2400" b="1" dirty="0" smtClean="0">
              <a:solidFill>
                <a:schemeClr val="accent6">
                  <a:lumMod val="75000"/>
                </a:schemeClr>
              </a:solidFill>
            </a:endParaRPr>
          </a:p>
          <a:p>
            <a:pPr marL="457200" indent="-457200">
              <a:buFont typeface="+mj-lt"/>
              <a:buAutoNum type="arabicPeriod"/>
            </a:pPr>
            <a:r>
              <a:rPr lang="en-US" sz="2400" b="1" dirty="0" smtClean="0">
                <a:solidFill>
                  <a:schemeClr val="accent6">
                    <a:lumMod val="75000"/>
                  </a:schemeClr>
                </a:solidFill>
              </a:rPr>
              <a:t>Non-mandatory</a:t>
            </a:r>
            <a:r>
              <a:rPr lang="en-US" sz="2400" b="1" dirty="0" smtClean="0"/>
              <a:t> </a:t>
            </a:r>
            <a:r>
              <a:rPr lang="en-US" sz="2400" dirty="0"/>
              <a:t>registration for all research that </a:t>
            </a:r>
          </a:p>
          <a:p>
            <a:pPr marL="857250" lvl="1" indent="-457200">
              <a:buFont typeface="+mj-lt"/>
              <a:buAutoNum type="arabicPeriod"/>
            </a:pPr>
            <a:r>
              <a:rPr lang="en-US" sz="2000" dirty="0"/>
              <a:t>claims to provide a </a:t>
            </a:r>
            <a:r>
              <a:rPr lang="en-US" sz="2000" b="1" u="sng" dirty="0"/>
              <a:t>test</a:t>
            </a:r>
            <a:r>
              <a:rPr lang="en-US" sz="2000" dirty="0"/>
              <a:t> of a theory or hypothesis and </a:t>
            </a:r>
          </a:p>
          <a:p>
            <a:pPr marL="857250" lvl="1" indent="-457200">
              <a:buFont typeface="+mj-lt"/>
              <a:buAutoNum type="arabicPeriod"/>
            </a:pPr>
            <a:r>
              <a:rPr lang="en-US" sz="2000" dirty="0"/>
              <a:t>employs </a:t>
            </a:r>
            <a:r>
              <a:rPr lang="en-US" sz="2000" b="1" u="sng" dirty="0" smtClean="0"/>
              <a:t>prospective data</a:t>
            </a:r>
            <a:r>
              <a:rPr lang="en-US" sz="2000" dirty="0" smtClean="0"/>
              <a:t> </a:t>
            </a:r>
            <a:r>
              <a:rPr lang="en-US" sz="2000" dirty="0"/>
              <a:t>to researchers at time of </a:t>
            </a:r>
            <a:r>
              <a:rPr lang="en-US" sz="2000" dirty="0" smtClean="0"/>
              <a:t>registration</a:t>
            </a:r>
          </a:p>
          <a:p>
            <a:pPr marL="857250" lvl="1" indent="-457200">
              <a:buFont typeface="+mj-lt"/>
              <a:buAutoNum type="arabicPeriod"/>
            </a:pPr>
            <a:endParaRPr lang="en-US" sz="2000" dirty="0"/>
          </a:p>
          <a:p>
            <a:pPr marL="457200" indent="-457200">
              <a:buFont typeface="+mj-lt"/>
              <a:buAutoNum type="arabicPeriod"/>
            </a:pPr>
            <a:r>
              <a:rPr lang="en-US" sz="2400" b="1" dirty="0">
                <a:solidFill>
                  <a:schemeClr val="accent6">
                    <a:lumMod val="75000"/>
                  </a:schemeClr>
                </a:solidFill>
              </a:rPr>
              <a:t>Nonbinding</a:t>
            </a:r>
            <a:r>
              <a:rPr lang="en-US" sz="2400" b="1" dirty="0"/>
              <a:t> registration</a:t>
            </a:r>
            <a:r>
              <a:rPr lang="en-US" sz="2400" dirty="0"/>
              <a:t>: </a:t>
            </a:r>
          </a:p>
          <a:p>
            <a:pPr marL="857250" lvl="1" indent="-457200">
              <a:buFont typeface="+mj-lt"/>
              <a:buAutoNum type="arabicPeriod"/>
            </a:pPr>
            <a:r>
              <a:rPr lang="en-US" sz="2000" dirty="0"/>
              <a:t>Researchers should be able to </a:t>
            </a:r>
            <a:r>
              <a:rPr lang="en-US" sz="2000" b="1" u="sng" dirty="0"/>
              <a:t>modify</a:t>
            </a:r>
            <a:r>
              <a:rPr lang="en-US" sz="2000" b="1" dirty="0"/>
              <a:t> </a:t>
            </a:r>
            <a:r>
              <a:rPr lang="en-US" sz="2000" dirty="0"/>
              <a:t>plans during analysis</a:t>
            </a:r>
          </a:p>
          <a:p>
            <a:pPr marL="857250" lvl="1" indent="-457200">
              <a:buFont typeface="+mj-lt"/>
              <a:buAutoNum type="arabicPeriod"/>
            </a:pPr>
            <a:r>
              <a:rPr lang="en-US" sz="2000" dirty="0"/>
              <a:t>When they do this though they should signal it and should, where possible, report </a:t>
            </a:r>
            <a:r>
              <a:rPr lang="en-US" sz="2000" dirty="0" smtClean="0"/>
              <a:t>results </a:t>
            </a:r>
            <a:r>
              <a:rPr lang="en-US" sz="2000" dirty="0"/>
              <a:t>from planned analysis also </a:t>
            </a:r>
          </a:p>
          <a:p>
            <a:pPr marL="400050" lvl="1" indent="0">
              <a:buNone/>
            </a:pPr>
            <a:endParaRPr lang="en-US" sz="2400" dirty="0"/>
          </a:p>
          <a:p>
            <a:pPr marL="457200" indent="-457200">
              <a:buFont typeface="+mj-lt"/>
              <a:buAutoNum type="arabicPeriod"/>
            </a:pPr>
            <a:r>
              <a:rPr lang="en-US" sz="2400" b="1" dirty="0" smtClean="0">
                <a:solidFill>
                  <a:schemeClr val="accent6">
                    <a:lumMod val="75000"/>
                  </a:schemeClr>
                </a:solidFill>
              </a:rPr>
              <a:t>Recognition for authors</a:t>
            </a:r>
            <a:r>
              <a:rPr lang="en-US" sz="2400" b="1" dirty="0" smtClean="0"/>
              <a:t>:</a:t>
            </a:r>
            <a:endParaRPr lang="en-US" sz="2400" dirty="0"/>
          </a:p>
          <a:p>
            <a:pPr marL="857250" lvl="1" indent="-457200">
              <a:buFont typeface="+mj-lt"/>
              <a:buAutoNum type="arabicPeriod"/>
            </a:pPr>
            <a:r>
              <a:rPr lang="en-US" sz="2000" dirty="0" smtClean="0"/>
              <a:t>Journals indicate that a piece has been registered (in whole/in part?) and is compliant or not (how much?)</a:t>
            </a:r>
            <a:endParaRPr lang="en-US" sz="2400" dirty="0"/>
          </a:p>
        </p:txBody>
      </p:sp>
    </p:spTree>
    <p:extLst>
      <p:ext uri="{BB962C8B-B14F-4D97-AF65-F5344CB8AC3E}">
        <p14:creationId xmlns:p14="http://schemas.microsoft.com/office/powerpoint/2010/main" val="1769757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Key principles of EGAP proposal</a:t>
            </a:r>
            <a:endParaRPr lang="en-US" sz="3600" dirty="0"/>
          </a:p>
        </p:txBody>
      </p:sp>
      <p:sp>
        <p:nvSpPr>
          <p:cNvPr id="3" name="Content Placeholder 2"/>
          <p:cNvSpPr>
            <a:spLocks noGrp="1"/>
          </p:cNvSpPr>
          <p:nvPr>
            <p:ph idx="1"/>
          </p:nvPr>
        </p:nvSpPr>
        <p:spPr>
          <a:xfrm>
            <a:off x="152400" y="1447800"/>
            <a:ext cx="8991600" cy="4678363"/>
          </a:xfrm>
        </p:spPr>
        <p:txBody>
          <a:bodyPr>
            <a:normAutofit/>
          </a:bodyPr>
          <a:lstStyle/>
          <a:p>
            <a:r>
              <a:rPr lang="en-US" sz="2200" dirty="0" smtClean="0"/>
              <a:t>Compatible with other initiatives</a:t>
            </a:r>
          </a:p>
          <a:p>
            <a:r>
              <a:rPr lang="en-US" sz="2200" dirty="0" smtClean="0"/>
              <a:t>Voluntary and non-binding</a:t>
            </a:r>
          </a:p>
          <a:p>
            <a:r>
              <a:rPr lang="en-US" sz="2200" dirty="0" smtClean="0"/>
              <a:t>Focus on prospective research </a:t>
            </a:r>
          </a:p>
          <a:p>
            <a:r>
              <a:rPr lang="en-US" sz="2200" dirty="0" smtClean="0"/>
              <a:t>Open with respect to subject matter</a:t>
            </a:r>
          </a:p>
          <a:p>
            <a:r>
              <a:rPr lang="en-US" sz="2200" dirty="0" smtClean="0"/>
              <a:t>Core mandatory elements, plus flexible fields</a:t>
            </a:r>
          </a:p>
          <a:p>
            <a:r>
              <a:rPr lang="en-US" sz="2200" dirty="0" smtClean="0"/>
              <a:t>Submissions subject to basic review</a:t>
            </a:r>
          </a:p>
          <a:p>
            <a:r>
              <a:rPr lang="en-US" sz="2200" dirty="0" smtClean="0"/>
              <a:t>Publically searchable</a:t>
            </a:r>
          </a:p>
          <a:p>
            <a:r>
              <a:rPr lang="en-US" sz="2200" dirty="0" smtClean="0"/>
              <a:t>Sunset provision for private registration</a:t>
            </a:r>
          </a:p>
          <a:p>
            <a:r>
              <a:rPr lang="en-US" sz="2200" dirty="0" smtClean="0"/>
              <a:t>Deviations acknowledged</a:t>
            </a:r>
          </a:p>
          <a:p>
            <a:r>
              <a:rPr lang="en-US" sz="2200" dirty="0" smtClean="0"/>
              <a:t>Report results within registry, regardless of whether published</a:t>
            </a:r>
          </a:p>
          <a:p>
            <a:r>
              <a:rPr lang="en-US" sz="2200" dirty="0" smtClean="0"/>
              <a:t>Recognized by journals</a:t>
            </a:r>
          </a:p>
          <a:p>
            <a:endParaRPr lang="en-US" dirty="0"/>
          </a:p>
        </p:txBody>
      </p:sp>
    </p:spTree>
    <p:extLst>
      <p:ext uri="{BB962C8B-B14F-4D97-AF65-F5344CB8AC3E}">
        <p14:creationId xmlns:p14="http://schemas.microsoft.com/office/powerpoint/2010/main" val="2348018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Cycle</a:t>
            </a:r>
            <a:endParaRPr lang="en-US" sz="3600"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362200"/>
            <a:ext cx="9333871" cy="293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5798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6 Major Questions Discussed with Journals </a:t>
            </a:r>
            <a:endParaRPr lang="en-US" sz="3600" dirty="0"/>
          </a:p>
        </p:txBody>
      </p:sp>
      <p:sp>
        <p:nvSpPr>
          <p:cNvPr id="3" name="Content Placeholder 2"/>
          <p:cNvSpPr>
            <a:spLocks noGrp="1"/>
          </p:cNvSpPr>
          <p:nvPr>
            <p:ph idx="1"/>
          </p:nvPr>
        </p:nvSpPr>
        <p:spPr>
          <a:xfrm>
            <a:off x="228600" y="1295400"/>
            <a:ext cx="8686800" cy="5257800"/>
          </a:xfrm>
        </p:spPr>
        <p:txBody>
          <a:bodyPr>
            <a:normAutofit fontScale="70000" lnSpcReduction="20000"/>
          </a:bodyPr>
          <a:lstStyle/>
          <a:p>
            <a:pPr marL="514350" indent="-514350">
              <a:buFont typeface="+mj-lt"/>
              <a:buAutoNum type="arabicPeriod"/>
            </a:pPr>
            <a:r>
              <a:rPr lang="en-US" dirty="0" smtClean="0"/>
              <a:t>What </a:t>
            </a:r>
            <a:r>
              <a:rPr lang="en-US" dirty="0"/>
              <a:t>should the </a:t>
            </a:r>
            <a:r>
              <a:rPr lang="en-US" b="1" u="sng" dirty="0"/>
              <a:t>scope</a:t>
            </a:r>
            <a:r>
              <a:rPr lang="en-US" dirty="0"/>
              <a:t> of registration be (Prospective designs? Only experimental</a:t>
            </a:r>
            <a:r>
              <a:rPr lang="en-US" dirty="0" smtClean="0"/>
              <a:t>?)</a:t>
            </a:r>
          </a:p>
          <a:p>
            <a:pPr marL="514350" indent="-514350">
              <a:buFont typeface="+mj-lt"/>
              <a:buAutoNum type="arabicPeriod"/>
            </a:pPr>
            <a:endParaRPr lang="en-US" dirty="0"/>
          </a:p>
          <a:p>
            <a:pPr marL="514350" indent="-514350">
              <a:buFont typeface="+mj-lt"/>
              <a:buAutoNum type="arabicPeriod"/>
            </a:pPr>
            <a:r>
              <a:rPr lang="en-US" dirty="0" smtClean="0"/>
              <a:t>How best to </a:t>
            </a:r>
            <a:r>
              <a:rPr lang="en-US" b="1" u="sng" dirty="0" smtClean="0"/>
              <a:t>incentivize </a:t>
            </a:r>
            <a:r>
              <a:rPr lang="en-US" dirty="0" smtClean="0"/>
              <a:t>authors?</a:t>
            </a:r>
            <a:endParaRPr lang="en-US" dirty="0"/>
          </a:p>
          <a:p>
            <a:pPr marL="514350" indent="-514350">
              <a:buFont typeface="+mj-lt"/>
              <a:buAutoNum type="arabicPeriod"/>
            </a:pPr>
            <a:endParaRPr lang="en-US" dirty="0" smtClean="0"/>
          </a:p>
          <a:p>
            <a:pPr marL="514350" indent="-514350">
              <a:buFont typeface="+mj-lt"/>
              <a:buAutoNum type="arabicPeriod"/>
            </a:pPr>
            <a:r>
              <a:rPr lang="en-US" dirty="0" smtClean="0"/>
              <a:t>How </a:t>
            </a:r>
            <a:r>
              <a:rPr lang="en-US" dirty="0"/>
              <a:t>much </a:t>
            </a:r>
            <a:r>
              <a:rPr lang="en-US" b="1" u="sng" dirty="0"/>
              <a:t>flexibility</a:t>
            </a:r>
            <a:r>
              <a:rPr lang="en-US" dirty="0"/>
              <a:t> should authors have (Should this be voluntary and nonbinding or something requiring greater commitment?)</a:t>
            </a:r>
          </a:p>
          <a:p>
            <a:pPr marL="514350" indent="-514350">
              <a:buFont typeface="+mj-lt"/>
              <a:buAutoNum type="arabicPeriod"/>
            </a:pPr>
            <a:endParaRPr lang="en-US" dirty="0" smtClean="0"/>
          </a:p>
          <a:p>
            <a:pPr marL="514350" indent="-514350">
              <a:buFont typeface="+mj-lt"/>
              <a:buAutoNum type="arabicPeriod"/>
            </a:pPr>
            <a:r>
              <a:rPr lang="en-US" dirty="0" smtClean="0"/>
              <a:t>Who </a:t>
            </a:r>
            <a:r>
              <a:rPr lang="en-US" b="1" u="sng" dirty="0"/>
              <a:t>should</a:t>
            </a:r>
            <a:r>
              <a:rPr lang="en-US" b="1" dirty="0"/>
              <a:t> own</a:t>
            </a:r>
            <a:r>
              <a:rPr lang="en-US" dirty="0"/>
              <a:t> </a:t>
            </a:r>
            <a:r>
              <a:rPr lang="en-US" dirty="0" smtClean="0"/>
              <a:t>it/</a:t>
            </a:r>
            <a:r>
              <a:rPr lang="en-US" b="1" dirty="0" smtClean="0"/>
              <a:t>host </a:t>
            </a:r>
            <a:r>
              <a:rPr lang="en-US" dirty="0" smtClean="0"/>
              <a:t>it? </a:t>
            </a:r>
            <a:r>
              <a:rPr lang="en-US" dirty="0"/>
              <a:t>(Should the registry be housed at APSA? </a:t>
            </a:r>
            <a:r>
              <a:rPr lang="en-US" dirty="0" err="1"/>
              <a:t>Polmeth</a:t>
            </a:r>
            <a:r>
              <a:rPr lang="en-US" dirty="0"/>
              <a:t>? EGAP? Elsewhere</a:t>
            </a:r>
            <a:r>
              <a:rPr lang="en-US" dirty="0" smtClean="0"/>
              <a:t>?)</a:t>
            </a:r>
          </a:p>
          <a:p>
            <a:pPr marL="514350" indent="-514350">
              <a:buFont typeface="+mj-lt"/>
              <a:buAutoNum type="arabicPeriod"/>
            </a:pPr>
            <a:endParaRPr lang="en-US" dirty="0" smtClean="0"/>
          </a:p>
          <a:p>
            <a:pPr marL="514350" indent="-514350">
              <a:buFont typeface="+mj-lt"/>
              <a:buAutoNum type="arabicPeriod"/>
            </a:pPr>
            <a:r>
              <a:rPr lang="en-US" dirty="0" smtClean="0"/>
              <a:t>Should there be </a:t>
            </a:r>
            <a:r>
              <a:rPr lang="en-US" b="1" u="sng" dirty="0" smtClean="0"/>
              <a:t>quality control</a:t>
            </a:r>
            <a:r>
              <a:rPr lang="en-US" dirty="0" smtClean="0"/>
              <a:t>? Or purely bureaucratic certification?</a:t>
            </a:r>
            <a:endParaRPr lang="en-US" dirty="0"/>
          </a:p>
          <a:p>
            <a:pPr marL="514350" indent="-514350">
              <a:buFont typeface="+mj-lt"/>
              <a:buAutoNum type="arabicPeriod"/>
            </a:pPr>
            <a:endParaRPr lang="en-US" b="1" dirty="0" smtClean="0"/>
          </a:p>
          <a:p>
            <a:pPr marL="514350" indent="-514350">
              <a:buFont typeface="+mj-lt"/>
              <a:buAutoNum type="arabicPeriod"/>
            </a:pPr>
            <a:r>
              <a:rPr lang="en-US" b="1" dirty="0" smtClean="0"/>
              <a:t>Strategy</a:t>
            </a:r>
            <a:r>
              <a:rPr lang="en-US" dirty="0" smtClean="0"/>
              <a:t>: </a:t>
            </a:r>
            <a:r>
              <a:rPr lang="en-US" dirty="0"/>
              <a:t>what would it take to pilot this from the perspective of your journal / organization? What parties would have to give their agreement? </a:t>
            </a:r>
          </a:p>
          <a:p>
            <a:endParaRPr lang="en-US" dirty="0"/>
          </a:p>
        </p:txBody>
      </p:sp>
    </p:spTree>
    <p:extLst>
      <p:ext uri="{BB962C8B-B14F-4D97-AF65-F5344CB8AC3E}">
        <p14:creationId xmlns:p14="http://schemas.microsoft.com/office/powerpoint/2010/main" val="666714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Key Issues Raised</a:t>
            </a:r>
            <a:endParaRPr lang="en-US" sz="3600" dirty="0"/>
          </a:p>
        </p:txBody>
      </p:sp>
      <p:sp>
        <p:nvSpPr>
          <p:cNvPr id="3" name="Content Placeholder 2"/>
          <p:cNvSpPr>
            <a:spLocks noGrp="1"/>
          </p:cNvSpPr>
          <p:nvPr>
            <p:ph idx="1"/>
          </p:nvPr>
        </p:nvSpPr>
        <p:spPr>
          <a:xfrm>
            <a:off x="228600" y="1295400"/>
            <a:ext cx="8686800" cy="5257800"/>
          </a:xfrm>
        </p:spPr>
        <p:txBody>
          <a:bodyPr>
            <a:normAutofit/>
          </a:bodyPr>
          <a:lstStyle/>
          <a:p>
            <a:pPr marL="514350" indent="-514350">
              <a:buFont typeface="+mj-lt"/>
              <a:buAutoNum type="arabicPeriod"/>
            </a:pPr>
            <a:r>
              <a:rPr lang="en-US" sz="2400" dirty="0" smtClean="0"/>
              <a:t>Impetus for registration is helped if research is consequential (e.g. medicine)</a:t>
            </a:r>
          </a:p>
          <a:p>
            <a:pPr marL="514350" indent="-514350">
              <a:buFont typeface="+mj-lt"/>
              <a:buAutoNum type="arabicPeriod"/>
            </a:pPr>
            <a:r>
              <a:rPr lang="en-US" sz="2400" dirty="0" smtClean="0"/>
              <a:t>Independent assessments of “compliance” would generate disagreement; better to have it policed by broader community</a:t>
            </a:r>
          </a:p>
          <a:p>
            <a:pPr marL="514350" indent="-514350">
              <a:buFont typeface="+mj-lt"/>
              <a:buAutoNum type="arabicPeriod"/>
            </a:pPr>
            <a:r>
              <a:rPr lang="en-US" sz="2400" dirty="0" smtClean="0"/>
              <a:t>Public registry could interfere with anonymity unless </a:t>
            </a:r>
            <a:r>
              <a:rPr lang="en-US" sz="2400" dirty="0" err="1" smtClean="0"/>
              <a:t>anonymized</a:t>
            </a:r>
            <a:r>
              <a:rPr lang="en-US" sz="2400" dirty="0" smtClean="0"/>
              <a:t> registrations are made available to journals</a:t>
            </a:r>
          </a:p>
          <a:p>
            <a:pPr marL="514350" indent="-514350">
              <a:buFont typeface="+mj-lt"/>
              <a:buAutoNum type="arabicPeriod"/>
            </a:pPr>
            <a:r>
              <a:rPr lang="en-US" sz="2400" dirty="0" smtClean="0"/>
              <a:t>Demonstration of utility in other fields?</a:t>
            </a:r>
          </a:p>
          <a:p>
            <a:pPr marL="514350" indent="-514350">
              <a:buFont typeface="+mj-lt"/>
              <a:buAutoNum type="arabicPeriod"/>
            </a:pPr>
            <a:r>
              <a:rPr lang="en-US" sz="2400" dirty="0" smtClean="0"/>
              <a:t>Cannot be imposed by journals; should be demand-driven</a:t>
            </a:r>
          </a:p>
          <a:p>
            <a:pPr marL="514350" indent="-514350">
              <a:buFont typeface="+mj-lt"/>
              <a:buAutoNum type="arabicPeriod"/>
            </a:pPr>
            <a:r>
              <a:rPr lang="en-US" sz="2400" dirty="0" smtClean="0"/>
              <a:t>Advantages and disadvantages of broadening the scope beyond experiments</a:t>
            </a:r>
          </a:p>
          <a:p>
            <a:pPr marL="514350" indent="-514350">
              <a:buFont typeface="+mj-lt"/>
              <a:buAutoNum type="arabicPeriod"/>
            </a:pPr>
            <a:r>
              <a:rPr lang="en-US" sz="2400" dirty="0" smtClean="0"/>
              <a:t>Authors could send this signal without journal action</a:t>
            </a:r>
          </a:p>
          <a:p>
            <a:pPr marL="514350" indent="-514350">
              <a:buFont typeface="+mj-lt"/>
              <a:buAutoNum type="arabicPeriod"/>
            </a:pPr>
            <a:r>
              <a:rPr lang="en-US" sz="2400" dirty="0" smtClean="0"/>
              <a:t>Need to minimize burdens on journals</a:t>
            </a:r>
          </a:p>
          <a:p>
            <a:endParaRPr lang="en-US" dirty="0"/>
          </a:p>
        </p:txBody>
      </p:sp>
    </p:spTree>
    <p:extLst>
      <p:ext uri="{BB962C8B-B14F-4D97-AF65-F5344CB8AC3E}">
        <p14:creationId xmlns:p14="http://schemas.microsoft.com/office/powerpoint/2010/main" val="2837139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1563</TotalTime>
  <Words>695</Words>
  <Application>Microsoft Office PowerPoint</Application>
  <PresentationFormat>On-screen Show (4:3)</PresentationFormat>
  <Paragraphs>89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Progress on Registration in Political Science</vt:lpstr>
      <vt:lpstr>The problem: What is fishing?</vt:lpstr>
      <vt:lpstr>A problem in practice</vt:lpstr>
      <vt:lpstr>A problem in how journals think</vt:lpstr>
      <vt:lpstr>A proposal from EGAP</vt:lpstr>
      <vt:lpstr>Key principles of EGAP proposal</vt:lpstr>
      <vt:lpstr>Cycle</vt:lpstr>
      <vt:lpstr>6 Major Questions Discussed with Journals </vt:lpstr>
      <vt:lpstr>Key Issues Raised</vt:lpstr>
      <vt:lpstr>Next Steps</vt:lpstr>
      <vt:lpstr>Most important point of push back: This will stifle innovation, sometimes people need to fish?</vt:lpstr>
    </vt:vector>
  </TitlesOfParts>
  <Company>Columbia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Fishing or Nature’s false confessions</dc:title>
  <dc:creator>Anon</dc:creator>
  <cp:lastModifiedBy>Jeremy Weinstein</cp:lastModifiedBy>
  <cp:revision>35</cp:revision>
  <dcterms:created xsi:type="dcterms:W3CDTF">2012-04-17T17:12:59Z</dcterms:created>
  <dcterms:modified xsi:type="dcterms:W3CDTF">2012-12-07T05:57:25Z</dcterms:modified>
</cp:coreProperties>
</file>