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8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681B5-BF98-400D-98E6-B913C4B51970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8E227-1FCB-465E-9032-69FB4FF9D1E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E1158-4DBA-46D0-BB67-96F9C73A837F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9E1F8-F984-4DFF-B863-FA6DAF984E8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B40C4-0FF5-4ADA-B56C-A84EC0F3FCF4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5D1C-C3F6-4D60-BA86-1504CAA299D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93AFF-C209-4741-9DB9-F1499AE94996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59E8-6A42-46EF-BB77-D5A577EA563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57CF-D96E-4AF0-9C55-7FAE822D5887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38D43-9B64-4BD0-91DE-95C1650CF64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F1B4-8D7F-41FA-807B-1B9F56AE2369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A6CD-8562-4AFA-92C2-15A5374D592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CB0B8-E75E-4906-8378-0C546F821CE7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C031-B19A-4EBD-B5BD-746A17F20BA9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DAE1F-1E7A-493D-B844-D2D22812BF72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CB04A-9C7C-416A-9997-CB47EA4E5F9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F06F-B65D-404E-91AE-59357FD6283D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6900-F549-4460-AE66-15A71AE471A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76FD8-F210-4152-900F-C67EE3F51B09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05D47-AB3E-48FA-8F8A-ACAA2B25AEE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083DF-9B98-4B1B-B028-AC52C416665F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B78AA-90F5-4367-AD00-7847A396300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6CA92D-06BD-4356-98A0-91192AA8B9E5}" type="datetimeFigureOut">
              <a:rPr lang="en-US"/>
              <a:pPr>
                <a:defRPr/>
              </a:pPr>
              <a:t>10/5/2012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7D6826-A9FD-4EB4-8BC5-D69549C1BF2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welcometoswaziland.com/images/flagani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ZA" dirty="0" smtClean="0"/>
              <a:t>School Feeding Programme in Swaziland</a:t>
            </a:r>
            <a:endParaRPr lang="en-ZA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ZA" smtClean="0"/>
              <a:t>Ministry of Education &amp; Training</a:t>
            </a:r>
          </a:p>
        </p:txBody>
      </p:sp>
      <p:pic>
        <p:nvPicPr>
          <p:cNvPr id="13315" name="Picture 8" descr="http://www.welcometoswaziland.com/images/flagani.gif"/>
          <p:cNvPicPr>
            <a:picLocks noChangeAspect="1" noChangeArrowheads="1"/>
          </p:cNvPicPr>
          <p:nvPr/>
        </p:nvPicPr>
        <p:blipFill>
          <a:blip r:embed="rId2" r:link="rId3">
            <a:lum bright="-12000"/>
          </a:blip>
          <a:srcRect/>
          <a:stretch>
            <a:fillRect/>
          </a:stretch>
        </p:blipFill>
        <p:spPr bwMode="auto">
          <a:xfrm>
            <a:off x="6929438" y="142875"/>
            <a:ext cx="18415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mtClean="0"/>
              <a:t>Data Sources Cont’d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survey plans: on the selected indicators</a:t>
            </a:r>
            <a:endParaRPr lang="en-ZA" smtClean="0"/>
          </a:p>
          <a:p>
            <a:pPr lvl="1"/>
            <a:r>
              <a:rPr lang="en-US" smtClean="0"/>
              <a:t>Baseline data</a:t>
            </a:r>
            <a:endParaRPr lang="en-ZA" smtClean="0"/>
          </a:p>
          <a:p>
            <a:pPr lvl="1"/>
            <a:r>
              <a:rPr lang="en-US" smtClean="0"/>
              <a:t>Mid-term Evaluation</a:t>
            </a:r>
            <a:endParaRPr lang="en-ZA" smtClean="0"/>
          </a:p>
          <a:p>
            <a:pPr lvl="1"/>
            <a:r>
              <a:rPr lang="en-US" smtClean="0"/>
              <a:t>Impact evaluation </a:t>
            </a:r>
            <a:endParaRPr lang="en-ZA" smtClean="0"/>
          </a:p>
          <a:p>
            <a:endParaRPr lang="en-ZA" smtClean="0"/>
          </a:p>
          <a:p>
            <a:r>
              <a:rPr lang="en-US" smtClean="0"/>
              <a:t>Field work:</a:t>
            </a:r>
          </a:p>
          <a:p>
            <a:pPr lvl="1"/>
            <a:r>
              <a:rPr lang="en-US" smtClean="0"/>
              <a:t> Validation exercises</a:t>
            </a:r>
          </a:p>
          <a:p>
            <a:pPr lvl="1"/>
            <a:r>
              <a:rPr lang="en-US" smtClean="0"/>
              <a:t> Surveys</a:t>
            </a:r>
            <a:endParaRPr lang="en-ZA" smtClean="0"/>
          </a:p>
          <a:p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Human Resources Plan:</a:t>
            </a:r>
            <a:endParaRPr lang="en-ZA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People</a:t>
            </a:r>
            <a:endParaRPr lang="en-ZA" smtClean="0"/>
          </a:p>
          <a:p>
            <a:pPr lvl="1"/>
            <a:r>
              <a:rPr lang="en-US" smtClean="0"/>
              <a:t>Enumerators for surveys</a:t>
            </a:r>
            <a:endParaRPr lang="en-ZA" smtClean="0"/>
          </a:p>
          <a:p>
            <a:pPr lvl="1"/>
            <a:r>
              <a:rPr lang="en-US" smtClean="0"/>
              <a:t>Data Entry Clerk(s)</a:t>
            </a:r>
          </a:p>
          <a:p>
            <a:pPr lvl="1"/>
            <a:r>
              <a:rPr lang="en-US" smtClean="0"/>
              <a:t>Project Coordinators </a:t>
            </a:r>
            <a:endParaRPr lang="en-ZA" smtClean="0"/>
          </a:p>
          <a:p>
            <a:pPr lvl="1"/>
            <a:r>
              <a:rPr lang="en-US" smtClean="0"/>
              <a:t>Supervisors </a:t>
            </a:r>
            <a:endParaRPr lang="en-ZA" smtClean="0"/>
          </a:p>
          <a:p>
            <a:pPr lvl="1"/>
            <a:r>
              <a:rPr lang="en-US" smtClean="0"/>
              <a:t>Local and External Consultants/</a:t>
            </a:r>
            <a:endParaRPr lang="en-ZA" smtClean="0"/>
          </a:p>
          <a:p>
            <a:pPr lvl="1"/>
            <a:r>
              <a:rPr lang="en-US" smtClean="0"/>
              <a:t>Local Reference or Peer Review Group </a:t>
            </a:r>
            <a:endParaRPr lang="en-ZA" smtClean="0"/>
          </a:p>
          <a:p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mtClean="0"/>
              <a:t>Human Resources Plan Cont’d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Institutions:</a:t>
            </a:r>
          </a:p>
          <a:p>
            <a:pPr lvl="1"/>
            <a:r>
              <a:rPr lang="en-US" smtClean="0"/>
              <a:t>University of Swaziland</a:t>
            </a:r>
            <a:endParaRPr lang="en-ZA" smtClean="0"/>
          </a:p>
          <a:p>
            <a:pPr lvl="1"/>
            <a:r>
              <a:rPr lang="en-US" smtClean="0"/>
              <a:t>Ministry of Education</a:t>
            </a:r>
            <a:endParaRPr lang="en-ZA" smtClean="0"/>
          </a:p>
          <a:p>
            <a:pPr lvl="1"/>
            <a:r>
              <a:rPr lang="en-US" smtClean="0"/>
              <a:t>NERCHA Staff </a:t>
            </a:r>
            <a:endParaRPr lang="en-ZA" smtClean="0"/>
          </a:p>
          <a:p>
            <a:pPr lvl="1"/>
            <a:r>
              <a:rPr lang="en-US" smtClean="0"/>
              <a:t>M&amp;E staff</a:t>
            </a:r>
            <a:endParaRPr lang="en-ZA" smtClean="0"/>
          </a:p>
          <a:p>
            <a:pPr lvl="1"/>
            <a:r>
              <a:rPr lang="en-US" smtClean="0"/>
              <a:t>Nutrition Council staff</a:t>
            </a:r>
            <a:endParaRPr lang="en-ZA" smtClean="0"/>
          </a:p>
          <a:p>
            <a:pPr lvl="1"/>
            <a:r>
              <a:rPr lang="en-US" smtClean="0"/>
              <a:t>Ministry of Health </a:t>
            </a:r>
            <a:endParaRPr lang="en-ZA" smtClean="0"/>
          </a:p>
          <a:p>
            <a:pPr lvl="1"/>
            <a:r>
              <a:rPr lang="en-US" smtClean="0"/>
              <a:t>World Bank</a:t>
            </a:r>
            <a:endParaRPr lang="en-ZA" smtClean="0"/>
          </a:p>
          <a:p>
            <a:pPr lvl="1"/>
            <a:r>
              <a:rPr lang="en-US" smtClean="0"/>
              <a:t>UN Agencies</a:t>
            </a:r>
            <a:endParaRPr lang="en-ZA" smtClean="0"/>
          </a:p>
          <a:p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Evaluation work plan and Timeline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032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4143404"/>
                <a:gridCol w="3257544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Activities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Timeline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Preparation</a:t>
                      </a:r>
                      <a:r>
                        <a:rPr lang="en-ZA" baseline="0" dirty="0" smtClean="0"/>
                        <a:t> and logistic set up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August to October 2009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Baseline: Has to be done before implementation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November &amp; December 2009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3.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Mid-term Evaluation: At the end of the first school year</a:t>
                      </a:r>
                      <a:endParaRPr lang="en-Z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November &amp;</a:t>
                      </a:r>
                      <a:r>
                        <a:rPr lang="en-ZA" baseline="0" dirty="0" smtClean="0"/>
                        <a:t> December 2010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4.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evaluation: At the end of the second year</a:t>
                      </a:r>
                      <a:endParaRPr lang="en-Z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November &amp;</a:t>
                      </a:r>
                      <a:r>
                        <a:rPr lang="en-ZA" baseline="0" dirty="0" smtClean="0"/>
                        <a:t> December 2011</a:t>
                      </a:r>
                      <a:endParaRPr lang="en-ZA" dirty="0" smtClean="0"/>
                    </a:p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5.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Z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Writing and Dissemination</a:t>
                      </a:r>
                      <a:endParaRPr lang="en-Z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January to March 2012 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mtClean="0"/>
              <a:t>Background to Programme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mtClean="0"/>
              <a:t>31% of the total population of children are OVC</a:t>
            </a:r>
          </a:p>
          <a:p>
            <a:r>
              <a:rPr lang="en-ZA" smtClean="0"/>
              <a:t>Challenge is to keep the children in school and retain them in school</a:t>
            </a:r>
          </a:p>
          <a:p>
            <a:r>
              <a:rPr lang="en-ZA" smtClean="0"/>
              <a:t>If children are hungry they will not learn anything-so the challenge is give them food to be able to cope for the 8 school hours </a:t>
            </a:r>
          </a:p>
          <a:p>
            <a:r>
              <a:rPr lang="en-ZA" smtClean="0"/>
              <a:t>Total of 256 schools are currently not covered</a:t>
            </a:r>
          </a:p>
          <a:p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ZA" dirty="0" smtClean="0"/>
              <a:t>Target are the OVC, but since the supply in the school cannot discriminate and will have to supply to all children in the school.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ZA" dirty="0" smtClean="0"/>
              <a:t>Choice of schools within 2 separate regions sharing the same agro-ecological zone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ZA" dirty="0" smtClean="0"/>
              <a:t>To supply food for standard menu in the treatment areas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ZA" dirty="0" smtClean="0"/>
              <a:t>To train cooks to prepare the food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ZA" dirty="0" smtClean="0"/>
              <a:t>Children to receive breakfast and lunch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ZA" dirty="0" smtClean="0"/>
              <a:t>No food supply in control areas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mtClean="0"/>
              <a:t>Unit of intervention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mtClean="0"/>
              <a:t>The secondary and high schools in 2 regions</a:t>
            </a:r>
          </a:p>
          <a:p>
            <a:r>
              <a:rPr lang="en-US" smtClean="0"/>
              <a:t>For regional generalization we have to cover 20% of the intervention, in this case 52 schools will be covered, being 26 per region </a:t>
            </a:r>
          </a:p>
          <a:p>
            <a:r>
              <a:rPr lang="en-US" smtClean="0"/>
              <a:t>In each region 13 will be control schools whilst 13 will be treatment schools. </a:t>
            </a:r>
          </a:p>
          <a:p>
            <a:r>
              <a:rPr lang="en-US" smtClean="0"/>
              <a:t>In each school 30 randomly selected children will be followed for the intervention </a:t>
            </a:r>
          </a:p>
          <a:p>
            <a:r>
              <a:rPr lang="en-US" smtClean="0"/>
              <a:t>Period of project will be 2 years.</a:t>
            </a:r>
            <a:endParaRPr lang="en-ZA" smtClean="0"/>
          </a:p>
          <a:p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Policy Questions </a:t>
            </a:r>
            <a:endParaRPr lang="en-ZA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Are all OVC attending school?</a:t>
            </a:r>
          </a:p>
          <a:p>
            <a:endParaRPr lang="en-ZA" smtClean="0"/>
          </a:p>
          <a:p>
            <a:r>
              <a:rPr lang="en-US" smtClean="0"/>
              <a:t>Is there a contribution of feeding to retaining OVCs in school?</a:t>
            </a:r>
            <a:endParaRPr lang="en-ZA" smtClean="0"/>
          </a:p>
          <a:p>
            <a:endParaRPr lang="en-ZA" smtClean="0"/>
          </a:p>
          <a:p>
            <a:r>
              <a:rPr lang="en-US" smtClean="0"/>
              <a:t>Is there a contribution of feeding to better pass rate of OVCs?</a:t>
            </a:r>
            <a:endParaRPr lang="en-ZA" smtClean="0"/>
          </a:p>
          <a:p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Outcome Indicators</a:t>
            </a:r>
            <a:endParaRPr lang="en-ZA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Ratio of school attendance by OVCs against non OVCs</a:t>
            </a:r>
            <a:endParaRPr lang="en-ZA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 </a:t>
            </a:r>
            <a:endParaRPr lang="en-ZA" smtClean="0"/>
          </a:p>
          <a:p>
            <a:r>
              <a:rPr lang="en-US" smtClean="0"/>
              <a:t>Proportion of OVCs  that have passed</a:t>
            </a:r>
            <a:endParaRPr lang="en-ZA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 </a:t>
            </a:r>
            <a:endParaRPr lang="en-ZA" smtClean="0"/>
          </a:p>
          <a:p>
            <a:r>
              <a:rPr lang="en-US" smtClean="0"/>
              <a:t>Proportion of OVCs that drop out due to pregnancy</a:t>
            </a:r>
            <a:endParaRPr lang="en-ZA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 </a:t>
            </a:r>
            <a:endParaRPr lang="en-ZA" smtClean="0"/>
          </a:p>
          <a:p>
            <a:r>
              <a:rPr lang="en-US" smtClean="0"/>
              <a:t>Proportion of OVCs that are underweight</a:t>
            </a:r>
            <a:endParaRPr lang="en-ZA" smtClean="0"/>
          </a:p>
          <a:p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Hypothesis:</a:t>
            </a:r>
            <a:endParaRPr lang="en-ZA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School feeding contributes to the retention and performance of OVCs in schools</a:t>
            </a:r>
            <a:endParaRPr lang="en-ZA" smtClean="0"/>
          </a:p>
          <a:p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ZA" smtClean="0"/>
              <a:t>Results Framework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43000" y="1357313"/>
            <a:ext cx="1214438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Region 1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714750" y="4143375"/>
            <a:ext cx="285750" cy="357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643313" y="4929188"/>
            <a:ext cx="3571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ZA" sz="2400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en-ZA" sz="2400">
              <a:solidFill>
                <a:srgbClr val="FF0000"/>
              </a:solidFill>
            </a:endParaRPr>
          </a:p>
          <a:p>
            <a:endParaRPr lang="en-US" sz="240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0" y="3071813"/>
            <a:ext cx="1214438" cy="452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Schools</a:t>
            </a:r>
          </a:p>
        </p:txBody>
      </p:sp>
      <p:sp>
        <p:nvSpPr>
          <p:cNvPr id="20486" name="Text Box 2"/>
          <p:cNvSpPr txBox="1">
            <a:spLocks noChangeArrowheads="1"/>
          </p:cNvSpPr>
          <p:nvPr/>
        </p:nvSpPr>
        <p:spPr bwMode="auto">
          <a:xfrm>
            <a:off x="1214438" y="4286250"/>
            <a:ext cx="121443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Region 2</a:t>
            </a:r>
          </a:p>
        </p:txBody>
      </p:sp>
      <p:sp>
        <p:nvSpPr>
          <p:cNvPr id="20487" name="Text Box 2"/>
          <p:cNvSpPr txBox="1">
            <a:spLocks noChangeArrowheads="1"/>
          </p:cNvSpPr>
          <p:nvPr/>
        </p:nvSpPr>
        <p:spPr bwMode="auto">
          <a:xfrm>
            <a:off x="3357563" y="3286125"/>
            <a:ext cx="12858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13 Schools</a:t>
            </a:r>
          </a:p>
        </p:txBody>
      </p:sp>
      <p:sp>
        <p:nvSpPr>
          <p:cNvPr id="20488" name="Text Box 2"/>
          <p:cNvSpPr txBox="1">
            <a:spLocks noChangeArrowheads="1"/>
          </p:cNvSpPr>
          <p:nvPr/>
        </p:nvSpPr>
        <p:spPr bwMode="auto">
          <a:xfrm>
            <a:off x="3571875" y="5500688"/>
            <a:ext cx="1214438" cy="666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13 Schools</a:t>
            </a:r>
          </a:p>
        </p:txBody>
      </p:sp>
      <p:sp>
        <p:nvSpPr>
          <p:cNvPr id="20489" name="Text Box 2"/>
          <p:cNvSpPr txBox="1">
            <a:spLocks noChangeArrowheads="1"/>
          </p:cNvSpPr>
          <p:nvPr/>
        </p:nvSpPr>
        <p:spPr bwMode="auto">
          <a:xfrm>
            <a:off x="5214938" y="3286125"/>
            <a:ext cx="1285875" cy="666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30 Pupils </a:t>
            </a:r>
          </a:p>
        </p:txBody>
      </p:sp>
      <p:sp>
        <p:nvSpPr>
          <p:cNvPr id="20490" name="Text Box 2"/>
          <p:cNvSpPr txBox="1">
            <a:spLocks noChangeArrowheads="1"/>
          </p:cNvSpPr>
          <p:nvPr/>
        </p:nvSpPr>
        <p:spPr bwMode="auto">
          <a:xfrm>
            <a:off x="5357813" y="5429250"/>
            <a:ext cx="1285875" cy="666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30 Pupils</a:t>
            </a:r>
          </a:p>
        </p:txBody>
      </p:sp>
      <p:sp>
        <p:nvSpPr>
          <p:cNvPr id="20491" name="Text Box 2"/>
          <p:cNvSpPr txBox="1">
            <a:spLocks noChangeArrowheads="1"/>
          </p:cNvSpPr>
          <p:nvPr/>
        </p:nvSpPr>
        <p:spPr bwMode="auto">
          <a:xfrm>
            <a:off x="7215188" y="3929063"/>
            <a:ext cx="17145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onstantia" pitchFamily="18" charset="0"/>
              </a:rPr>
              <a:t>Retention,  pass rate, Anthropometry, Scores</a:t>
            </a:r>
            <a:endParaRPr lang="en-ZA">
              <a:latin typeface="Constantia" pitchFamily="18" charset="0"/>
            </a:endParaRPr>
          </a:p>
        </p:txBody>
      </p:sp>
      <p:cxnSp>
        <p:nvCxnSpPr>
          <p:cNvPr id="23" name="Straight Connector 22"/>
          <p:cNvCxnSpPr>
            <a:stCxn id="20485" idx="3"/>
          </p:cNvCxnSpPr>
          <p:nvPr/>
        </p:nvCxnSpPr>
        <p:spPr>
          <a:xfrm flipV="1">
            <a:off x="1214438" y="3286125"/>
            <a:ext cx="642937" cy="11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488" idx="3"/>
            <a:endCxn id="20488" idx="3"/>
          </p:cNvCxnSpPr>
          <p:nvPr/>
        </p:nvCxnSpPr>
        <p:spPr>
          <a:xfrm>
            <a:off x="4786313" y="5834063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355725" y="3786188"/>
            <a:ext cx="10017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1250156" y="2678907"/>
            <a:ext cx="12144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00313" y="4643438"/>
            <a:ext cx="1357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428207" y="5072856"/>
            <a:ext cx="8572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3535363" y="4322763"/>
            <a:ext cx="642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643438" y="3571875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786313" y="5857875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Notched Right Arrow 52"/>
          <p:cNvSpPr/>
          <p:nvPr/>
        </p:nvSpPr>
        <p:spPr>
          <a:xfrm>
            <a:off x="6215063" y="4214813"/>
            <a:ext cx="928687" cy="85725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r>
              <a:rPr lang="en-ZA" smtClean="0"/>
              <a:t>Data Sources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r>
              <a:rPr lang="en-US" smtClean="0"/>
              <a:t>Monitoring: School registers, Head teachers reports</a:t>
            </a:r>
            <a:endParaRPr lang="en-ZA" smtClean="0"/>
          </a:p>
          <a:p>
            <a:pPr lvl="1"/>
            <a:r>
              <a:rPr lang="en-US" smtClean="0"/>
              <a:t>Retention of OVC in schools </a:t>
            </a:r>
            <a:endParaRPr lang="en-ZA" smtClean="0"/>
          </a:p>
          <a:p>
            <a:pPr lvl="1"/>
            <a:r>
              <a:rPr lang="en-US" smtClean="0"/>
              <a:t>School enrolment</a:t>
            </a:r>
            <a:endParaRPr lang="en-ZA" smtClean="0"/>
          </a:p>
          <a:p>
            <a:pPr lvl="1"/>
            <a:r>
              <a:rPr lang="en-US" smtClean="0"/>
              <a:t>Dropout rate</a:t>
            </a:r>
            <a:endParaRPr lang="en-ZA" smtClean="0"/>
          </a:p>
          <a:p>
            <a:endParaRPr lang="en-ZA" smtClean="0"/>
          </a:p>
          <a:p>
            <a:r>
              <a:rPr lang="en-US" smtClean="0"/>
              <a:t>Existing data: </a:t>
            </a:r>
          </a:p>
          <a:p>
            <a:pPr lvl="1"/>
            <a:r>
              <a:rPr lang="en-US" smtClean="0"/>
              <a:t>Central Statistics Office  data on enrollment</a:t>
            </a:r>
          </a:p>
          <a:p>
            <a:pPr lvl="1"/>
            <a:r>
              <a:rPr lang="en-US" smtClean="0"/>
              <a:t> EMIS</a:t>
            </a:r>
          </a:p>
          <a:p>
            <a:pPr lvl="1"/>
            <a:r>
              <a:rPr lang="en-US" smtClean="0"/>
              <a:t> DHS</a:t>
            </a:r>
            <a:endParaRPr lang="en-ZA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 </a:t>
            </a:r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478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School Feeding Programme in Swaziland</vt:lpstr>
      <vt:lpstr>Background to Programme</vt:lpstr>
      <vt:lpstr>Background</vt:lpstr>
      <vt:lpstr>Unit of intervention</vt:lpstr>
      <vt:lpstr>Policy Questions </vt:lpstr>
      <vt:lpstr>Outcome Indicators</vt:lpstr>
      <vt:lpstr>Hypothesis:</vt:lpstr>
      <vt:lpstr>Results Framework</vt:lpstr>
      <vt:lpstr>Data Sources</vt:lpstr>
      <vt:lpstr>Data Sources Cont’d</vt:lpstr>
      <vt:lpstr>Human Resources Plan:</vt:lpstr>
      <vt:lpstr>Human Resources Plan Cont’d</vt:lpstr>
      <vt:lpstr>Evaluation work plan and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Feeding Programme in Swaziland</dc:title>
  <dc:creator>smndzebele</dc:creator>
  <cp:lastModifiedBy>Ananth Kasturiraman</cp:lastModifiedBy>
  <cp:revision>25</cp:revision>
  <dcterms:created xsi:type="dcterms:W3CDTF">2009-03-12T07:10:29Z</dcterms:created>
  <dcterms:modified xsi:type="dcterms:W3CDTF">2012-10-06T04:42:45Z</dcterms:modified>
</cp:coreProperties>
</file>