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9"/>
  </p:notesMasterIdLst>
  <p:sldIdLst>
    <p:sldId id="256" r:id="rId2"/>
    <p:sldId id="258" r:id="rId3"/>
    <p:sldId id="259" r:id="rId4"/>
    <p:sldId id="260" r:id="rId5"/>
    <p:sldId id="261" r:id="rId6"/>
    <p:sldId id="262"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39" autoAdjust="0"/>
  </p:normalViewPr>
  <p:slideViewPr>
    <p:cSldViewPr snapToGrid="0" snapToObjects="1">
      <p:cViewPr varScale="1">
        <p:scale>
          <a:sx n="62" d="100"/>
          <a:sy n="62" d="100"/>
        </p:scale>
        <p:origin x="-2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A6C16-2F32-3F4D-AA54-ABD2A519F993}" type="datetimeFigureOut">
              <a:rPr lang="en-US" smtClean="0"/>
              <a:pPr/>
              <a:t>4/27/11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F84DD-5A86-EC40-A669-886010F65DB3}" type="slidenum">
              <a:rPr lang="en-US" smtClean="0"/>
              <a:pPr/>
              <a:t>‹#›</a:t>
            </a:fld>
            <a:endParaRPr lang="en-US" dirty="0"/>
          </a:p>
        </p:txBody>
      </p:sp>
    </p:spTree>
    <p:extLst>
      <p:ext uri="{BB962C8B-B14F-4D97-AF65-F5344CB8AC3E}">
        <p14:creationId xmlns:p14="http://schemas.microsoft.com/office/powerpoint/2010/main" val="205590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Aker &amp; Mbiti (2010) cite tendency for development agencies/donors to “jump on the information technology bandwagon” without properly assessing its effects.</a:t>
            </a:r>
          </a:p>
        </p:txBody>
      </p:sp>
      <p:sp>
        <p:nvSpPr>
          <p:cNvPr id="4" name="Slide Number Placeholder 3"/>
          <p:cNvSpPr>
            <a:spLocks noGrp="1"/>
          </p:cNvSpPr>
          <p:nvPr>
            <p:ph type="sldNum" sz="quarter" idx="10"/>
          </p:nvPr>
        </p:nvSpPr>
        <p:spPr/>
        <p:txBody>
          <a:bodyPr/>
          <a:lstStyle/>
          <a:p>
            <a:fld id="{ABFF84DD-5A86-EC40-A669-886010F65DB3}"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Björkman and Svensson (2009) conduct a randomized field experiment on community-based monitoring of public primary health care providers in Uganda, which demonstrates large increases in utilization and improved health outcomes. </a:t>
            </a:r>
          </a:p>
          <a:p>
            <a:r>
              <a:rPr lang="en-US" sz="1200" kern="1200" dirty="0" smtClean="0">
                <a:solidFill>
                  <a:schemeClr val="tx1"/>
                </a:solidFill>
                <a:latin typeface="+mn-lt"/>
                <a:ea typeface="+mn-ea"/>
                <a:cs typeface="+mn-cs"/>
              </a:rPr>
              <a:t>Olken (2007) conducts a randomized field experiment on reducing corruption in over 600 Indonesian village road projects, examining the effects of increasing the probability of audit as well as applying two different community participation 'treatments' (invitations to attend "accountability meetings” and distribution of anonymous comment forms).  He finds that audits have a much more significant effect on reducing corruption than does community participation in monitoring. </a:t>
            </a:r>
          </a:p>
          <a:p>
            <a:r>
              <a:rPr lang="en-US" sz="1200" b="1" kern="1200" dirty="0" smtClean="0">
                <a:solidFill>
                  <a:schemeClr val="tx1"/>
                </a:solidFill>
                <a:latin typeface="+mn-lt"/>
                <a:ea typeface="+mn-ea"/>
                <a:cs typeface="+mn-cs"/>
              </a:rPr>
              <a:t>In all these studies, citizens lack info and can’t monitor their politicians effectively. But in my case more</a:t>
            </a:r>
            <a:r>
              <a:rPr lang="en-US" sz="1200" b="1" kern="1200" baseline="0" dirty="0" smtClean="0">
                <a:solidFill>
                  <a:schemeClr val="tx1"/>
                </a:solidFill>
                <a:latin typeface="+mn-lt"/>
                <a:ea typeface="+mn-ea"/>
                <a:cs typeface="+mn-cs"/>
              </a:rPr>
              <a:t> of a principal-agent problem b/w politician principal and bureaucratic agent (DWE). Or could think about it in terms of signaling intended voting behavior.</a:t>
            </a:r>
            <a:endParaRPr lang="en-US" b="1" dirty="0"/>
          </a:p>
        </p:txBody>
      </p:sp>
      <p:sp>
        <p:nvSpPr>
          <p:cNvPr id="4" name="Slide Number Placeholder 3"/>
          <p:cNvSpPr>
            <a:spLocks noGrp="1"/>
          </p:cNvSpPr>
          <p:nvPr>
            <p:ph type="sldNum" sz="quarter" idx="10"/>
          </p:nvPr>
        </p:nvSpPr>
        <p:spPr/>
        <p:txBody>
          <a:bodyPr/>
          <a:lstStyle/>
          <a:p>
            <a:fld id="{ABFF84DD-5A86-EC40-A669-886010F65DB3}"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583AA4-B77E-D942-B137-A51AB3080B1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583AA4-B77E-D942-B137-A51AB3080B1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83AA4-B77E-D942-B137-A51AB3080B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83AA4-B77E-D942-B137-A51AB3080B17}"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83AA4-B77E-D942-B137-A51AB3080B17}"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583AA4-B77E-D942-B137-A51AB3080B17}"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B365F85-DC16-C84C-9014-AD02BF3E29F2}" type="datetimeFigureOut">
              <a:rPr lang="en-US" smtClean="0"/>
              <a:pPr/>
              <a:t>4/27/11</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583AA4-B77E-D942-B137-A51AB3080B17}"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0583AA4-B77E-D942-B137-A51AB3080B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B365F85-DC16-C84C-9014-AD02BF3E29F2}" type="datetimeFigureOut">
              <a:rPr lang="en-US" smtClean="0"/>
              <a:pPr/>
              <a:t>4/27/11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583AA4-B77E-D942-B137-A51AB3080B17}"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B365F85-DC16-C84C-9014-AD02BF3E29F2}" type="datetimeFigureOut">
              <a:rPr lang="en-US" smtClean="0"/>
              <a:pPr/>
              <a:t>4/27/11</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583AA4-B77E-D942-B137-A51AB3080B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857" y="4624668"/>
            <a:ext cx="7841343" cy="933450"/>
          </a:xfrm>
        </p:spPr>
        <p:txBody>
          <a:bodyPr>
            <a:normAutofit fontScale="90000"/>
          </a:bodyPr>
          <a:lstStyle/>
          <a:p>
            <a:pPr algn="r"/>
            <a:r>
              <a:rPr lang="en-US" dirty="0" smtClean="0"/>
              <a:t>Sending a Message:</a:t>
            </a:r>
            <a:br>
              <a:rPr lang="en-US" dirty="0" smtClean="0"/>
            </a:br>
            <a:r>
              <a:rPr lang="en-US" dirty="0" smtClean="0"/>
              <a:t>Can Mobile Phone Technology Promote </a:t>
            </a:r>
            <a:br>
              <a:rPr lang="en-US" dirty="0" smtClean="0"/>
            </a:br>
            <a:r>
              <a:rPr lang="en-US" dirty="0" smtClean="0"/>
              <a:t>Government Accountability and Empower Women?</a:t>
            </a:r>
          </a:p>
        </p:txBody>
      </p:sp>
      <p:sp>
        <p:nvSpPr>
          <p:cNvPr id="3" name="Subtitle 2"/>
          <p:cNvSpPr>
            <a:spLocks noGrp="1"/>
          </p:cNvSpPr>
          <p:nvPr>
            <p:ph type="subTitle" idx="1"/>
          </p:nvPr>
        </p:nvSpPr>
        <p:spPr>
          <a:xfrm>
            <a:off x="4290105" y="5889173"/>
            <a:ext cx="4549095" cy="748553"/>
          </a:xfrm>
        </p:spPr>
        <p:txBody>
          <a:bodyPr>
            <a:normAutofit fontScale="92500" lnSpcReduction="10000"/>
          </a:bodyPr>
          <a:lstStyle/>
          <a:p>
            <a:pPr algn="r"/>
            <a:r>
              <a:rPr lang="en-US" dirty="0" smtClean="0"/>
              <a:t>CEGA 2011 Research Development Challenge</a:t>
            </a:r>
          </a:p>
          <a:p>
            <a:pPr algn="r"/>
            <a:r>
              <a:rPr lang="en-US" dirty="0" smtClean="0"/>
              <a:t>April 28, 2011</a:t>
            </a:r>
          </a:p>
          <a:p>
            <a:pPr algn="r"/>
            <a:r>
              <a:rPr lang="en-US" dirty="0" smtClean="0"/>
              <a:t>Ruth Carlitz</a:t>
            </a:r>
          </a:p>
          <a:p>
            <a:pPr algn="r"/>
            <a:endParaRPr lang="en-US" dirty="0"/>
          </a:p>
        </p:txBody>
      </p:sp>
      <p:pic>
        <p:nvPicPr>
          <p:cNvPr id="8" name="Picture 7"/>
          <p:cNvPicPr>
            <a:picLocks noChangeAspect="1"/>
          </p:cNvPicPr>
          <p:nvPr/>
        </p:nvPicPr>
        <p:blipFill>
          <a:blip r:embed="rId2"/>
          <a:srcRect r="31689"/>
          <a:stretch>
            <a:fillRect/>
          </a:stretch>
        </p:blipFill>
        <p:spPr>
          <a:xfrm>
            <a:off x="6996542" y="375652"/>
            <a:ext cx="1727200" cy="1750462"/>
          </a:xfrm>
          <a:prstGeom prst="rect">
            <a:avLst/>
          </a:prstGeom>
        </p:spPr>
      </p:pic>
      <p:pic>
        <p:nvPicPr>
          <p:cNvPr id="9" name="Picture 8"/>
          <p:cNvPicPr>
            <a:picLocks noChangeAspect="1"/>
          </p:cNvPicPr>
          <p:nvPr/>
        </p:nvPicPr>
        <p:blipFill>
          <a:blip r:embed="rId3"/>
          <a:stretch>
            <a:fillRect/>
          </a:stretch>
        </p:blipFill>
        <p:spPr>
          <a:xfrm>
            <a:off x="419738" y="1266693"/>
            <a:ext cx="3961082" cy="2970811"/>
          </a:xfrm>
          <a:prstGeom prst="rect">
            <a:avLst/>
          </a:prstGeom>
        </p:spPr>
      </p:pic>
      <p:pic>
        <p:nvPicPr>
          <p:cNvPr id="10" name="Picture 9"/>
          <p:cNvPicPr>
            <a:picLocks noChangeAspect="1"/>
          </p:cNvPicPr>
          <p:nvPr/>
        </p:nvPicPr>
        <p:blipFill>
          <a:blip r:embed="rId4"/>
          <a:srcRect l="26071" r="33750" b="44869"/>
          <a:stretch>
            <a:fillRect/>
          </a:stretch>
        </p:blipFill>
        <p:spPr>
          <a:xfrm>
            <a:off x="4705595" y="2553022"/>
            <a:ext cx="1914752" cy="17504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smtClean="0"/>
              <a:t>Huge growth of mobile phones in developing world</a:t>
            </a:r>
          </a:p>
          <a:p>
            <a:pPr lvl="1"/>
            <a:r>
              <a:rPr lang="en-US" dirty="0" smtClean="0"/>
              <a:t>5.3 billion mobile subscriptions as of 2010, 3.8 billion in the developing world</a:t>
            </a:r>
          </a:p>
          <a:p>
            <a:pPr lvl="1"/>
            <a:r>
              <a:rPr lang="en-US" dirty="0" smtClean="0"/>
              <a:t>Mobile phone penetration in developing countries now stands at 68% — higher than any other technology before</a:t>
            </a:r>
          </a:p>
          <a:p>
            <a:r>
              <a:rPr lang="en-US" dirty="0" smtClean="0"/>
              <a:t>Tanzania represents trends well</a:t>
            </a:r>
          </a:p>
          <a:p>
            <a:pPr lvl="1"/>
            <a:r>
              <a:rPr lang="en-US" dirty="0" smtClean="0"/>
              <a:t>40 mobile phone subscriptions per 100 habitants</a:t>
            </a:r>
          </a:p>
          <a:p>
            <a:pPr lvl="1"/>
            <a:r>
              <a:rPr lang="en-US" dirty="0" smtClean="0"/>
              <a:t>Mobile phone subscriptions outnumber fixed telephone lines by 101 to one</a:t>
            </a:r>
          </a:p>
          <a:p>
            <a:pPr lvl="1"/>
            <a:r>
              <a:rPr lang="en-US" dirty="0" smtClean="0"/>
              <a:t>Mobile phone subscriptions have grown from about two million in 2004 to over 17 million in 2009.</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this new technology changing people’s lives?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Studies to date have mostly examined economic impact</a:t>
            </a:r>
          </a:p>
          <a:p>
            <a:pPr lvl="1"/>
            <a:r>
              <a:rPr lang="en-US" dirty="0" smtClean="0"/>
              <a:t>Key finding: reduction in communication costs has improved agricultural and labor market efficiency and producer and consumer welfare (in specific circumstances and countries.)</a:t>
            </a:r>
          </a:p>
          <a:p>
            <a:r>
              <a:rPr lang="en-US" dirty="0" smtClean="0"/>
              <a:t>Less conclusive scholarship on </a:t>
            </a:r>
            <a:r>
              <a:rPr lang="en-US" i="1" dirty="0" smtClean="0"/>
              <a:t>political </a:t>
            </a:r>
            <a:r>
              <a:rPr lang="en-US" dirty="0" smtClean="0"/>
              <a:t>impact</a:t>
            </a:r>
          </a:p>
          <a:p>
            <a:pPr lvl="1"/>
            <a:r>
              <a:rPr lang="en-US" dirty="0" smtClean="0"/>
              <a:t>Help solve collective action problems?</a:t>
            </a:r>
          </a:p>
          <a:p>
            <a:pPr lvl="1"/>
            <a:r>
              <a:rPr lang="en-US" dirty="0" smtClean="0"/>
              <a:t>Transmit information to enable monitoring/accountability?</a:t>
            </a:r>
          </a:p>
          <a:p>
            <a:pPr lvl="1"/>
            <a:r>
              <a:rPr lang="en-US" dirty="0" smtClean="0"/>
              <a:t>Facilitate riots (e.g. Kenya)</a:t>
            </a:r>
          </a:p>
          <a:p>
            <a:r>
              <a:rPr lang="en-US" dirty="0" smtClean="0"/>
              <a:t>What about gender?</a:t>
            </a:r>
          </a:p>
          <a:p>
            <a:pPr lvl="1"/>
            <a:r>
              <a:rPr lang="en-US" dirty="0" smtClean="0"/>
              <a:t>Unequal access promoting “mobile gender gap”?</a:t>
            </a:r>
          </a:p>
          <a:p>
            <a:pPr lvl="1"/>
            <a:r>
              <a:rPr lang="en-US" dirty="0" smtClean="0"/>
              <a:t>Mobiles may empower women and girls by increasing employment opportunities, or access to schooling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Daraja (Tanzania)</a:t>
            </a:r>
            <a:endParaRPr lang="en-US" dirty="0"/>
          </a:p>
        </p:txBody>
      </p:sp>
      <p:sp>
        <p:nvSpPr>
          <p:cNvPr id="3" name="Content Placeholder 2"/>
          <p:cNvSpPr>
            <a:spLocks noGrp="1"/>
          </p:cNvSpPr>
          <p:nvPr>
            <p:ph idx="1"/>
          </p:nvPr>
        </p:nvSpPr>
        <p:spPr/>
        <p:txBody>
          <a:bodyPr>
            <a:normAutofit fontScale="92500"/>
          </a:bodyPr>
          <a:lstStyle/>
          <a:p>
            <a:r>
              <a:rPr lang="en-US" dirty="0" smtClean="0"/>
              <a:t>I will document the experience of a Tanzanian non-governmental organization (Daraja) initiative that encourages rural citizens to monitor the quality of their local water supply via text messaging. </a:t>
            </a:r>
          </a:p>
          <a:p>
            <a:r>
              <a:rPr lang="en-US" dirty="0" smtClean="0"/>
              <a:t>Daraja serves as an intermediary, transmitting citizens’ text messages about water quality to relevant government officials as well as the local media. </a:t>
            </a:r>
          </a:p>
          <a:p>
            <a:r>
              <a:rPr lang="en-US" dirty="0" smtClean="0"/>
              <a:t>Unique opportunity to investigate potential for mobile phones to empower women and girls</a:t>
            </a:r>
          </a:p>
          <a:p>
            <a:pPr lvl="1"/>
            <a:r>
              <a:rPr lang="en-US" dirty="0" smtClean="0"/>
              <a:t>Women less likely to participate </a:t>
            </a:r>
            <a:r>
              <a:rPr lang="en-US" i="1" dirty="0" smtClean="0"/>
              <a:t>publicly </a:t>
            </a:r>
            <a:r>
              <a:rPr lang="en-US" dirty="0" smtClean="0"/>
              <a:t>in monitoring government </a:t>
            </a:r>
          </a:p>
          <a:p>
            <a:pPr lvl="1"/>
            <a:r>
              <a:rPr lang="en-US" dirty="0" smtClean="0"/>
              <a:t>Lack of access to clean water of particular significance to women and girls, who typically bear responsibility for household water provision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br>
              <a:rPr lang="en-US" dirty="0" smtClean="0"/>
            </a:br>
            <a:r>
              <a:rPr lang="en-US" dirty="0" smtClean="0"/>
              <a:t>Relevant Literature</a:t>
            </a:r>
            <a:endParaRPr lang="en-US" dirty="0"/>
          </a:p>
        </p:txBody>
      </p:sp>
      <p:sp>
        <p:nvSpPr>
          <p:cNvPr id="3" name="Content Placeholder 2"/>
          <p:cNvSpPr>
            <a:spLocks noGrp="1"/>
          </p:cNvSpPr>
          <p:nvPr>
            <p:ph idx="1"/>
          </p:nvPr>
        </p:nvSpPr>
        <p:spPr/>
        <p:txBody>
          <a:bodyPr/>
          <a:lstStyle/>
          <a:p>
            <a:r>
              <a:rPr lang="en-US" dirty="0" smtClean="0"/>
              <a:t>Political agency framework (principal-agent problems)</a:t>
            </a:r>
          </a:p>
          <a:p>
            <a:r>
              <a:rPr lang="en-US" dirty="0" smtClean="0"/>
              <a:t>Nascent literature on improving governance and public service delivery through community participation in monitoring</a:t>
            </a:r>
          </a:p>
          <a:p>
            <a:pPr lvl="1"/>
            <a:r>
              <a:rPr lang="en-US" dirty="0" smtClean="0"/>
              <a:t>Bjorkman &amp; Svensson</a:t>
            </a:r>
          </a:p>
          <a:p>
            <a:pPr lvl="1"/>
            <a:r>
              <a:rPr lang="en-US" dirty="0" smtClean="0"/>
              <a:t>Olken (2007)</a:t>
            </a:r>
          </a:p>
          <a:p>
            <a:r>
              <a:rPr lang="en-US" dirty="0" smtClean="0"/>
              <a:t>Broader lit suggesting that citizens’ access to better info (via media) promotes greater gov’t responsiveness</a:t>
            </a:r>
          </a:p>
          <a:p>
            <a:pPr lvl="1"/>
            <a:r>
              <a:rPr lang="en-US" dirty="0" smtClean="0"/>
              <a:t>Strömberg (2004); Strömberg &amp; Snyder (2010); Ferraz &amp; Finan (2008); Besley &amp; Burgess (2002)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Hypothesis</a:t>
            </a:r>
          </a:p>
          <a:p>
            <a:pPr lvl="1"/>
            <a:r>
              <a:rPr lang="en-US" dirty="0" smtClean="0"/>
              <a:t>Local monitoring (via mobile phones) will improve the quality of the rural water supply by mobilizing pressure for “accountability from below” - creating incentives for local officials to respond to demands from citizens in their communities, particularly women</a:t>
            </a:r>
          </a:p>
          <a:p>
            <a:pPr lvl="0"/>
            <a:r>
              <a:rPr lang="en-US" b="1" dirty="0" smtClean="0"/>
              <a:t>Preliminary investigation in Fall 2011</a:t>
            </a:r>
          </a:p>
          <a:p>
            <a:pPr lvl="1"/>
            <a:r>
              <a:rPr lang="en-US" dirty="0" smtClean="0"/>
              <a:t>Track mobile use patterns by gender in the villages targeted by Daraja’s intervention, as well as in neighboring villages</a:t>
            </a:r>
          </a:p>
          <a:p>
            <a:pPr lvl="1"/>
            <a:r>
              <a:rPr lang="en-US" dirty="0" smtClean="0"/>
              <a:t>Interviews to investigate gender-related barriers to mobile phone access, as well as cross-gender differences in incentives for monitoring. </a:t>
            </a:r>
          </a:p>
          <a:p>
            <a:pPr lvl="1"/>
            <a:r>
              <a:rPr lang="en-US" dirty="0" smtClean="0"/>
              <a:t>Compare # of text messages sent in a given region with # of articles published about water access in local newspapers </a:t>
            </a:r>
          </a:p>
          <a:p>
            <a:pPr lvl="1"/>
            <a:r>
              <a:rPr lang="en-US" dirty="0" smtClean="0"/>
              <a:t>Analyze data from Daraja’s partner NGO WaterAid, which has begun an extensive water point mapping project, using GIS</a:t>
            </a:r>
          </a:p>
          <a:p>
            <a:pPr lvl="0"/>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16087" y="2979538"/>
            <a:ext cx="7538700" cy="3141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1226</TotalTime>
  <Words>713</Words>
  <Application>Microsoft Macintosh PowerPoint</Application>
  <PresentationFormat>On-screen Show (4:3)</PresentationFormat>
  <Paragraphs>50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Advantage</vt:lpstr>
      <vt:lpstr>Sending a Message: Can Mobile Phone Technology Promote  Government Accountability and Empower Women?</vt:lpstr>
      <vt:lpstr>Context</vt:lpstr>
      <vt:lpstr>How is this new technology changing people’s lives?</vt:lpstr>
      <vt:lpstr>Case study: Daraja (Tanzania)</vt:lpstr>
      <vt:lpstr>Theoretical Framework/ Relevant Literature</vt:lpstr>
      <vt:lpstr>Research Design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Text Messages Improve Governance?</dc:title>
  <dc:creator>Ruth Carlitz</dc:creator>
  <cp:lastModifiedBy>Tyler Martz</cp:lastModifiedBy>
  <cp:revision>8</cp:revision>
  <dcterms:created xsi:type="dcterms:W3CDTF">2011-04-27T19:38:02Z</dcterms:created>
  <dcterms:modified xsi:type="dcterms:W3CDTF">2011-04-27T19:48:37Z</dcterms:modified>
</cp:coreProperties>
</file>