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17" r:id="rId2"/>
    <p:sldId id="453" r:id="rId3"/>
    <p:sldId id="454" r:id="rId4"/>
    <p:sldId id="464" r:id="rId5"/>
    <p:sldId id="465" r:id="rId6"/>
    <p:sldId id="466" r:id="rId7"/>
    <p:sldId id="469" r:id="rId8"/>
    <p:sldId id="471" r:id="rId9"/>
    <p:sldId id="470" r:id="rId10"/>
    <p:sldId id="472" r:id="rId11"/>
    <p:sldId id="468" r:id="rId12"/>
    <p:sldId id="467" r:id="rId13"/>
    <p:sldId id="456" r:id="rId14"/>
    <p:sldId id="457" r:id="rId15"/>
    <p:sldId id="458" r:id="rId16"/>
    <p:sldId id="452" r:id="rId17"/>
    <p:sldId id="448" r:id="rId18"/>
    <p:sldId id="449" r:id="rId19"/>
    <p:sldId id="459" r:id="rId20"/>
    <p:sldId id="460" r:id="rId21"/>
    <p:sldId id="461" r:id="rId22"/>
    <p:sldId id="462" r:id="rId23"/>
    <p:sldId id="463" r:id="rId24"/>
    <p:sldId id="4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5"/>
    <p:restoredTop sz="93687" autoAdjust="0"/>
  </p:normalViewPr>
  <p:slideViewPr>
    <p:cSldViewPr snapToGrid="0" snapToObjects="1">
      <p:cViewPr>
        <p:scale>
          <a:sx n="70" d="100"/>
          <a:sy n="70" d="100"/>
        </p:scale>
        <p:origin x="101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ross:Dropbox:Current%20projects:Export%20Diversification%20Project:Excel%20files:WDI%20exports%20data%20OPEC%20and%20Econ%20Complex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26918343680502E-2"/>
          <c:y val="5.40372664157973E-2"/>
          <c:w val="0.790197893008313"/>
          <c:h val="0.77482177746136605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Saudi Arabia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Sheet2!$B$3:$G$3</c:f>
              <c:numCache>
                <c:formatCode>General</c:formatCode>
                <c:ptCount val="6"/>
                <c:pt idx="0">
                  <c:v>-1.02</c:v>
                </c:pt>
                <c:pt idx="1">
                  <c:v>-0.93</c:v>
                </c:pt>
                <c:pt idx="2">
                  <c:v>-2.64</c:v>
                </c:pt>
                <c:pt idx="3">
                  <c:v>0.51</c:v>
                </c:pt>
                <c:pt idx="4">
                  <c:v>0.22</c:v>
                </c:pt>
                <c:pt idx="5">
                  <c:v>-0.2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Libya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Sheet2!$B$4:$G$4</c:f>
              <c:numCache>
                <c:formatCode>General</c:formatCode>
                <c:ptCount val="6"/>
                <c:pt idx="0">
                  <c:v>-2.09</c:v>
                </c:pt>
                <c:pt idx="1">
                  <c:v>-2.31</c:v>
                </c:pt>
                <c:pt idx="2">
                  <c:v>-2.0699999999999998</c:v>
                </c:pt>
                <c:pt idx="3">
                  <c:v>0.08</c:v>
                </c:pt>
                <c:pt idx="4">
                  <c:v>-0.72</c:v>
                </c:pt>
                <c:pt idx="5">
                  <c:v>-1.3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Qatar</c:v>
                </c:pt>
              </c:strCache>
            </c:strRef>
          </c:tx>
          <c:spPr>
            <a:ln>
              <a:prstDash val="sysDash"/>
            </a:ln>
            <a:effectLst/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Sheet2!$B$5:$G$5</c:f>
              <c:numCache>
                <c:formatCode>General</c:formatCode>
                <c:ptCount val="6"/>
                <c:pt idx="0">
                  <c:v>-0.73</c:v>
                </c:pt>
                <c:pt idx="1">
                  <c:v>-2.31</c:v>
                </c:pt>
                <c:pt idx="2">
                  <c:v>-3.61</c:v>
                </c:pt>
                <c:pt idx="3">
                  <c:v>0.28999999999999998</c:v>
                </c:pt>
                <c:pt idx="4">
                  <c:v>-0.79</c:v>
                </c:pt>
                <c:pt idx="5">
                  <c:v>-0.44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Oman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Sheet2!$B$6:$G$6</c:f>
              <c:numCache>
                <c:formatCode>General</c:formatCode>
                <c:ptCount val="6"/>
                <c:pt idx="0">
                  <c:v>-0.3</c:v>
                </c:pt>
                <c:pt idx="1">
                  <c:v>-1.1299999999999999</c:v>
                </c:pt>
                <c:pt idx="2">
                  <c:v>-2.4500000000000002</c:v>
                </c:pt>
                <c:pt idx="3">
                  <c:v>0.18</c:v>
                </c:pt>
                <c:pt idx="4">
                  <c:v>-0.33</c:v>
                </c:pt>
                <c:pt idx="5">
                  <c:v>-0.6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Venezuela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Sheet2!$B$7:$G$7</c:f>
              <c:numCache>
                <c:formatCode>General</c:formatCode>
                <c:ptCount val="6"/>
                <c:pt idx="0">
                  <c:v>-0.47</c:v>
                </c:pt>
                <c:pt idx="1">
                  <c:v>-0.19</c:v>
                </c:pt>
                <c:pt idx="2">
                  <c:v>-0.94</c:v>
                </c:pt>
                <c:pt idx="3">
                  <c:v>-0.19</c:v>
                </c:pt>
                <c:pt idx="4">
                  <c:v>0.25</c:v>
                </c:pt>
                <c:pt idx="5">
                  <c:v>-1.1100000000000001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Algeria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Sheet2!$B$8:$G$8</c:f>
              <c:numCache>
                <c:formatCode>General</c:formatCode>
                <c:ptCount val="6"/>
                <c:pt idx="0">
                  <c:v>-0.01</c:v>
                </c:pt>
                <c:pt idx="1">
                  <c:v>-0.39</c:v>
                </c:pt>
                <c:pt idx="2">
                  <c:v>-0.26</c:v>
                </c:pt>
                <c:pt idx="3">
                  <c:v>0.5</c:v>
                </c:pt>
                <c:pt idx="4">
                  <c:v>-0.81</c:v>
                </c:pt>
                <c:pt idx="5">
                  <c:v>-1.21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06144"/>
        <c:axId val="206410064"/>
      </c:lineChart>
      <c:lineChart>
        <c:grouping val="standard"/>
        <c:varyColors val="0"/>
        <c:ser>
          <c:idx val="6"/>
          <c:order val="6"/>
          <c:tx>
            <c:strRef>
              <c:f>Sheet2!$A$9</c:f>
              <c:strCache>
                <c:ptCount val="1"/>
                <c:pt idx="0">
                  <c:v>Oil price</c:v>
                </c:pt>
              </c:strCache>
            </c:strRef>
          </c:tx>
          <c:spPr>
            <a:ln w="69850" cap="rnd" cmpd="sng">
              <a:solidFill>
                <a:schemeClr val="tx1">
                  <a:alpha val="89000"/>
                </a:schemeClr>
              </a:solidFill>
              <a:prstDash val="solid"/>
            </a:ln>
            <a:effectLst>
              <a:glow rad="63500">
                <a:schemeClr val="bg1">
                  <a:lumMod val="65000"/>
                  <a:alpha val="75000"/>
                </a:schemeClr>
              </a:glow>
              <a:outerShdw blurRad="508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Sheet2!$B$2:$G$2</c:f>
              <c:numCache>
                <c:formatCode>General</c:formatCode>
                <c:ptCount val="6"/>
                <c:pt idx="0">
                  <c:v>1964</c:v>
                </c:pt>
                <c:pt idx="1">
                  <c:v>1968</c:v>
                </c:pt>
                <c:pt idx="2">
                  <c:v>1978</c:v>
                </c:pt>
                <c:pt idx="3">
                  <c:v>1988</c:v>
                </c:pt>
                <c:pt idx="4">
                  <c:v>1998</c:v>
                </c:pt>
                <c:pt idx="5">
                  <c:v>2008</c:v>
                </c:pt>
              </c:numCache>
            </c:numRef>
          </c:cat>
          <c:val>
            <c:numRef>
              <c:f>Sheet2!$B$9:$G$9</c:f>
              <c:numCache>
                <c:formatCode>General</c:formatCode>
                <c:ptCount val="6"/>
                <c:pt idx="0">
                  <c:v>13.72</c:v>
                </c:pt>
                <c:pt idx="1">
                  <c:v>12.24</c:v>
                </c:pt>
                <c:pt idx="2">
                  <c:v>50.91</c:v>
                </c:pt>
                <c:pt idx="3">
                  <c:v>29.86</c:v>
                </c:pt>
                <c:pt idx="4">
                  <c:v>18.47</c:v>
                </c:pt>
                <c:pt idx="5">
                  <c:v>106.94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05752"/>
        <c:axId val="206409672"/>
      </c:lineChart>
      <c:catAx>
        <c:axId val="20640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6410064"/>
        <c:crossesAt val="-6"/>
        <c:auto val="1"/>
        <c:lblAlgn val="ctr"/>
        <c:lblOffset val="100"/>
        <c:noMultiLvlLbl val="0"/>
      </c:catAx>
      <c:valAx>
        <c:axId val="206410064"/>
        <c:scaling>
          <c:orientation val="minMax"/>
          <c:max val="1"/>
          <c:min val="-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Economic Complexity Index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6406144"/>
        <c:crosses val="autoZero"/>
        <c:crossBetween val="between"/>
      </c:valAx>
      <c:valAx>
        <c:axId val="2064096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Oil Price (2014 $/barrel)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405752"/>
        <c:crosses val="max"/>
        <c:crossBetween val="between"/>
      </c:valAx>
      <c:catAx>
        <c:axId val="206405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4096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8755635387783305E-2"/>
          <c:y val="0.90298525013789199"/>
          <c:w val="0.77058921881954501"/>
          <c:h val="4.90507890964217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F133-45AA-9547-A0EB-A542416B7D8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24F63-38D8-1747-A347-8876064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25" y="0"/>
            <a:ext cx="102910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300" y="2870200"/>
            <a:ext cx="610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</a:rPr>
              <a:t>What do we know about export diversification?</a:t>
            </a:r>
          </a:p>
          <a:p>
            <a:endParaRPr lang="en-US" sz="2400" dirty="0">
              <a:latin typeface="Times"/>
            </a:endParaRPr>
          </a:p>
          <a:p>
            <a:r>
              <a:rPr lang="en-US" sz="1600" dirty="0" smtClean="0">
                <a:latin typeface="Times"/>
              </a:rPr>
              <a:t>Michael L. Ross</a:t>
            </a:r>
          </a:p>
          <a:p>
            <a:r>
              <a:rPr lang="en-US" sz="1600" dirty="0" smtClean="0">
                <a:latin typeface="Times"/>
              </a:rPr>
              <a:t>UCLA &amp; Oxford University</a:t>
            </a:r>
          </a:p>
          <a:p>
            <a:r>
              <a:rPr lang="en-US" sz="1600" dirty="0" smtClean="0">
                <a:latin typeface="Times"/>
              </a:rPr>
              <a:t>November 3, 2016</a:t>
            </a:r>
            <a:endParaRPr lang="en-US" sz="1600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7371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Missing data on fuel dependence: 20 of 35</a:t>
            </a:r>
            <a:br>
              <a:rPr lang="en-US" sz="2800" dirty="0" smtClean="0"/>
            </a:br>
            <a:r>
              <a:rPr lang="en-US" sz="2000" i="1" dirty="0" smtClean="0"/>
              <a:t>WDI data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Qatar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20,639	</a:t>
            </a:r>
          </a:p>
          <a:p>
            <a:r>
              <a:rPr lang="en-US" dirty="0">
                <a:solidFill>
                  <a:schemeClr val="accent2"/>
                </a:solidFill>
                <a:latin typeface="Times"/>
              </a:rPr>
              <a:t>Brunei	</a:t>
            </a:r>
            <a:r>
              <a:rPr lang="en-US" dirty="0" smtClean="0">
                <a:solidFill>
                  <a:schemeClr val="accent2"/>
                </a:solidFill>
                <a:latin typeface="Times"/>
              </a:rPr>
              <a:t>		$</a:t>
            </a:r>
            <a:r>
              <a:rPr lang="en-US" dirty="0">
                <a:solidFill>
                  <a:schemeClr val="accent2"/>
                </a:solidFill>
                <a:latin typeface="Times"/>
              </a:rPr>
              <a:t>12,293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Kuwait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10,815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Norway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10,717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Equatorial Guinea	$10,041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 smtClean="0">
                <a:solidFill>
                  <a:srgbClr val="C0504D"/>
                </a:solidFill>
                <a:latin typeface="Times"/>
              </a:rPr>
              <a:t>UAE		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	$7,660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Oman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$5,407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Saudi Arabia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5,109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Libya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3,800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Gabon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3,001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Turkmenistan	$1,651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Angola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1,593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East Timor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1,560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Trinidad 		$1,494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Azerbaijan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1,274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Congo, Rep.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1,200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Venezuela, RB	$1,170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Iraq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1,126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Canada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1,123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Kazakhstan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1,118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Algeria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$834	</a:t>
            </a:r>
          </a:p>
          <a:p>
            <a:r>
              <a:rPr lang="en-US" dirty="0" smtClean="0">
                <a:solidFill>
                  <a:srgbClr val="C0504D"/>
                </a:solidFill>
                <a:latin typeface="Times"/>
              </a:rPr>
              <a:t>Russia		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834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 smtClean="0">
                <a:solidFill>
                  <a:srgbClr val="C0504D"/>
                </a:solidFill>
                <a:latin typeface="Times"/>
              </a:rPr>
              <a:t>Iran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	$614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Denmark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592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Ecuador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452	</a:t>
            </a:r>
          </a:p>
          <a:p>
            <a:r>
              <a:rPr lang="en-US" dirty="0">
                <a:solidFill>
                  <a:srgbClr val="C0504D"/>
                </a:solidFill>
                <a:latin typeface="Times"/>
              </a:rPr>
              <a:t>Nigeria	</a:t>
            </a:r>
            <a:r>
              <a:rPr lang="en-US" dirty="0" smtClean="0">
                <a:solidFill>
                  <a:srgbClr val="C0504D"/>
                </a:solidFill>
                <a:latin typeface="Times"/>
              </a:rPr>
              <a:t>		$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294	</a:t>
            </a:r>
          </a:p>
          <a:p>
            <a:r>
              <a:rPr lang="en-US" dirty="0" smtClean="0">
                <a:solidFill>
                  <a:srgbClr val="C0504D"/>
                </a:solidFill>
                <a:latin typeface="Times"/>
              </a:rPr>
              <a:t>Sudan/S 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Sudan	$293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Malaysia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285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Mexico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263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Chad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199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Yemen, Rep.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197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Bolivia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$168	</a:t>
            </a:r>
          </a:p>
          <a:p>
            <a:r>
              <a:rPr lang="en-US" dirty="0" smtClean="0">
                <a:solidFill>
                  <a:srgbClr val="C0504D"/>
                </a:solidFill>
                <a:latin typeface="Times"/>
              </a:rPr>
              <a:t>Syria		</a:t>
            </a:r>
            <a:r>
              <a:rPr lang="en-US" dirty="0">
                <a:solidFill>
                  <a:srgbClr val="C0504D"/>
                </a:solidFill>
                <a:latin typeface="Times"/>
              </a:rPr>
              <a:t>	$151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Colombia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140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Belize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137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646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5477816"/>
              </p:ext>
            </p:extLst>
          </p:nvPr>
        </p:nvGraphicFramePr>
        <p:xfrm>
          <a:off x="0" y="685800"/>
          <a:ext cx="9144000" cy="540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53996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Q&amp;A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 1:</a:t>
            </a:r>
          </a:p>
          <a:p>
            <a:pPr lvl="1"/>
            <a:r>
              <a:rPr lang="en-US" dirty="0" smtClean="0"/>
              <a:t>What does past research say about hydrocarbon wealth and economic diversification?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surprisingly little</a:t>
            </a:r>
          </a:p>
          <a:p>
            <a:r>
              <a:rPr lang="en-US" dirty="0" smtClean="0"/>
              <a:t>Question 2:</a:t>
            </a:r>
          </a:p>
          <a:p>
            <a:pPr lvl="1"/>
            <a:r>
              <a:rPr lang="en-US" dirty="0" smtClean="0"/>
              <a:t>Why do we know so little about this issue?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Even basic facts are unclear due to: </a:t>
            </a:r>
          </a:p>
          <a:p>
            <a:pPr lvl="2"/>
            <a:r>
              <a:rPr lang="en-US" dirty="0" smtClean="0"/>
              <a:t>poor/missing data;</a:t>
            </a:r>
          </a:p>
          <a:p>
            <a:pPr lvl="2"/>
            <a:r>
              <a:rPr lang="en-US" dirty="0" smtClean="0"/>
              <a:t>uninformative measures;</a:t>
            </a:r>
            <a:endParaRPr lang="en-US" dirty="0"/>
          </a:p>
          <a:p>
            <a:pPr lvl="2"/>
            <a:r>
              <a:rPr lang="en-US" dirty="0" smtClean="0"/>
              <a:t>problems with causal identification.</a:t>
            </a:r>
          </a:p>
          <a:p>
            <a:r>
              <a:rPr lang="en-US" dirty="0" smtClean="0"/>
              <a:t>Question 3:</a:t>
            </a:r>
          </a:p>
          <a:p>
            <a:pPr lvl="1"/>
            <a:r>
              <a:rPr lang="en-US" dirty="0" smtClean="0"/>
              <a:t>So what are the “basic facts”?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7124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dependence (% total exports)</a:t>
            </a:r>
          </a:p>
          <a:p>
            <a:r>
              <a:rPr lang="en-US" dirty="0" smtClean="0"/>
              <a:t>Export concentration (</a:t>
            </a:r>
            <a:r>
              <a:rPr lang="en-US" dirty="0" err="1" smtClean="0"/>
              <a:t>Theil</a:t>
            </a:r>
            <a:r>
              <a:rPr lang="en-US" dirty="0" smtClean="0"/>
              <a:t> index)</a:t>
            </a:r>
          </a:p>
          <a:p>
            <a:r>
              <a:rPr lang="en-US" dirty="0" smtClean="0"/>
              <a:t>Manufacturing exports (% total exports)</a:t>
            </a:r>
          </a:p>
          <a:p>
            <a:r>
              <a:rPr lang="en-US" dirty="0" smtClean="0"/>
              <a:t>Manufacturing value-added (% GDP)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34794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net oil and gas exporters (&gt;$100/capita)</a:t>
            </a:r>
          </a:p>
          <a:p>
            <a:r>
              <a:rPr lang="en-US" dirty="0" smtClean="0"/>
              <a:t>How did these change from 1995 to 2014?</a:t>
            </a:r>
          </a:p>
          <a:p>
            <a:r>
              <a:rPr lang="en-US" dirty="0" smtClean="0"/>
              <a:t>Overall trends? Who has diversified?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8448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most oil/gas exporters became more concentrated;</a:t>
            </a:r>
          </a:p>
          <a:p>
            <a:r>
              <a:rPr lang="en-US" dirty="0" smtClean="0"/>
              <a:t>The few that diversified did so the wrong way;</a:t>
            </a:r>
          </a:p>
          <a:p>
            <a:r>
              <a:rPr lang="en-US" dirty="0" smtClean="0"/>
              <a:t>Is sectoral diversification the right goal?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2326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uel export dependence, </a:t>
            </a:r>
            <a:r>
              <a:rPr lang="en-US" sz="2800" dirty="0"/>
              <a:t>1995 to </a:t>
            </a:r>
            <a:r>
              <a:rPr lang="en-US" sz="2800" dirty="0" smtClean="0"/>
              <a:t>2014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i="1" dirty="0" smtClean="0"/>
              <a:t>World Bank 2016 </a:t>
            </a:r>
            <a:r>
              <a:rPr lang="en-US" sz="2000" i="1" dirty="0"/>
              <a:t>data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913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xport concentration, 1995 to 2010</a:t>
            </a:r>
            <a:br>
              <a:rPr lang="en-US" sz="2800" dirty="0" smtClean="0"/>
            </a:br>
            <a:r>
              <a:rPr lang="en-US" sz="2400" i="1" dirty="0"/>
              <a:t>s</a:t>
            </a:r>
            <a:r>
              <a:rPr lang="en-US" sz="2400" i="1" dirty="0" smtClean="0"/>
              <a:t>tates without oil</a:t>
            </a:r>
            <a:endParaRPr lang="en-US" sz="1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9283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xport </a:t>
            </a:r>
            <a:r>
              <a:rPr lang="en-US" sz="2800" dirty="0"/>
              <a:t>concentration, 1995 to 2010</a:t>
            </a:r>
            <a:br>
              <a:rPr lang="en-US" sz="2800" dirty="0"/>
            </a:br>
            <a:r>
              <a:rPr lang="en-US" sz="2000" i="1" dirty="0" smtClean="0">
                <a:solidFill>
                  <a:srgbClr val="FF0000"/>
                </a:solidFill>
              </a:rPr>
              <a:t>Oil producers in Red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-161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7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xport </a:t>
            </a:r>
            <a:r>
              <a:rPr lang="en-US" sz="2800" dirty="0"/>
              <a:t>concentration, 1995 to 2010</a:t>
            </a:r>
            <a:br>
              <a:rPr lang="en-US" sz="2800" dirty="0"/>
            </a:br>
            <a:r>
              <a:rPr lang="en-US" sz="2000" i="1" dirty="0"/>
              <a:t>Oil producers </a:t>
            </a:r>
            <a:r>
              <a:rPr lang="en-US" sz="2000" i="1" dirty="0" smtClean="0"/>
              <a:t>only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719990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Do </a:t>
            </a:r>
            <a:r>
              <a:rPr lang="en-US" i="1" dirty="0"/>
              <a:t>large hydrocarbon discoveries always cause “Dutch </a:t>
            </a:r>
            <a:r>
              <a:rPr lang="en-US" i="1" dirty="0" smtClean="0"/>
              <a:t>Disease”?</a:t>
            </a:r>
          </a:p>
          <a:p>
            <a:r>
              <a:rPr lang="en-US" i="1" dirty="0"/>
              <a:t>C</a:t>
            </a:r>
            <a:r>
              <a:rPr lang="en-US" i="1" dirty="0" smtClean="0"/>
              <a:t>an </a:t>
            </a:r>
            <a:r>
              <a:rPr lang="en-US" i="1" dirty="0"/>
              <a:t>cheaper energy stimulate competitiveness and growth</a:t>
            </a:r>
            <a:r>
              <a:rPr lang="en-US" i="1" dirty="0" smtClean="0"/>
              <a:t>?</a:t>
            </a:r>
            <a:endParaRPr lang="en-US" i="1" dirty="0"/>
          </a:p>
          <a:p>
            <a:r>
              <a:rPr lang="en-US" i="1" dirty="0"/>
              <a:t>W</a:t>
            </a:r>
            <a:r>
              <a:rPr lang="en-US" i="1" dirty="0" smtClean="0"/>
              <a:t>hy do some </a:t>
            </a:r>
            <a:r>
              <a:rPr lang="en-US" i="1" dirty="0"/>
              <a:t>countries convert natural resource discoveries into economic diversity and competitiveness and some move in the opposite direction</a:t>
            </a:r>
            <a:r>
              <a:rPr lang="en-US" i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4263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anufacturing exports, </a:t>
            </a:r>
            <a:r>
              <a:rPr lang="en-US" sz="2800" dirty="0"/>
              <a:t>1995 to </a:t>
            </a:r>
            <a:r>
              <a:rPr lang="en-US" sz="2800" dirty="0" smtClean="0"/>
              <a:t>2014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i="1" dirty="0">
                <a:solidFill>
                  <a:srgbClr val="FF0000"/>
                </a:solidFill>
              </a:rPr>
              <a:t>Oil producers in Red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1792366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anufacturing </a:t>
            </a:r>
            <a:r>
              <a:rPr lang="en-US" sz="2800" dirty="0"/>
              <a:t>exports, 1995 to 2014</a:t>
            </a:r>
            <a:br>
              <a:rPr lang="en-US" sz="2800" dirty="0"/>
            </a:br>
            <a:r>
              <a:rPr lang="en-US" sz="2000" i="1" dirty="0">
                <a:solidFill>
                  <a:srgbClr val="000000"/>
                </a:solidFill>
              </a:rPr>
              <a:t>Oil producers </a:t>
            </a:r>
            <a:r>
              <a:rPr lang="en-US" sz="2000" i="1" dirty="0" smtClean="0">
                <a:solidFill>
                  <a:srgbClr val="000000"/>
                </a:solidFill>
              </a:rPr>
              <a:t>only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156185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anufacturing VA, </a:t>
            </a:r>
            <a:r>
              <a:rPr lang="en-US" sz="2800" dirty="0"/>
              <a:t>1995 to 2014</a:t>
            </a:r>
            <a:br>
              <a:rPr lang="en-US" sz="2800" dirty="0"/>
            </a:br>
            <a:r>
              <a:rPr lang="en-US" sz="2000" i="1" dirty="0">
                <a:solidFill>
                  <a:srgbClr val="FF0000"/>
                </a:solidFill>
              </a:rPr>
              <a:t>Oil producers in Red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942173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anufacturing </a:t>
            </a:r>
            <a:r>
              <a:rPr lang="en-US" sz="3200" dirty="0"/>
              <a:t>VA, 1995 to 2014</a:t>
            </a:r>
            <a:br>
              <a:rPr lang="en-US" sz="3200" dirty="0"/>
            </a:br>
            <a:r>
              <a:rPr lang="en-US" sz="2400" i="1" dirty="0">
                <a:solidFill>
                  <a:srgbClr val="000000"/>
                </a:solidFill>
              </a:rPr>
              <a:t>Oil producers </a:t>
            </a:r>
            <a:r>
              <a:rPr lang="en-US" sz="2400" i="1" dirty="0" smtClean="0">
                <a:solidFill>
                  <a:srgbClr val="000000"/>
                </a:solidFill>
              </a:rPr>
              <a:t>only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260826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Hard to answer basic questions, since measures are so bad;</a:t>
            </a:r>
          </a:p>
          <a:p>
            <a:r>
              <a:rPr lang="en-US" dirty="0" smtClean="0"/>
              <a:t>Most oil &amp; gas exporters grew more concentrated 1995-2014;</a:t>
            </a:r>
          </a:p>
          <a:p>
            <a:r>
              <a:rPr lang="en-US" dirty="0" smtClean="0"/>
              <a:t>Some diversified, but due to war, sanctions, and depletion;</a:t>
            </a:r>
          </a:p>
          <a:p>
            <a:r>
              <a:rPr lang="en-US" dirty="0" smtClean="0"/>
              <a:t>No </a:t>
            </a:r>
            <a:r>
              <a:rPr lang="en-US" i="1" dirty="0" smtClean="0"/>
              <a:t>prima facie </a:t>
            </a:r>
            <a:r>
              <a:rPr lang="en-US" dirty="0" smtClean="0"/>
              <a:t>evidence that countries with strong institutions were successfully diversifying;</a:t>
            </a:r>
          </a:p>
          <a:p>
            <a:r>
              <a:rPr lang="en-US" dirty="0" smtClean="0"/>
              <a:t>Need for new measures that account for: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product lines;</a:t>
            </a:r>
          </a:p>
          <a:p>
            <a:pPr lvl="1"/>
            <a:r>
              <a:rPr lang="en-US" dirty="0" smtClean="0"/>
              <a:t>Services;</a:t>
            </a:r>
          </a:p>
          <a:p>
            <a:pPr lvl="1"/>
            <a:r>
              <a:rPr lang="en-US" dirty="0" smtClean="0"/>
              <a:t>Domestic economy, not just exports;</a:t>
            </a:r>
          </a:p>
          <a:p>
            <a:pPr lvl="1"/>
            <a:r>
              <a:rPr lang="en-US" dirty="0" smtClean="0"/>
              <a:t>Countries with missing or inaccurate data.</a:t>
            </a:r>
          </a:p>
        </p:txBody>
      </p:sp>
    </p:spTree>
    <p:extLst>
      <p:ext uri="{BB962C8B-B14F-4D97-AF65-F5344CB8AC3E}">
        <p14:creationId xmlns:p14="http://schemas.microsoft.com/office/powerpoint/2010/main" val="464789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Q&amp;A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 1:</a:t>
            </a:r>
          </a:p>
          <a:p>
            <a:pPr lvl="1"/>
            <a:r>
              <a:rPr lang="en-US" dirty="0" smtClean="0"/>
              <a:t>What does past research say about hydrocarbon wealth and economic diversification?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Answer: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surprisingly little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 2: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Why do we know so little about this issue?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 basic facts are unclear due to: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poor/missing data;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uninformative measures;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problems with causal identification.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 3: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 what are the “basic facts”?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7662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Q&amp;A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 1:</a:t>
            </a:r>
          </a:p>
          <a:p>
            <a:pPr lvl="1"/>
            <a:r>
              <a:rPr lang="en-US" dirty="0" smtClean="0"/>
              <a:t>What does past research say about hydrocarbon wealth and economic diversification?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surprisingly little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Question 2: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Why do we know so little about this issue?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Answer: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Even basic facts are unclear due to: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poor/missing data;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uninformative measures;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problems with causal identification.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Question 3: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 what are the “basic facts”?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6427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Q&amp;A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 1:</a:t>
            </a:r>
          </a:p>
          <a:p>
            <a:pPr lvl="1"/>
            <a:r>
              <a:rPr lang="en-US" dirty="0" smtClean="0"/>
              <a:t>What does past research say about hydrocarbon wealth and economic diversification?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surprisingly little</a:t>
            </a:r>
          </a:p>
          <a:p>
            <a:r>
              <a:rPr lang="en-US" dirty="0" smtClean="0"/>
              <a:t>Question 2:</a:t>
            </a:r>
          </a:p>
          <a:p>
            <a:pPr lvl="1"/>
            <a:r>
              <a:rPr lang="en-US" dirty="0" smtClean="0"/>
              <a:t>Why do we know so little about this issue?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Answer: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Even basic facts are unclear due to: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poor/missing data;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uninformative measures;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problems with causal identification.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Question 3: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 what are the “basic facts”?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681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Q&amp;A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Question 1:</a:t>
            </a:r>
          </a:p>
          <a:p>
            <a:pPr lvl="1"/>
            <a:r>
              <a:rPr lang="en-US" dirty="0" smtClean="0"/>
              <a:t>What does past research say about hydrocarbon wealth and economic diversification?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surprisingly little</a:t>
            </a:r>
          </a:p>
          <a:p>
            <a:r>
              <a:rPr lang="en-US" dirty="0" smtClean="0"/>
              <a:t>Question 2:</a:t>
            </a:r>
          </a:p>
          <a:p>
            <a:pPr lvl="1"/>
            <a:r>
              <a:rPr lang="en-US" dirty="0" smtClean="0"/>
              <a:t>Why do we know so little about this issue?</a:t>
            </a:r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Even basic facts are unclear due to: </a:t>
            </a:r>
          </a:p>
          <a:p>
            <a:pPr lvl="2"/>
            <a:r>
              <a:rPr lang="en-US" dirty="0" smtClean="0"/>
              <a:t>poor/missing data;</a:t>
            </a:r>
          </a:p>
          <a:p>
            <a:pPr lvl="2"/>
            <a:r>
              <a:rPr lang="en-US" dirty="0" smtClean="0"/>
              <a:t>uninformative measures;</a:t>
            </a:r>
            <a:endParaRPr lang="en-US" dirty="0"/>
          </a:p>
          <a:p>
            <a:pPr lvl="2"/>
            <a:r>
              <a:rPr lang="en-US" dirty="0" smtClean="0"/>
              <a:t>problems with causal identification.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Question 3: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 what are the “basic facts”?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3609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 oil &amp; gas exports/capita</a:t>
            </a:r>
            <a:br>
              <a:rPr lang="en-US" sz="2800" dirty="0" smtClean="0"/>
            </a:br>
            <a:r>
              <a:rPr lang="en-US" sz="1600" dirty="0" smtClean="0"/>
              <a:t>2000-12 average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Qatar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20,639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Brunei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12,293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Kuwait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10,815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Norway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10,717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Equatorial Guinea	$10,041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UAE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$7,660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Oman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$5,407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Saudi Arabia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5,109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Libya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3,800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Gabon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3,001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Turkmenistan	$1,651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Angola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1,593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East Timor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1,560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Trinidad 		$1,494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Azerbaijan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1,274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Congo, Rep.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1,200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Venezuela, RB	$1,170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Iraq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1,126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Canada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1,123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Kazakhstan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1,118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Algeria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$834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Russia	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834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Iran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$614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Denmark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592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Ecuador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452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Nigeria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294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Sudan/S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Sudan	$293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Malaysia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285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Mexico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263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Chad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199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Yemen, Rep.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197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Bolivia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$168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Syria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$151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Colombia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140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Belize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137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4925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Africa: nine countries </a:t>
            </a:r>
            <a:br>
              <a:rPr lang="en-US" sz="2800" dirty="0" smtClean="0"/>
            </a:br>
            <a:r>
              <a:rPr lang="en-US" sz="1600" dirty="0" smtClean="0"/>
              <a:t>2000-12 average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Qatar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20,639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Brunei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12,293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Kuwait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10,815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Norway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10,717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Equatorial Guinea	$10,041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UAE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$7,660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Oman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$5,407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Saudi Arabia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5,109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Libya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3,800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Gabon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3,001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Turkmenistan	$1,651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Angola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1,593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East Timor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1,560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Trinidad 		$1,494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Azerbaijan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1,274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Congo, Rep.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1,200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Venezuela, RB	$1,170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Iraq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1,126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Canada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1,123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Kazakhstan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1,118	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"/>
              </a:rPr>
              <a:t>Algeria		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	$834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Russia	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834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Iran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$614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Denmark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592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Ecuador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452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Nigeria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294	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"/>
              </a:rPr>
              <a:t>Sudan/S 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Sudan	$293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Malaysia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285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Mexico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263	</a:t>
            </a:r>
          </a:p>
          <a:p>
            <a:r>
              <a:rPr lang="en-US" dirty="0">
                <a:solidFill>
                  <a:srgbClr val="0000FF"/>
                </a:solidFill>
                <a:latin typeface="Times"/>
              </a:rPr>
              <a:t>Chad	</a:t>
            </a:r>
            <a:r>
              <a:rPr lang="en-US" dirty="0" smtClean="0">
                <a:solidFill>
                  <a:srgbClr val="0000FF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FF"/>
                </a:solidFill>
                <a:latin typeface="Times"/>
              </a:rPr>
              <a:t>199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Yemen, Rep.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197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Bolivia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$168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Syria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$151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Colombia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140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Belize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137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72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Missing data on manufacturing:</a:t>
            </a:r>
            <a:r>
              <a:rPr lang="en-US" sz="2800" dirty="0"/>
              <a:t> </a:t>
            </a:r>
            <a:r>
              <a:rPr lang="en-US" sz="2800" dirty="0" smtClean="0"/>
              <a:t>17 of 35</a:t>
            </a:r>
            <a:br>
              <a:rPr lang="en-US" sz="2800" dirty="0" smtClean="0"/>
            </a:br>
            <a:r>
              <a:rPr lang="en-US" sz="1600" dirty="0" smtClean="0"/>
              <a:t>WDI Data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Times"/>
              </a:rPr>
              <a:t>Qatar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20,639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Brunei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12,293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Kuwait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10,815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Norway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10,717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Equatorial Guinea	$10,041	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</a:rPr>
              <a:t>UAE		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$7,660	</a:t>
            </a:r>
          </a:p>
          <a:p>
            <a:r>
              <a:rPr lang="en-US" dirty="0">
                <a:latin typeface="Times"/>
              </a:rPr>
              <a:t>Oman	</a:t>
            </a:r>
            <a:r>
              <a:rPr lang="en-US" dirty="0" smtClean="0">
                <a:latin typeface="Times"/>
              </a:rPr>
              <a:t>		$5,407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Saudi Arabia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5,109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Libya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3,800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Gabon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3,001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Turkmenistan	$1,651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Angola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1,593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East Timor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1,560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Trinidad 		$1,494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Azerbaijan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1,274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Congo, Rep.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1,200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Venezuela, RB	$1,170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Iraq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1,126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Canada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1,123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</a:rPr>
              <a:t>Kazakhstan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1,118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</a:rPr>
              <a:t>Algeria		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$834	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</a:rPr>
              <a:t>Russia		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834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Iran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$614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Denmark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592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Ecuador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452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Nigeria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294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Sudan/S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Sudan	$293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Malaysia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285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Mexico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263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Chad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199	</a:t>
            </a:r>
          </a:p>
          <a:p>
            <a:r>
              <a:rPr lang="en-US" dirty="0">
                <a:solidFill>
                  <a:srgbClr val="FF0000"/>
                </a:solidFill>
                <a:latin typeface="Times"/>
              </a:rPr>
              <a:t>Yemen, Rep.	</a:t>
            </a:r>
            <a:r>
              <a:rPr lang="en-US" dirty="0" smtClean="0">
                <a:solidFill>
                  <a:srgbClr val="FF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197	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</a:rPr>
              <a:t>Bolivia		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	$168	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</a:rPr>
              <a:t>Syria		</a:t>
            </a:r>
            <a:r>
              <a:rPr lang="en-US" dirty="0">
                <a:solidFill>
                  <a:srgbClr val="FF0000"/>
                </a:solidFill>
                <a:latin typeface="Times"/>
              </a:rPr>
              <a:t>	$151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Colombia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140	</a:t>
            </a:r>
          </a:p>
          <a:p>
            <a:r>
              <a:rPr lang="en-US" dirty="0">
                <a:solidFill>
                  <a:srgbClr val="000000"/>
                </a:solidFill>
                <a:latin typeface="Times"/>
              </a:rPr>
              <a:t>Belize	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		$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137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083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12712</TotalTime>
  <Words>643</Words>
  <Application>Microsoft Office PowerPoint</Application>
  <PresentationFormat>On-screen Show (4:3)</PresentationFormat>
  <Paragraphs>256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</vt:lpstr>
      <vt:lpstr>Times New Roman</vt:lpstr>
      <vt:lpstr>Office Theme</vt:lpstr>
      <vt:lpstr>PowerPoint Presentation</vt:lpstr>
      <vt:lpstr>Theme 5 questions</vt:lpstr>
      <vt:lpstr>Preliminary Q&amp;A</vt:lpstr>
      <vt:lpstr>Preliminary Q&amp;A</vt:lpstr>
      <vt:lpstr>Preliminary Q&amp;A</vt:lpstr>
      <vt:lpstr>Preliminary Q&amp;A</vt:lpstr>
      <vt:lpstr>Net oil &amp; gas exports/capita 2000-12 average</vt:lpstr>
      <vt:lpstr>Africa: nine countries  2000-12 average</vt:lpstr>
      <vt:lpstr>Missing data on manufacturing: 17 of 35 WDI Data</vt:lpstr>
      <vt:lpstr>Missing data on fuel dependence: 20 of 35 WDI data</vt:lpstr>
      <vt:lpstr>PowerPoint Presentation</vt:lpstr>
      <vt:lpstr>Preliminary Q&amp;A</vt:lpstr>
      <vt:lpstr>Measures</vt:lpstr>
      <vt:lpstr>Scope</vt:lpstr>
      <vt:lpstr>Results</vt:lpstr>
      <vt:lpstr>Fuel export dependence, 1995 to 2014 World Bank 2016 data</vt:lpstr>
      <vt:lpstr>Export concentration, 1995 to 2010 states without oil</vt:lpstr>
      <vt:lpstr>Export concentration, 1995 to 2010 Oil producers in Red</vt:lpstr>
      <vt:lpstr>Export concentration, 1995 to 2010 Oil producers only</vt:lpstr>
      <vt:lpstr>Manufacturing exports, 1995 to 2014 Oil producers in Red</vt:lpstr>
      <vt:lpstr>Manufacturing exports, 1995 to 2014 Oil producers only</vt:lpstr>
      <vt:lpstr>Manufacturing VA, 1995 to 2014 Oil producers in Red</vt:lpstr>
      <vt:lpstr>Manufacturing VA, 1995 to 2014 Oil producers only</vt:lpstr>
      <vt:lpstr>Final thoughts</vt:lpstr>
    </vt:vector>
  </TitlesOfParts>
  <Company>UCLA Political Science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gasoline prices, 2000-12</dc:title>
  <dc:creator>Michael Ross</dc:creator>
  <cp:lastModifiedBy>Alexandra Wall</cp:lastModifiedBy>
  <cp:revision>235</cp:revision>
  <dcterms:created xsi:type="dcterms:W3CDTF">2015-02-18T20:18:01Z</dcterms:created>
  <dcterms:modified xsi:type="dcterms:W3CDTF">2016-11-17T22:38:43Z</dcterms:modified>
</cp:coreProperties>
</file>