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412" r:id="rId3"/>
    <p:sldId id="300" r:id="rId4"/>
    <p:sldId id="398" r:id="rId5"/>
    <p:sldId id="410" r:id="rId6"/>
    <p:sldId id="400" r:id="rId7"/>
    <p:sldId id="392" r:id="rId8"/>
    <p:sldId id="393" r:id="rId9"/>
    <p:sldId id="394" r:id="rId10"/>
    <p:sldId id="396" r:id="rId11"/>
    <p:sldId id="413" r:id="rId12"/>
    <p:sldId id="421" r:id="rId13"/>
    <p:sldId id="383" r:id="rId14"/>
    <p:sldId id="416" r:id="rId15"/>
    <p:sldId id="408" r:id="rId16"/>
    <p:sldId id="418" r:id="rId17"/>
    <p:sldId id="422" r:id="rId18"/>
    <p:sldId id="41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02" autoAdjust="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7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F133-45AA-9547-A0EB-A542416B7D8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24F63-38D8-1747-A347-88760645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24F63-38D8-1747-A347-8876064578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4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24F63-38D8-1747-A347-8876064578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8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24F63-38D8-1747-A347-8876064578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56E08-CCCD-1243-AC9B-BF00687BE3CA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856F-1D46-F64D-83E1-C8A37CE892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130425"/>
            <a:ext cx="8280400" cy="1470025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The Political Economy of Hydrocarbon Wealth and Fuel Prices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EEG Research &amp; Matchmaking Conference</a:t>
            </a:r>
            <a:br>
              <a:rPr lang="en-US" sz="2000" dirty="0" smtClean="0"/>
            </a:br>
            <a:r>
              <a:rPr lang="en-US" sz="2000" dirty="0" smtClean="0"/>
              <a:t>November 3-4, 2016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1460"/>
              </a:lnSpc>
            </a:pPr>
            <a:r>
              <a:rPr lang="en-US" sz="1800" dirty="0"/>
              <a:t>Paasha Mahdavi, Georgetown University</a:t>
            </a:r>
          </a:p>
          <a:p>
            <a:pPr>
              <a:lnSpc>
                <a:spcPts val="1460"/>
              </a:lnSpc>
            </a:pPr>
            <a:r>
              <a:rPr lang="en-US" sz="1800" dirty="0" smtClean="0"/>
              <a:t>Michael L. Ross, UCLA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Fossil fuel 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Consumer subsidies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vs. producer subsidies</a:t>
            </a:r>
          </a:p>
          <a:p>
            <a:r>
              <a:rPr lang="en-US" sz="2800" dirty="0" smtClean="0"/>
              <a:t>Pre-tax (below supply costs)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vs. post-tax (below supply cost + cost of social/environmental externalities)</a:t>
            </a:r>
          </a:p>
          <a:p>
            <a:r>
              <a:rPr lang="en-US" sz="2800" dirty="0" smtClean="0"/>
              <a:t>Petroleum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, natural gas, coal 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Fossil fuel 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Consumer subsidies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vs. producer subsidies</a:t>
            </a:r>
          </a:p>
          <a:p>
            <a:r>
              <a:rPr lang="en-US" sz="2800" dirty="0" smtClean="0"/>
              <a:t>Pre-tax (below supply costs)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vs. post-tax (below supply cost + cost of social/environmental externalities)</a:t>
            </a:r>
          </a:p>
          <a:p>
            <a:r>
              <a:rPr lang="en-US" sz="2800" dirty="0" smtClean="0"/>
              <a:t>Petroleum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, natural gas, coal </a:t>
            </a:r>
          </a:p>
          <a:p>
            <a:pPr lvl="1"/>
            <a:r>
              <a:rPr lang="en-US" sz="2400" dirty="0" smtClean="0">
                <a:solidFill>
                  <a:srgbClr val="800000"/>
                </a:solidFill>
              </a:rPr>
              <a:t>Gasoline </a:t>
            </a:r>
            <a:r>
              <a:rPr lang="en-US" sz="2400" dirty="0">
                <a:solidFill>
                  <a:srgbClr val="800000"/>
                </a:solidFill>
              </a:rPr>
              <a:t>&amp; diesel </a:t>
            </a:r>
            <a:r>
              <a:rPr lang="en-US" sz="2400" dirty="0">
                <a:solidFill>
                  <a:srgbClr val="800000"/>
                </a:solidFill>
                <a:sym typeface="Wingdings"/>
              </a:rPr>
              <a:t> ~10% of all greenhouse gas emissions</a:t>
            </a:r>
          </a:p>
          <a:p>
            <a:pPr lvl="1"/>
            <a:r>
              <a:rPr lang="en-US" sz="2400" dirty="0">
                <a:solidFill>
                  <a:srgbClr val="800000"/>
                </a:solidFill>
                <a:sym typeface="Wingdings"/>
              </a:rPr>
              <a:t>Fastest growing source of GHG</a:t>
            </a:r>
          </a:p>
          <a:p>
            <a:pPr lvl="1"/>
            <a:r>
              <a:rPr lang="en-US" sz="2400" dirty="0">
                <a:solidFill>
                  <a:srgbClr val="800000"/>
                </a:solidFill>
                <a:sym typeface="Wingdings"/>
              </a:rPr>
              <a:t>Biggest single beneficiary of fossil fuel subsidies (pre-tax, consumer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)</a:t>
            </a:r>
            <a:endParaRPr lang="en-US" sz="2400" dirty="0">
              <a:solidFill>
                <a:srgbClr val="80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089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8400"/>
            <a:ext cx="9144005" cy="54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3192"/>
            <a:ext cx="9144005" cy="63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" y="0"/>
            <a:ext cx="8104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Recent price reforms?</a:t>
            </a:r>
            <a:br>
              <a:rPr lang="en-US" sz="2400" dirty="0"/>
            </a:br>
            <a:r>
              <a:rPr lang="en-US" sz="2000" i="1" dirty="0"/>
              <a:t>Prices among the 22 </a:t>
            </a:r>
            <a:r>
              <a:rPr lang="en-US" sz="2000" i="1" dirty="0" smtClean="0"/>
              <a:t>persistent subsidizers </a:t>
            </a:r>
            <a:r>
              <a:rPr lang="en-US" sz="2000" i="1" dirty="0"/>
              <a:t>(Jan 2014-June 2016)</a:t>
            </a:r>
            <a:endParaRPr lang="en-US" sz="2000" dirty="0"/>
          </a:p>
        </p:txBody>
      </p:sp>
      <p:pic>
        <p:nvPicPr>
          <p:cNvPr id="5" name="Picture 4" descr="bmgap-badj-media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Hydrocarbon discoveries and price policy changes: Bolivia</a:t>
            </a:r>
            <a:endParaRPr lang="en-US" sz="18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486397"/>
          </a:xfrm>
        </p:spPr>
      </p:pic>
    </p:spTree>
    <p:extLst>
      <p:ext uri="{BB962C8B-B14F-4D97-AF65-F5344CB8AC3E}">
        <p14:creationId xmlns:p14="http://schemas.microsoft.com/office/powerpoint/2010/main" val="23293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Hydrocarbon discoveries and price policy changes: Vietnam</a:t>
            </a:r>
            <a:endParaRPr lang="en-US" sz="18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19200"/>
            <a:ext cx="9143995" cy="5486397"/>
          </a:xfrm>
        </p:spPr>
      </p:pic>
    </p:spTree>
    <p:extLst>
      <p:ext uri="{BB962C8B-B14F-4D97-AF65-F5344CB8AC3E}">
        <p14:creationId xmlns:p14="http://schemas.microsoft.com/office/powerpoint/2010/main" val="27764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 smtClean="0"/>
              <a:t>Future research</a:t>
            </a:r>
            <a:r>
              <a:rPr lang="en-US" sz="4000" dirty="0" smtClean="0"/>
              <a:t>: Improving knowledge of government policies and their dynamics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/>
              <a:t>Sources of changing </a:t>
            </a:r>
            <a:r>
              <a:rPr lang="en-US" sz="2800" b="1" dirty="0" smtClean="0"/>
              <a:t>taxes and subsidies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Supply shocks; political transitions; fiscal crises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/>
              <a:t>Sources of changing </a:t>
            </a:r>
            <a:r>
              <a:rPr lang="en-US" sz="2800" b="1" dirty="0" smtClean="0"/>
              <a:t>fixity</a:t>
            </a:r>
            <a:r>
              <a:rPr lang="en-US" sz="2800" dirty="0" smtClean="0"/>
              <a:t> </a:t>
            </a:r>
            <a:r>
              <a:rPr lang="en-US" sz="2800" b="1" dirty="0" smtClean="0"/>
              <a:t>policies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Driven by different factors than subsidies?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/>
              <a:t>Comprehensive price data for </a:t>
            </a:r>
            <a:r>
              <a:rPr lang="en-US" sz="2800" b="1" dirty="0" smtClean="0"/>
              <a:t>non-petroleum fuels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Coal</a:t>
            </a:r>
            <a:r>
              <a:rPr lang="en-US" sz="2400" dirty="0"/>
              <a:t>;</a:t>
            </a:r>
            <a:r>
              <a:rPr lang="en-US" sz="2400" dirty="0" smtClean="0"/>
              <a:t> natural gas; electricity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/>
              <a:t> </a:t>
            </a:r>
            <a:r>
              <a:rPr lang="en-US" sz="2800" b="1" dirty="0" err="1" smtClean="0"/>
              <a:t>Microfoundations</a:t>
            </a:r>
            <a:r>
              <a:rPr lang="en-US" sz="2800" dirty="0" smtClean="0"/>
              <a:t> of subsidies and subsidy reform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Public perceptions; behavioral responses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2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Toward an </a:t>
            </a:r>
            <a:r>
              <a:rPr lang="en-US" sz="3600" dirty="0"/>
              <a:t>improved understanding of the role of extractives in </a:t>
            </a:r>
            <a:r>
              <a:rPr lang="en-US" sz="3600" dirty="0" smtClean="0"/>
              <a:t>energy </a:t>
            </a:r>
            <a:r>
              <a:rPr lang="en-US" sz="3600" dirty="0"/>
              <a:t>provision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53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fossil fuel discoveries impact development?</a:t>
            </a:r>
          </a:p>
          <a:p>
            <a:endParaRPr lang="en-US" sz="2800" dirty="0" smtClean="0"/>
          </a:p>
          <a:p>
            <a:r>
              <a:rPr lang="en-US" sz="2800" dirty="0" smtClean="0"/>
              <a:t>What is the relationship between hydrocarbon discoveries and </a:t>
            </a:r>
            <a:r>
              <a:rPr lang="en-US" sz="2800" b="1" dirty="0" smtClean="0"/>
              <a:t>fuel pricing policies</a:t>
            </a:r>
            <a:r>
              <a:rPr lang="en-US" sz="2800" dirty="0" smtClean="0"/>
              <a:t>?  </a:t>
            </a:r>
          </a:p>
          <a:p>
            <a:pPr lvl="1"/>
            <a:r>
              <a:rPr lang="en-US" sz="2400" dirty="0" smtClean="0"/>
              <a:t>Why do some countries </a:t>
            </a:r>
            <a:r>
              <a:rPr lang="en-US" sz="2400" b="1" dirty="0" smtClean="0"/>
              <a:t>subsidize</a:t>
            </a:r>
            <a:r>
              <a:rPr lang="en-US" sz="2400" dirty="0" smtClean="0"/>
              <a:t> fossil fuel consumption, while others </a:t>
            </a:r>
            <a:r>
              <a:rPr lang="en-US" sz="2400" b="1" dirty="0" smtClean="0"/>
              <a:t>tax</a:t>
            </a:r>
            <a:r>
              <a:rPr lang="en-US" sz="2400" dirty="0" smtClean="0"/>
              <a:t> it?</a:t>
            </a:r>
          </a:p>
          <a:p>
            <a:pPr lvl="1"/>
            <a:r>
              <a:rPr lang="en-US" sz="2400" dirty="0" smtClean="0"/>
              <a:t>Why </a:t>
            </a:r>
            <a:r>
              <a:rPr lang="en-US" sz="2400" dirty="0"/>
              <a:t>do their policies change, and why are these changes sustained or </a:t>
            </a:r>
            <a:r>
              <a:rPr lang="en-US" sz="2400" dirty="0" smtClean="0"/>
              <a:t>reversed? </a:t>
            </a:r>
          </a:p>
          <a:p>
            <a:pPr lvl="1"/>
            <a:r>
              <a:rPr lang="en-US" sz="2400" dirty="0" smtClean="0"/>
              <a:t>Can we better measure what governments do?</a:t>
            </a:r>
          </a:p>
        </p:txBody>
      </p:sp>
    </p:spTree>
    <p:extLst>
      <p:ext uri="{BB962C8B-B14F-4D97-AF65-F5344CB8AC3E}">
        <p14:creationId xmlns:p14="http://schemas.microsoft.com/office/powerpoint/2010/main" val="23920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07_Myanmar_protests_11.jpg"/>
          <p:cNvPicPr>
            <a:picLocks noChangeAspect="1"/>
          </p:cNvPicPr>
          <p:nvPr/>
        </p:nvPicPr>
        <p:blipFill>
          <a:blip r:embed="rId3"/>
          <a:srcRect l="-18187" r="-18187"/>
          <a:stretch>
            <a:fillRect/>
          </a:stretch>
        </p:blipFill>
        <p:spPr>
          <a:xfrm>
            <a:off x="457200" y="1842533"/>
            <a:ext cx="3784600" cy="208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330" y="1779032"/>
            <a:ext cx="3214420" cy="214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330" y="4268309"/>
            <a:ext cx="2968734" cy="185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95" y="4268309"/>
            <a:ext cx="3087845" cy="185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37596" y="1409700"/>
            <a:ext cx="288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Myanmar, August 2007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8330" y="1409700"/>
            <a:ext cx="321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Bolivia, December 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7596" y="3924300"/>
            <a:ext cx="30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Jordan, November 2012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4016" y="3924300"/>
            <a:ext cx="296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Nigeria, January 2012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Removing subsidies…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59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we know so far</a:t>
            </a:r>
            <a:r>
              <a:rPr lang="is-IS" sz="4000" dirty="0" smtClean="0"/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991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Estimating the effects </a:t>
            </a:r>
            <a:r>
              <a:rPr lang="en-US" sz="2800" smtClean="0"/>
              <a:t>of subsidies:</a:t>
            </a:r>
            <a:endParaRPr lang="en-US" sz="2800" dirty="0" smtClean="0"/>
          </a:p>
          <a:p>
            <a:pPr lvl="1"/>
            <a:r>
              <a:rPr lang="en-US" sz="2400" dirty="0" smtClean="0"/>
              <a:t>Fiscal impact: ~$5.3 trillion in 2015 (6.5% global GDP)</a:t>
            </a:r>
          </a:p>
          <a:p>
            <a:pPr lvl="1"/>
            <a:r>
              <a:rPr lang="en-US" sz="2400" dirty="0" smtClean="0"/>
              <a:t>Negative externalities: global climate change, local air pollution, congestion, traffic deaths</a:t>
            </a:r>
          </a:p>
          <a:p>
            <a:pPr lvl="1"/>
            <a:r>
              <a:rPr lang="en-US" sz="2400" dirty="0" smtClean="0"/>
              <a:t>Regressive: the rich primarily benefit</a:t>
            </a:r>
          </a:p>
          <a:p>
            <a:r>
              <a:rPr lang="en-US" sz="2800" dirty="0" smtClean="0"/>
              <a:t>Factors determining subsidies:</a:t>
            </a:r>
          </a:p>
          <a:p>
            <a:pPr lvl="1"/>
            <a:r>
              <a:rPr lang="en-US" sz="2400" dirty="0" smtClean="0"/>
              <a:t>Political economy: populism, “path dependence”</a:t>
            </a:r>
          </a:p>
          <a:p>
            <a:pPr lvl="1"/>
            <a:r>
              <a:rPr lang="en-US" sz="2400" dirty="0" smtClean="0"/>
              <a:t>Regime type: dictators vs. democrats</a:t>
            </a:r>
          </a:p>
          <a:p>
            <a:pPr lvl="1"/>
            <a:r>
              <a:rPr lang="en-US" sz="2400" dirty="0" smtClean="0"/>
              <a:t>Resource wealth: exporters vs. importers</a:t>
            </a:r>
          </a:p>
          <a:p>
            <a:r>
              <a:rPr lang="en-US" sz="2800" dirty="0" smtClean="0"/>
              <a:t>Reforming subsidies:</a:t>
            </a:r>
          </a:p>
          <a:p>
            <a:pPr lvl="1"/>
            <a:r>
              <a:rPr lang="en-US" sz="2400" dirty="0" smtClean="0"/>
              <a:t>Fiscal pressures</a:t>
            </a:r>
          </a:p>
          <a:p>
            <a:pPr lvl="1"/>
            <a:r>
              <a:rPr lang="en-US" sz="2400" dirty="0" smtClean="0"/>
              <a:t>Consumer expectations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03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673100"/>
            <a:ext cx="82550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Improving the state of knowledge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large are taxes/subsidies &amp; how do they vary across countries?</a:t>
            </a:r>
          </a:p>
          <a:p>
            <a:r>
              <a:rPr lang="en-US" sz="2800" dirty="0" smtClean="0"/>
              <a:t>Where do we observe reform? Backsliding?</a:t>
            </a:r>
          </a:p>
          <a:p>
            <a:r>
              <a:rPr lang="en-US" sz="2800" dirty="0" smtClean="0"/>
              <a:t>Are global subsidies rising or falling?</a:t>
            </a:r>
          </a:p>
          <a:p>
            <a:endParaRPr lang="en-US" sz="2800" dirty="0"/>
          </a:p>
          <a:p>
            <a:pPr>
              <a:buFont typeface="Wingdings" charset="2"/>
              <a:buChar char="Ø"/>
            </a:pPr>
            <a:r>
              <a:rPr lang="en-US" sz="2800" i="1" dirty="0" smtClean="0"/>
              <a:t>Need for more refined, precise measures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297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Fossil fuel 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Consumer subsidies vs. producer subsidies</a:t>
            </a:r>
          </a:p>
          <a:p>
            <a:r>
              <a:rPr lang="en-US" sz="2800" dirty="0" smtClean="0"/>
              <a:t>Pre-tax (below supply costs) vs. post-tax (below supply cost + cost of social/environmental externalities)</a:t>
            </a:r>
          </a:p>
          <a:p>
            <a:r>
              <a:rPr lang="en-US" sz="2800" dirty="0" smtClean="0"/>
              <a:t>Petroleum, natural gas, coal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8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Fossil fuel 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Consumer subsidies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vs. producer subsidies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Pre-tax (below supply costs) vs. post-tax (below supply cost + cost of social/environmental externalities)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Petroleum, natural gas, coal 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Fossil fuel 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Consumer subsidies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vs. producer subsidies</a:t>
            </a:r>
          </a:p>
          <a:p>
            <a:r>
              <a:rPr lang="en-US" sz="2800" dirty="0" smtClean="0"/>
              <a:t>Pre-tax (below supply costs)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vs. post-tax (below supply cost + cost of social/environmental externalities)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Petroleum, natural gas, coal 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11820</TotalTime>
  <Words>502</Words>
  <Application>Microsoft Office PowerPoint</Application>
  <PresentationFormat>On-screen Show (4:3)</PresentationFormat>
  <Paragraphs>74</Paragraphs>
  <Slides>18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 The Political Economy of Hydrocarbon Wealth and Fuel Prices  EEG Research &amp; Matchmaking Conference November 3-4, 2016  </vt:lpstr>
      <vt:lpstr>Toward an improved understanding of the role of extractives in energy provision </vt:lpstr>
      <vt:lpstr>Removing subsidies…</vt:lpstr>
      <vt:lpstr>What we know so far…</vt:lpstr>
      <vt:lpstr>PowerPoint Presentation</vt:lpstr>
      <vt:lpstr>Improving the state of knowledge</vt:lpstr>
      <vt:lpstr>Fossil fuel subsidies</vt:lpstr>
      <vt:lpstr>Fossil fuel subsidies</vt:lpstr>
      <vt:lpstr>Fossil fuel subsidies</vt:lpstr>
      <vt:lpstr>Fossil fuel subsidies</vt:lpstr>
      <vt:lpstr>Fossil fuel subsidies</vt:lpstr>
      <vt:lpstr>PowerPoint Presentation</vt:lpstr>
      <vt:lpstr>PowerPoint Presentation</vt:lpstr>
      <vt:lpstr>PowerPoint Presentation</vt:lpstr>
      <vt:lpstr>Recent price reforms? Prices among the 22 persistent subsidizers (Jan 2014-June 2016)</vt:lpstr>
      <vt:lpstr>Hydrocarbon discoveries and price policy changes: Bolivia</vt:lpstr>
      <vt:lpstr>Hydrocarbon discoveries and price policy changes: Vietnam</vt:lpstr>
      <vt:lpstr>Future research: Improving knowledge of government policies and their dynamics</vt:lpstr>
    </vt:vector>
  </TitlesOfParts>
  <Company>UCLA Political Science Department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gasoline prices, 2000-12</dc:title>
  <dc:creator>Michael Ross</dc:creator>
  <cp:lastModifiedBy>Alexandra Wall</cp:lastModifiedBy>
  <cp:revision>250</cp:revision>
  <dcterms:created xsi:type="dcterms:W3CDTF">2015-02-18T20:18:01Z</dcterms:created>
  <dcterms:modified xsi:type="dcterms:W3CDTF">2016-11-17T22:35:55Z</dcterms:modified>
</cp:coreProperties>
</file>