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The Political Economy of Aid for Power Sector Reform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19474"/>
          </a:xfrm>
        </p:spPr>
        <p:txBody>
          <a:bodyPr>
            <a:normAutofit/>
          </a:bodyPr>
          <a:lstStyle/>
          <a:p>
            <a:r>
              <a:rPr lang="en-GB" dirty="0"/>
              <a:t>Neil </a:t>
            </a:r>
            <a:r>
              <a:rPr lang="en-GB" dirty="0" err="1"/>
              <a:t>mcculloch</a:t>
            </a:r>
            <a:endParaRPr lang="en-GB" dirty="0"/>
          </a:p>
          <a:p>
            <a:r>
              <a:rPr lang="en-GB" dirty="0"/>
              <a:t>John ward</a:t>
            </a:r>
          </a:p>
          <a:p>
            <a:r>
              <a:rPr lang="en-GB" dirty="0"/>
              <a:t>Esme Sindou</a:t>
            </a:r>
          </a:p>
        </p:txBody>
      </p:sp>
    </p:spTree>
    <p:extLst>
      <p:ext uri="{BB962C8B-B14F-4D97-AF65-F5344CB8AC3E}">
        <p14:creationId xmlns:p14="http://schemas.microsoft.com/office/powerpoint/2010/main" val="268137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know and what we don’t know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know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Power sector reform projects have a particularly bad record of failure because they are particularly prone to clashing with local political constraints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Donors are keenly aware of these political issues, but have struggled to modify their approach to take them into account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 we don’t know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underlying contexts and political factors that make success more or less likely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Why donors don’t significantly adapt their programmes when they know the political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Why power sector reform is successful when it is – and what the role of external actors has been in this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What sorts of communication can build wider support for power sector reform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EEG research can fill these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664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1. Explore how power sector reform options link to the </a:t>
            </a:r>
            <a:r>
              <a:rPr lang="en-GB" b="1" u="sng" dirty="0"/>
              <a:t>underlying political settlement</a:t>
            </a:r>
          </a:p>
          <a:p>
            <a:r>
              <a:rPr lang="en-GB" dirty="0"/>
              <a:t>There is extensive literature on political settlements now – but very little work has explored its (major) implications for power sector reform work</a:t>
            </a:r>
          </a:p>
          <a:p>
            <a:r>
              <a:rPr lang="en-GB" b="1" dirty="0"/>
              <a:t>2. Assess </a:t>
            </a:r>
            <a:r>
              <a:rPr lang="en-GB" b="1" u="sng" dirty="0"/>
              <a:t>how donors incorporate PEA </a:t>
            </a:r>
            <a:r>
              <a:rPr lang="en-GB" b="1" dirty="0"/>
              <a:t>into programming in the power sector</a:t>
            </a:r>
            <a:endParaRPr lang="en-GB" b="1" u="sng" dirty="0"/>
          </a:p>
          <a:p>
            <a:r>
              <a:rPr lang="en-GB" dirty="0"/>
              <a:t>Understanding why it is so difficult for donors to incorporate political economy analysis into programming in the power sector</a:t>
            </a:r>
          </a:p>
          <a:p>
            <a:r>
              <a:rPr lang="en-GB" b="1" dirty="0"/>
              <a:t>3. Case studies of </a:t>
            </a:r>
            <a:r>
              <a:rPr lang="en-GB" b="1" u="sng" dirty="0"/>
              <a:t>successful power sector reforms</a:t>
            </a:r>
          </a:p>
          <a:p>
            <a:r>
              <a:rPr lang="en-GB" dirty="0"/>
              <a:t>Examine the approach was taken in each case: what was the influence of external factors and actors?; how did the government build support for reform?; what obstacles were faced and how did they overcome them?</a:t>
            </a:r>
          </a:p>
          <a:p>
            <a:r>
              <a:rPr lang="en-GB" b="1" dirty="0"/>
              <a:t>4. Survey </a:t>
            </a:r>
            <a:r>
              <a:rPr lang="en-GB" b="1" u="sng" dirty="0"/>
              <a:t>what people think </a:t>
            </a:r>
            <a:r>
              <a:rPr lang="en-GB" b="1" dirty="0"/>
              <a:t>about power sector reform</a:t>
            </a:r>
          </a:p>
          <a:p>
            <a:r>
              <a:rPr lang="en-GB" dirty="0"/>
              <a:t>Implement a survey experiment to test how ideas about reform shift with new information.  This could provide policy recommendations about the messages most likely to build support for reform.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9478">
            <a:off x="7761733" y="2487758"/>
            <a:ext cx="3917254" cy="218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1" cy="770144"/>
          </a:xfrm>
        </p:spPr>
        <p:txBody>
          <a:bodyPr/>
          <a:lstStyle/>
          <a:p>
            <a:r>
              <a:rPr lang="en-GB" dirty="0"/>
              <a:t>Aid is political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… and achieving a developmental objective requires a deep understanding of the politics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8157">
            <a:off x="5057086" y="3895128"/>
            <a:ext cx="5657570" cy="1658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37" y="2299504"/>
            <a:ext cx="2644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Power sector reform is particularly “political”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It is a natural monopoly (due to economies of scale)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It is a key part of the developmental narrative of many countries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It provides a centralised, easy and large opportunity for both rent extraction and patronage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35" y="2153915"/>
            <a:ext cx="5064889" cy="30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questions and the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have donors taken politics into account in designing and implementing power sector reform programmes in Sub-Saharan Africa and South Asia?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can be done to improve the way in which power sector projects are implemented?</a:t>
            </a:r>
          </a:p>
          <a:p>
            <a:pPr marL="0" indent="0">
              <a:buNone/>
            </a:pPr>
            <a:r>
              <a:rPr lang="en-GB" sz="2400" b="1" dirty="0"/>
              <a:t>The Answers</a:t>
            </a:r>
          </a:p>
          <a:p>
            <a:pPr marL="457200" indent="-457200">
              <a:buAutoNum type="arabicPeriod"/>
            </a:pPr>
            <a:r>
              <a:rPr lang="en-GB" sz="2400" dirty="0"/>
              <a:t>Remarkably little</a:t>
            </a:r>
          </a:p>
          <a:p>
            <a:pPr marL="457200" indent="-457200">
              <a:buAutoNum type="arabicPeriod"/>
            </a:pPr>
            <a:r>
              <a:rPr lang="en-GB" sz="2400" dirty="0"/>
              <a:t>A lot … but it would require changes in the way in which donors operate and projects are designed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Literature Review</a:t>
            </a:r>
          </a:p>
          <a:p>
            <a:pPr lvl="1"/>
            <a:r>
              <a:rPr lang="en-GB" dirty="0"/>
              <a:t>What does the literature tell us about how donors have managed the politics of power sector reform?</a:t>
            </a:r>
          </a:p>
          <a:p>
            <a:pPr marL="544068" lvl="1" indent="-342900">
              <a:buFont typeface="+mj-lt"/>
              <a:buAutoNum type="arabicPeriod"/>
            </a:pPr>
            <a:endParaRPr lang="en-GB" dirty="0"/>
          </a:p>
          <a:p>
            <a:pPr marL="251460" indent="-342900">
              <a:buFont typeface="+mj-lt"/>
              <a:buAutoNum type="arabicPeriod"/>
            </a:pPr>
            <a:r>
              <a:rPr lang="en-GB" sz="2200" dirty="0"/>
              <a:t>Review</a:t>
            </a:r>
            <a:r>
              <a:rPr lang="en-GB" dirty="0"/>
              <a:t> of Project Documentation</a:t>
            </a:r>
          </a:p>
          <a:p>
            <a:pPr lvl="1"/>
            <a:r>
              <a:rPr lang="en-GB" dirty="0"/>
              <a:t>Collected project documentation from the major donors to the sector in Tanzania and Orissa</a:t>
            </a:r>
          </a:p>
          <a:p>
            <a:pPr marL="544068" lvl="1" indent="-342900">
              <a:buFont typeface="+mj-lt"/>
              <a:buAutoNum type="arabicPeriod"/>
            </a:pPr>
            <a:endParaRPr lang="en-GB" dirty="0"/>
          </a:p>
          <a:p>
            <a:pPr marL="365760" indent="-457200">
              <a:buFont typeface="+mj-lt"/>
              <a:buAutoNum type="arabicPeriod"/>
            </a:pPr>
            <a:r>
              <a:rPr lang="en-GB" dirty="0"/>
              <a:t>Interviews with senior donor officials</a:t>
            </a:r>
          </a:p>
          <a:p>
            <a:pPr lvl="1"/>
            <a:r>
              <a:rPr lang="en-GB" dirty="0"/>
              <a:t>Focussed on officials with knowledge of power sector reforms in Tanzania and Orissa.</a:t>
            </a:r>
          </a:p>
          <a:p>
            <a:pPr marL="20116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Donors have played a major role as architects of reform in the power sector in developing countries </a:t>
            </a:r>
            <a:r>
              <a:rPr lang="en-GB" dirty="0"/>
              <a:t>(Bacon and Besant-Jones, 2002; </a:t>
            </a:r>
            <a:r>
              <a:rPr lang="en-GB" dirty="0" err="1"/>
              <a:t>Wamukonya</a:t>
            </a:r>
            <a:r>
              <a:rPr lang="en-GB" dirty="0"/>
              <a:t>, 2003; Dornan, 2014)</a:t>
            </a:r>
          </a:p>
          <a:p>
            <a:r>
              <a:rPr lang="en-GB" b="1" dirty="0"/>
              <a:t>Until the early 2000s, donors pushed the “standard model” of reform </a:t>
            </a:r>
            <a:r>
              <a:rPr lang="en-GB" dirty="0"/>
              <a:t>(corporatisation, commercialisation, legislation, regulation, restructuring, privatisation and competition) – there was a belief that “one size fits all”. (</a:t>
            </a:r>
            <a:r>
              <a:rPr lang="en-GB" dirty="0" err="1"/>
              <a:t>Gratwick</a:t>
            </a:r>
            <a:r>
              <a:rPr lang="en-GB" dirty="0"/>
              <a:t> and Eberhard 2008; </a:t>
            </a:r>
            <a:r>
              <a:rPr lang="en-GB" dirty="0" err="1"/>
              <a:t>Joskow</a:t>
            </a:r>
            <a:r>
              <a:rPr lang="en-GB" dirty="0"/>
              <a:t>, 2006; </a:t>
            </a:r>
            <a:r>
              <a:rPr lang="en-GB" dirty="0" err="1"/>
              <a:t>Littlechild</a:t>
            </a:r>
            <a:r>
              <a:rPr lang="en-GB" dirty="0"/>
              <a:t>, 2006; Hunt, 2002)</a:t>
            </a:r>
          </a:p>
          <a:p>
            <a:r>
              <a:rPr lang="en-GB" b="1" dirty="0"/>
              <a:t>There were a variety of motives for the approach donors took </a:t>
            </a:r>
            <a:r>
              <a:rPr lang="en-GB" dirty="0"/>
              <a:t>– ideological, technical, commercial (Bacon, 1995; Thompson and </a:t>
            </a:r>
            <a:r>
              <a:rPr lang="en-GB" dirty="0" err="1"/>
              <a:t>Bazilian</a:t>
            </a:r>
            <a:r>
              <a:rPr lang="en-GB" dirty="0"/>
              <a:t>, 2014) </a:t>
            </a:r>
          </a:p>
          <a:p>
            <a:r>
              <a:rPr lang="en-GB" b="1" dirty="0"/>
              <a:t>The standard model has yielded rather limited results, often because it failed to take account of the underlying political constraints </a:t>
            </a:r>
            <a:r>
              <a:rPr lang="en-GB" dirty="0"/>
              <a:t>(Eberhard, 2004; </a:t>
            </a:r>
            <a:r>
              <a:rPr lang="en-GB" dirty="0" err="1"/>
              <a:t>Dubash</a:t>
            </a:r>
            <a:r>
              <a:rPr lang="en-GB" dirty="0"/>
              <a:t> and </a:t>
            </a:r>
            <a:r>
              <a:rPr lang="en-GB" dirty="0" err="1"/>
              <a:t>Rajan</a:t>
            </a:r>
            <a:r>
              <a:rPr lang="en-GB" dirty="0"/>
              <a:t>, 2001)</a:t>
            </a:r>
          </a:p>
          <a:p>
            <a:r>
              <a:rPr lang="en-GB" b="1" dirty="0"/>
              <a:t>Donors have attempted to move away from “cookbook” solutions </a:t>
            </a:r>
            <a:r>
              <a:rPr lang="en-GB" dirty="0"/>
              <a:t>(Besant-Jones, 2006; Levy 2007; Fritz et al. 2014)  – </a:t>
            </a:r>
            <a:r>
              <a:rPr lang="en-GB" b="1" dirty="0"/>
              <a:t>but have struggled to change their approach </a:t>
            </a:r>
            <a:r>
              <a:rPr lang="en-GB" dirty="0"/>
              <a:t>(Naqvi, 2016)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Tanzania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Dominated by TANESCO – a state-owned utility.  It has struggled financially for years resulting in low investment and very poor quality service</a:t>
            </a:r>
          </a:p>
          <a:p>
            <a:r>
              <a:rPr lang="en-GB" dirty="0"/>
              <a:t>Donor driven reforms in 1990s applied the standard model – but never successfully implemented</a:t>
            </a:r>
          </a:p>
          <a:p>
            <a:r>
              <a:rPr lang="en-GB" dirty="0"/>
              <a:t>Management contract tried from 2002-2006, but was terminated</a:t>
            </a:r>
          </a:p>
          <a:p>
            <a:r>
              <a:rPr lang="en-GB" dirty="0"/>
              <a:t>New Act creates EWURA and REA in 2008</a:t>
            </a:r>
          </a:p>
          <a:p>
            <a:r>
              <a:rPr lang="en-GB" dirty="0"/>
              <a:t>Emergency Power Producer contracts led to a corruption scandal and very high costs</a:t>
            </a:r>
          </a:p>
          <a:p>
            <a:r>
              <a:rPr lang="en-GB" dirty="0"/>
              <a:t>Difficult relationship with key donors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29" y="2011050"/>
            <a:ext cx="5537361" cy="3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Orissa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State government initiated reform in early 1990s, supported by DFID and World Bank</a:t>
            </a:r>
          </a:p>
          <a:p>
            <a:r>
              <a:rPr lang="en-GB" dirty="0"/>
              <a:t>Aim was to unbundle the transmission and distribution functions and privatise them </a:t>
            </a:r>
          </a:p>
          <a:p>
            <a:r>
              <a:rPr lang="en-GB" dirty="0"/>
              <a:t>New distribution companies failed to provide significant new investment, increase collections, or reduce T&amp;D losses … in part because of the refusal by the state government to correctly acknowledge losses</a:t>
            </a:r>
          </a:p>
          <a:p>
            <a:r>
              <a:rPr lang="en-GB" dirty="0"/>
              <a:t>So the private sector withdrew and the distribution companies went back in public hands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09" y="2244161"/>
            <a:ext cx="5419341" cy="30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lessons from our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621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Analysing the underlying politics of change in a country is valuable – but only if used</a:t>
            </a:r>
          </a:p>
          <a:p>
            <a:r>
              <a:rPr lang="en-GB" dirty="0"/>
              <a:t>Very few donors conducted any kind of political economy analysis prior to the initiation of their programmes.  Even when this was done, it was a separate exercise with little bearing on the substance of the proposed project.</a:t>
            </a:r>
          </a:p>
          <a:p>
            <a:r>
              <a:rPr lang="en-GB" b="1" dirty="0"/>
              <a:t>Flexibility is important – but it is difficult</a:t>
            </a:r>
          </a:p>
          <a:p>
            <a:r>
              <a:rPr lang="en-GB" dirty="0"/>
              <a:t>Much has been made of flexible and adaptive approaches to project management.  But making contracts flexible is complex; and allowing a slower and more experimental approach runs against the need for “results”</a:t>
            </a:r>
          </a:p>
          <a:p>
            <a:r>
              <a:rPr lang="en-GB" b="1" dirty="0"/>
              <a:t>Dialogue, trust and personal relationships are of critical importance for reform</a:t>
            </a:r>
          </a:p>
          <a:p>
            <a:r>
              <a:rPr lang="en-GB" dirty="0"/>
              <a:t>But rotation of staff and the burden of process compliance reduces the ability to build trust.</a:t>
            </a:r>
          </a:p>
          <a:p>
            <a:r>
              <a:rPr lang="en-GB" b="1" dirty="0"/>
              <a:t>Mental models matter</a:t>
            </a:r>
          </a:p>
          <a:p>
            <a:r>
              <a:rPr lang="en-GB" dirty="0"/>
              <a:t>Many international consultants still apply the “standard model” because they are unaware of, or find it harder to deal with the “messy” hybrid models that have evolved.</a:t>
            </a:r>
          </a:p>
          <a:p>
            <a:r>
              <a:rPr lang="en-GB" b="1" dirty="0"/>
              <a:t>There may be an opportunity to build domestic demand for reform</a:t>
            </a:r>
            <a:endParaRPr lang="en-GB" dirty="0"/>
          </a:p>
          <a:p>
            <a:r>
              <a:rPr lang="en-GB" dirty="0"/>
              <a:t>Donors place very little effort on building a broader coalition for reform with civil society and the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4987228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1031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The Political Economy of Aid for Power Sector Reform</vt:lpstr>
      <vt:lpstr>Background</vt:lpstr>
      <vt:lpstr>Power sector reform is particularly “political”</vt:lpstr>
      <vt:lpstr>The questions and the answers</vt:lpstr>
      <vt:lpstr>Approach</vt:lpstr>
      <vt:lpstr>Literature Review</vt:lpstr>
      <vt:lpstr>The Tanzania story</vt:lpstr>
      <vt:lpstr>The Orissa story</vt:lpstr>
      <vt:lpstr>Key lessons from our interviews</vt:lpstr>
      <vt:lpstr>What we know and what we don’t know</vt:lpstr>
      <vt:lpstr>How EEG research can fill these gaps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McCulloch</dc:creator>
  <cp:lastModifiedBy>Neil McCulloch</cp:lastModifiedBy>
  <cp:revision>18</cp:revision>
  <dcterms:created xsi:type="dcterms:W3CDTF">2016-10-31T16:32:26Z</dcterms:created>
  <dcterms:modified xsi:type="dcterms:W3CDTF">2016-11-02T20:43:27Z</dcterms:modified>
</cp:coreProperties>
</file>