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7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21"/>
  </p:normalViewPr>
  <p:slideViewPr>
    <p:cSldViewPr snapToGrid="0" snapToObjects="1">
      <p:cViewPr varScale="1">
        <p:scale>
          <a:sx n="74" d="100"/>
          <a:sy n="74" d="100"/>
        </p:scale>
        <p:origin x="3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E58BC-D045-894A-8D2D-6F3AACF8D933}" type="doc">
      <dgm:prSet loTypeId="urn:microsoft.com/office/officeart/2009/3/layout/StepUpProcess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49A3999-2626-F140-B6B7-D9F66EC5D77B}">
      <dgm:prSet phldrT="[Text]" custT="1"/>
      <dgm:spPr/>
      <dgm:t>
        <a:bodyPr/>
        <a:lstStyle/>
        <a:p>
          <a:r>
            <a:rPr lang="en-US" sz="1400" dirty="0" smtClean="0">
              <a:latin typeface="+mj-lt"/>
            </a:rPr>
            <a:t>Corporatization &amp; Commercialization</a:t>
          </a:r>
          <a:endParaRPr lang="en-US" sz="1400" dirty="0">
            <a:latin typeface="+mj-lt"/>
          </a:endParaRPr>
        </a:p>
      </dgm:t>
    </dgm:pt>
    <dgm:pt modelId="{468DA2E8-953D-7D4F-844E-7808FA27387F}" type="parTrans" cxnId="{5E67931A-B389-F142-8E2A-C9B656456D67}">
      <dgm:prSet/>
      <dgm:spPr/>
      <dgm:t>
        <a:bodyPr/>
        <a:lstStyle/>
        <a:p>
          <a:endParaRPr lang="en-US"/>
        </a:p>
      </dgm:t>
    </dgm:pt>
    <dgm:pt modelId="{D731936A-CB47-614D-8EED-9531753F5766}" type="sibTrans" cxnId="{5E67931A-B389-F142-8E2A-C9B656456D67}">
      <dgm:prSet/>
      <dgm:spPr/>
      <dgm:t>
        <a:bodyPr/>
        <a:lstStyle/>
        <a:p>
          <a:endParaRPr lang="en-US"/>
        </a:p>
      </dgm:t>
    </dgm:pt>
    <dgm:pt modelId="{260F85F6-5BBD-A940-A6C4-BD9115CA700E}">
      <dgm:prSet phldrT="[Text]" custT="1"/>
      <dgm:spPr/>
      <dgm:t>
        <a:bodyPr/>
        <a:lstStyle/>
        <a:p>
          <a:r>
            <a:rPr lang="en-US" sz="1400" dirty="0" smtClean="0">
              <a:latin typeface="+mj-lt"/>
            </a:rPr>
            <a:t>Legislation</a:t>
          </a:r>
          <a:endParaRPr lang="en-US" sz="1400" dirty="0">
            <a:latin typeface="+mj-lt"/>
          </a:endParaRPr>
        </a:p>
      </dgm:t>
    </dgm:pt>
    <dgm:pt modelId="{123D3B5B-514C-2241-B307-5F72CEE70E24}" type="parTrans" cxnId="{8B6B9A0B-6CB5-494A-AF3E-CEE8987A6F49}">
      <dgm:prSet/>
      <dgm:spPr/>
      <dgm:t>
        <a:bodyPr/>
        <a:lstStyle/>
        <a:p>
          <a:endParaRPr lang="en-US"/>
        </a:p>
      </dgm:t>
    </dgm:pt>
    <dgm:pt modelId="{3AFE3FD9-0B2D-8244-8EEE-2A6D92D5105E}" type="sibTrans" cxnId="{8B6B9A0B-6CB5-494A-AF3E-CEE8987A6F49}">
      <dgm:prSet/>
      <dgm:spPr/>
      <dgm:t>
        <a:bodyPr/>
        <a:lstStyle/>
        <a:p>
          <a:endParaRPr lang="en-US"/>
        </a:p>
      </dgm:t>
    </dgm:pt>
    <dgm:pt modelId="{9A82AEB7-1909-AC40-ADB0-EE1D4D90B107}">
      <dgm:prSet phldrT="[Text]" custT="1"/>
      <dgm:spPr/>
      <dgm:t>
        <a:bodyPr/>
        <a:lstStyle/>
        <a:p>
          <a:r>
            <a:rPr lang="en-US" sz="1400" dirty="0" smtClean="0">
              <a:latin typeface="+mj-lt"/>
            </a:rPr>
            <a:t>Independent Regulation</a:t>
          </a:r>
          <a:endParaRPr lang="en-US" sz="1400" dirty="0">
            <a:latin typeface="+mj-lt"/>
          </a:endParaRPr>
        </a:p>
      </dgm:t>
    </dgm:pt>
    <dgm:pt modelId="{A1935A07-8B99-0C45-B8A1-065369F32120}" type="parTrans" cxnId="{96E1EC13-8E9D-AB42-A077-3F8C814A3583}">
      <dgm:prSet/>
      <dgm:spPr/>
      <dgm:t>
        <a:bodyPr/>
        <a:lstStyle/>
        <a:p>
          <a:endParaRPr lang="en-US"/>
        </a:p>
      </dgm:t>
    </dgm:pt>
    <dgm:pt modelId="{5D7B25D1-FADC-5B42-B072-F807F13CB187}" type="sibTrans" cxnId="{96E1EC13-8E9D-AB42-A077-3F8C814A3583}">
      <dgm:prSet/>
      <dgm:spPr/>
      <dgm:t>
        <a:bodyPr/>
        <a:lstStyle/>
        <a:p>
          <a:endParaRPr lang="en-US"/>
        </a:p>
      </dgm:t>
    </dgm:pt>
    <dgm:pt modelId="{61E4C45D-37A5-7446-B22B-9F4C55BE101C}">
      <dgm:prSet phldrT="[Text]" custT="1"/>
      <dgm:spPr/>
      <dgm:t>
        <a:bodyPr/>
        <a:lstStyle/>
        <a:p>
          <a:r>
            <a:rPr lang="en-US" sz="1400" dirty="0" smtClean="0">
              <a:latin typeface="+mj-lt"/>
            </a:rPr>
            <a:t>Private Sector Participation </a:t>
          </a:r>
          <a:endParaRPr lang="en-US" sz="1400" dirty="0">
            <a:latin typeface="+mj-lt"/>
          </a:endParaRPr>
        </a:p>
      </dgm:t>
    </dgm:pt>
    <dgm:pt modelId="{D04DBE85-01E3-1249-AB8A-A8485EEE5CD6}" type="parTrans" cxnId="{8B1F94D2-7FAD-D34E-AEAA-E3022F934738}">
      <dgm:prSet/>
      <dgm:spPr/>
      <dgm:t>
        <a:bodyPr/>
        <a:lstStyle/>
        <a:p>
          <a:endParaRPr lang="en-US"/>
        </a:p>
      </dgm:t>
    </dgm:pt>
    <dgm:pt modelId="{4E4FAD09-205F-BC4F-936F-F05E5E251F6F}" type="sibTrans" cxnId="{8B1F94D2-7FAD-D34E-AEAA-E3022F934738}">
      <dgm:prSet/>
      <dgm:spPr/>
      <dgm:t>
        <a:bodyPr/>
        <a:lstStyle/>
        <a:p>
          <a:endParaRPr lang="en-US"/>
        </a:p>
      </dgm:t>
    </dgm:pt>
    <dgm:pt modelId="{DE2BBD7B-4CF7-7B46-B444-D03E75AAFF7C}">
      <dgm:prSet phldrT="[Text]" custT="1"/>
      <dgm:spPr/>
      <dgm:t>
        <a:bodyPr/>
        <a:lstStyle/>
        <a:p>
          <a:r>
            <a:rPr lang="en-US" sz="1400" dirty="0" smtClean="0">
              <a:latin typeface="+mj-lt"/>
            </a:rPr>
            <a:t>Restructuring</a:t>
          </a:r>
          <a:endParaRPr lang="en-US" sz="1400" dirty="0">
            <a:latin typeface="+mj-lt"/>
          </a:endParaRPr>
        </a:p>
      </dgm:t>
    </dgm:pt>
    <dgm:pt modelId="{126105CC-AF1D-2342-B221-93263333D9D2}" type="parTrans" cxnId="{D850B7D7-2999-6741-9645-96694A8F3E4B}">
      <dgm:prSet/>
      <dgm:spPr/>
      <dgm:t>
        <a:bodyPr/>
        <a:lstStyle/>
        <a:p>
          <a:endParaRPr lang="en-US"/>
        </a:p>
      </dgm:t>
    </dgm:pt>
    <dgm:pt modelId="{03CDDEBD-31CD-A440-94B1-BA368D3D6A2C}" type="sibTrans" cxnId="{D850B7D7-2999-6741-9645-96694A8F3E4B}">
      <dgm:prSet/>
      <dgm:spPr/>
      <dgm:t>
        <a:bodyPr/>
        <a:lstStyle/>
        <a:p>
          <a:endParaRPr lang="en-US"/>
        </a:p>
      </dgm:t>
    </dgm:pt>
    <dgm:pt modelId="{28C3BC81-E7A3-1243-8F6F-ADB06D0BDDCA}">
      <dgm:prSet phldrT="[Text]" custT="1"/>
      <dgm:spPr/>
      <dgm:t>
        <a:bodyPr/>
        <a:lstStyle/>
        <a:p>
          <a:r>
            <a:rPr lang="en-US" sz="1400" dirty="0" smtClean="0">
              <a:latin typeface="+mj-lt"/>
            </a:rPr>
            <a:t>Divestiture Assets</a:t>
          </a:r>
          <a:endParaRPr lang="en-US" sz="1400" dirty="0">
            <a:latin typeface="+mj-lt"/>
          </a:endParaRPr>
        </a:p>
      </dgm:t>
    </dgm:pt>
    <dgm:pt modelId="{479ECBA3-58F6-544C-AFEE-20671E759963}" type="parTrans" cxnId="{EA7B8388-4911-194B-BA58-7C8160C46DD5}">
      <dgm:prSet/>
      <dgm:spPr/>
      <dgm:t>
        <a:bodyPr/>
        <a:lstStyle/>
        <a:p>
          <a:endParaRPr lang="en-US"/>
        </a:p>
      </dgm:t>
    </dgm:pt>
    <dgm:pt modelId="{D468FA99-86EB-0A41-828C-AD28D1975B79}" type="sibTrans" cxnId="{EA7B8388-4911-194B-BA58-7C8160C46DD5}">
      <dgm:prSet/>
      <dgm:spPr/>
      <dgm:t>
        <a:bodyPr/>
        <a:lstStyle/>
        <a:p>
          <a:endParaRPr lang="en-US"/>
        </a:p>
      </dgm:t>
    </dgm:pt>
    <dgm:pt modelId="{833C406B-1F00-3649-B15A-E952CC0EFFF7}">
      <dgm:prSet phldrT="[Text]" custT="1"/>
      <dgm:spPr/>
      <dgm:t>
        <a:bodyPr/>
        <a:lstStyle/>
        <a:p>
          <a:r>
            <a:rPr lang="en-US" sz="1400" dirty="0" smtClean="0">
              <a:latin typeface="+mj-lt"/>
            </a:rPr>
            <a:t>Competition</a:t>
          </a:r>
          <a:endParaRPr lang="en-US" sz="1400" dirty="0">
            <a:latin typeface="+mj-lt"/>
          </a:endParaRPr>
        </a:p>
      </dgm:t>
    </dgm:pt>
    <dgm:pt modelId="{62E6779A-5688-1F41-AD68-A1AED223878E}" type="parTrans" cxnId="{FCD5C325-BE96-3D41-A0C8-7D332D8B8391}">
      <dgm:prSet/>
      <dgm:spPr/>
      <dgm:t>
        <a:bodyPr/>
        <a:lstStyle/>
        <a:p>
          <a:endParaRPr lang="en-US"/>
        </a:p>
      </dgm:t>
    </dgm:pt>
    <dgm:pt modelId="{F46533F5-2A37-5E48-B0F3-98007CA20CDF}" type="sibTrans" cxnId="{FCD5C325-BE96-3D41-A0C8-7D332D8B8391}">
      <dgm:prSet/>
      <dgm:spPr/>
      <dgm:t>
        <a:bodyPr/>
        <a:lstStyle/>
        <a:p>
          <a:endParaRPr lang="en-US"/>
        </a:p>
      </dgm:t>
    </dgm:pt>
    <dgm:pt modelId="{4C6FF389-FEEB-BF44-8A76-9F947BFE1CC9}" type="pres">
      <dgm:prSet presAssocID="{A33E58BC-D045-894A-8D2D-6F3AACF8D93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F71D82C-8F27-8847-91F5-05BF96BF40F6}" type="pres">
      <dgm:prSet presAssocID="{049A3999-2626-F140-B6B7-D9F66EC5D77B}" presName="composite" presStyleCnt="0"/>
      <dgm:spPr/>
    </dgm:pt>
    <dgm:pt modelId="{24FCD84B-2D27-F945-BABB-3D63B5201427}" type="pres">
      <dgm:prSet presAssocID="{049A3999-2626-F140-B6B7-D9F66EC5D77B}" presName="LShape" presStyleLbl="alignNode1" presStyleIdx="0" presStyleCnt="13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8091BF2F-B0CA-114F-B21C-6A9D302F3986}" type="pres">
      <dgm:prSet presAssocID="{049A3999-2626-F140-B6B7-D9F66EC5D77B}" presName="ParentText" presStyleLbl="revTx" presStyleIdx="0" presStyleCnt="7" custScaleX="114748" custLinFactNeighborX="7655" custLinFactNeighborY="83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40E2D-6923-5B42-9ED8-E617114C8BA1}" type="pres">
      <dgm:prSet presAssocID="{049A3999-2626-F140-B6B7-D9F66EC5D77B}" presName="Triangle" presStyleLbl="alignNode1" presStyleIdx="1" presStyleCnt="13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6AC1C765-AB35-2C4D-BA0A-C3D4E82C9028}" type="pres">
      <dgm:prSet presAssocID="{D731936A-CB47-614D-8EED-9531753F5766}" presName="sibTrans" presStyleCnt="0"/>
      <dgm:spPr/>
    </dgm:pt>
    <dgm:pt modelId="{B22B92C6-4490-D34E-8E98-7E6DD9DE8146}" type="pres">
      <dgm:prSet presAssocID="{D731936A-CB47-614D-8EED-9531753F5766}" presName="space" presStyleCnt="0"/>
      <dgm:spPr/>
    </dgm:pt>
    <dgm:pt modelId="{90562CA4-566A-0443-86C8-99F4C055F900}" type="pres">
      <dgm:prSet presAssocID="{260F85F6-5BBD-A940-A6C4-BD9115CA700E}" presName="composite" presStyleCnt="0"/>
      <dgm:spPr/>
    </dgm:pt>
    <dgm:pt modelId="{EE5C9DC6-3C96-9E4A-8999-DC4F97E5A6F8}" type="pres">
      <dgm:prSet presAssocID="{260F85F6-5BBD-A940-A6C4-BD9115CA700E}" presName="LShape" presStyleLbl="alignNode1" presStyleIdx="2" presStyleCnt="13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4E063325-7B76-164F-A17D-A3281DBA8AC3}" type="pres">
      <dgm:prSet presAssocID="{260F85F6-5BBD-A940-A6C4-BD9115CA700E}" presName="ParentText" presStyleLbl="revTx" presStyleIdx="1" presStyleCnt="7" custLinFactNeighborY="6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03836-1B65-E045-9D14-0FDC3569CE65}" type="pres">
      <dgm:prSet presAssocID="{260F85F6-5BBD-A940-A6C4-BD9115CA700E}" presName="Triangle" presStyleLbl="alignNode1" presStyleIdx="3" presStyleCnt="13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ED967BED-BFC0-1347-991A-AFCA3B939D96}" type="pres">
      <dgm:prSet presAssocID="{3AFE3FD9-0B2D-8244-8EEE-2A6D92D5105E}" presName="sibTrans" presStyleCnt="0"/>
      <dgm:spPr/>
    </dgm:pt>
    <dgm:pt modelId="{AE27F2B5-C510-2E4C-8719-9D1D336141C4}" type="pres">
      <dgm:prSet presAssocID="{3AFE3FD9-0B2D-8244-8EEE-2A6D92D5105E}" presName="space" presStyleCnt="0"/>
      <dgm:spPr/>
    </dgm:pt>
    <dgm:pt modelId="{5C04341F-9384-4246-BB04-3A796641B9EE}" type="pres">
      <dgm:prSet presAssocID="{9A82AEB7-1909-AC40-ADB0-EE1D4D90B107}" presName="composite" presStyleCnt="0"/>
      <dgm:spPr/>
    </dgm:pt>
    <dgm:pt modelId="{E4452811-CFE0-B24B-AFE5-AA96D2F9CA03}" type="pres">
      <dgm:prSet presAssocID="{9A82AEB7-1909-AC40-ADB0-EE1D4D90B107}" presName="LShape" presStyleLbl="alignNode1" presStyleIdx="4" presStyleCnt="13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44BC01EA-2BDD-F84A-8890-E6DD3C0268BC}" type="pres">
      <dgm:prSet presAssocID="{9A82AEB7-1909-AC40-ADB0-EE1D4D90B107}" presName="ParentText" presStyleLbl="revTx" presStyleIdx="2" presStyleCnt="7" custLinFactNeighborY="6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A31-406D-D248-8E31-2A92F3DAA17C}" type="pres">
      <dgm:prSet presAssocID="{9A82AEB7-1909-AC40-ADB0-EE1D4D90B107}" presName="Triangle" presStyleLbl="alignNode1" presStyleIdx="5" presStyleCnt="13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DC1EC028-5605-B341-98E6-A8F5D1C1D6AA}" type="pres">
      <dgm:prSet presAssocID="{5D7B25D1-FADC-5B42-B072-F807F13CB187}" presName="sibTrans" presStyleCnt="0"/>
      <dgm:spPr/>
    </dgm:pt>
    <dgm:pt modelId="{F579D615-7920-054B-8B4B-BBC53409981E}" type="pres">
      <dgm:prSet presAssocID="{5D7B25D1-FADC-5B42-B072-F807F13CB187}" presName="space" presStyleCnt="0"/>
      <dgm:spPr/>
    </dgm:pt>
    <dgm:pt modelId="{EDB3799E-297D-964C-A94B-CA8BC07056FE}" type="pres">
      <dgm:prSet presAssocID="{61E4C45D-37A5-7446-B22B-9F4C55BE101C}" presName="composite" presStyleCnt="0"/>
      <dgm:spPr/>
    </dgm:pt>
    <dgm:pt modelId="{15E2848B-CC3C-C94F-B4EA-1D31F61202AF}" type="pres">
      <dgm:prSet presAssocID="{61E4C45D-37A5-7446-B22B-9F4C55BE101C}" presName="LShape" presStyleLbl="alignNode1" presStyleIdx="6" presStyleCnt="13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3634F1E0-2EC8-9445-95FE-AAE3A1AEB88F}" type="pres">
      <dgm:prSet presAssocID="{61E4C45D-37A5-7446-B22B-9F4C55BE101C}" presName="ParentText" presStyleLbl="revTx" presStyleIdx="3" presStyleCnt="7" custLinFactNeighborY="6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E0BD7-C09F-1945-96D2-03FE27BBD333}" type="pres">
      <dgm:prSet presAssocID="{61E4C45D-37A5-7446-B22B-9F4C55BE101C}" presName="Triangle" presStyleLbl="alignNode1" presStyleIdx="7" presStyleCnt="13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ED9DA9ED-57E8-DB49-AB2A-CBF4C1037B1E}" type="pres">
      <dgm:prSet presAssocID="{4E4FAD09-205F-BC4F-936F-F05E5E251F6F}" presName="sibTrans" presStyleCnt="0"/>
      <dgm:spPr/>
    </dgm:pt>
    <dgm:pt modelId="{07A6DE12-3A0C-E647-8988-8F557DB24C12}" type="pres">
      <dgm:prSet presAssocID="{4E4FAD09-205F-BC4F-936F-F05E5E251F6F}" presName="space" presStyleCnt="0"/>
      <dgm:spPr/>
    </dgm:pt>
    <dgm:pt modelId="{ADFB97FE-9EA2-9744-AE54-ECBB268F77B5}" type="pres">
      <dgm:prSet presAssocID="{DE2BBD7B-4CF7-7B46-B444-D03E75AAFF7C}" presName="composite" presStyleCnt="0"/>
      <dgm:spPr/>
    </dgm:pt>
    <dgm:pt modelId="{423C246D-3197-2C42-88FA-1E796BCD8430}" type="pres">
      <dgm:prSet presAssocID="{DE2BBD7B-4CF7-7B46-B444-D03E75AAFF7C}" presName="LShape" presStyleLbl="alignNode1" presStyleIdx="8" presStyleCnt="13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6E4872F7-0A8D-E146-81A1-12E2E2C0B391}" type="pres">
      <dgm:prSet presAssocID="{DE2BBD7B-4CF7-7B46-B444-D03E75AAFF7C}" presName="ParentText" presStyleLbl="revTx" presStyleIdx="4" presStyleCnt="7" custLinFactNeighborY="6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A4998-E929-7E4F-B2F9-69F054797117}" type="pres">
      <dgm:prSet presAssocID="{DE2BBD7B-4CF7-7B46-B444-D03E75AAFF7C}" presName="Triangle" presStyleLbl="alignNode1" presStyleIdx="9" presStyleCnt="13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64860628-94E5-B442-BC58-9F48CD215959}" type="pres">
      <dgm:prSet presAssocID="{03CDDEBD-31CD-A440-94B1-BA368D3D6A2C}" presName="sibTrans" presStyleCnt="0"/>
      <dgm:spPr/>
    </dgm:pt>
    <dgm:pt modelId="{4B2A21ED-0D84-1645-A65C-C785CA87000C}" type="pres">
      <dgm:prSet presAssocID="{03CDDEBD-31CD-A440-94B1-BA368D3D6A2C}" presName="space" presStyleCnt="0"/>
      <dgm:spPr/>
    </dgm:pt>
    <dgm:pt modelId="{DBB12611-F02D-D740-83F8-217E3252963E}" type="pres">
      <dgm:prSet presAssocID="{28C3BC81-E7A3-1243-8F6F-ADB06D0BDDCA}" presName="composite" presStyleCnt="0"/>
      <dgm:spPr/>
    </dgm:pt>
    <dgm:pt modelId="{19F6205B-860B-8540-BACE-1FC978E3CF07}" type="pres">
      <dgm:prSet presAssocID="{28C3BC81-E7A3-1243-8F6F-ADB06D0BDDCA}" presName="LShape" presStyleLbl="alignNode1" presStyleIdx="10" presStyleCnt="13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BF780529-3B81-4C4C-A957-DBF533EB951B}" type="pres">
      <dgm:prSet presAssocID="{28C3BC81-E7A3-1243-8F6F-ADB06D0BDDCA}" presName="ParentText" presStyleLbl="revTx" presStyleIdx="5" presStyleCnt="7" custLinFactNeighborY="6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94376-FBF9-0540-B2E1-034AF31A5D89}" type="pres">
      <dgm:prSet presAssocID="{28C3BC81-E7A3-1243-8F6F-ADB06D0BDDCA}" presName="Triangle" presStyleLbl="alignNode1" presStyleIdx="11" presStyleCnt="13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D3E263AC-044C-084C-8C79-C635753088A2}" type="pres">
      <dgm:prSet presAssocID="{D468FA99-86EB-0A41-828C-AD28D1975B79}" presName="sibTrans" presStyleCnt="0"/>
      <dgm:spPr/>
    </dgm:pt>
    <dgm:pt modelId="{2B8B3694-F628-474B-89FE-2FBC04718DD7}" type="pres">
      <dgm:prSet presAssocID="{D468FA99-86EB-0A41-828C-AD28D1975B79}" presName="space" presStyleCnt="0"/>
      <dgm:spPr/>
    </dgm:pt>
    <dgm:pt modelId="{41006668-3A75-EE4B-A34E-81F39333B485}" type="pres">
      <dgm:prSet presAssocID="{833C406B-1F00-3649-B15A-E952CC0EFFF7}" presName="composite" presStyleCnt="0"/>
      <dgm:spPr/>
    </dgm:pt>
    <dgm:pt modelId="{99322BAB-B6DE-CA46-84D7-AE0C08DBF5D3}" type="pres">
      <dgm:prSet presAssocID="{833C406B-1F00-3649-B15A-E952CC0EFFF7}" presName="LShape" presStyleLbl="alignNode1" presStyleIdx="12" presStyleCnt="13" custLinFactNeighborY="0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8EAFDB05-D74D-B14A-9749-B4DA7550083A}" type="pres">
      <dgm:prSet presAssocID="{833C406B-1F00-3649-B15A-E952CC0EFFF7}" presName="ParentText" presStyleLbl="revTx" presStyleIdx="6" presStyleCnt="7" custLinFactNeighborY="6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6EAE9F-B49B-7C4A-9565-779F4A2FD505}" type="presOf" srcId="{61E4C45D-37A5-7446-B22B-9F4C55BE101C}" destId="{3634F1E0-2EC8-9445-95FE-AAE3A1AEB88F}" srcOrd="0" destOrd="0" presId="urn:microsoft.com/office/officeart/2009/3/layout/StepUpProcess"/>
    <dgm:cxn modelId="{F339FB13-90AC-1042-B822-3695591FB7F1}" type="presOf" srcId="{9A82AEB7-1909-AC40-ADB0-EE1D4D90B107}" destId="{44BC01EA-2BDD-F84A-8890-E6DD3C0268BC}" srcOrd="0" destOrd="0" presId="urn:microsoft.com/office/officeart/2009/3/layout/StepUpProcess"/>
    <dgm:cxn modelId="{96E1EC13-8E9D-AB42-A077-3F8C814A3583}" srcId="{A33E58BC-D045-894A-8D2D-6F3AACF8D933}" destId="{9A82AEB7-1909-AC40-ADB0-EE1D4D90B107}" srcOrd="2" destOrd="0" parTransId="{A1935A07-8B99-0C45-B8A1-065369F32120}" sibTransId="{5D7B25D1-FADC-5B42-B072-F807F13CB187}"/>
    <dgm:cxn modelId="{D2674914-8B9F-F849-B28D-4733AEF7C2DE}" type="presOf" srcId="{DE2BBD7B-4CF7-7B46-B444-D03E75AAFF7C}" destId="{6E4872F7-0A8D-E146-81A1-12E2E2C0B391}" srcOrd="0" destOrd="0" presId="urn:microsoft.com/office/officeart/2009/3/layout/StepUpProcess"/>
    <dgm:cxn modelId="{8B1F94D2-7FAD-D34E-AEAA-E3022F934738}" srcId="{A33E58BC-D045-894A-8D2D-6F3AACF8D933}" destId="{61E4C45D-37A5-7446-B22B-9F4C55BE101C}" srcOrd="3" destOrd="0" parTransId="{D04DBE85-01E3-1249-AB8A-A8485EEE5CD6}" sibTransId="{4E4FAD09-205F-BC4F-936F-F05E5E251F6F}"/>
    <dgm:cxn modelId="{FCD5C325-BE96-3D41-A0C8-7D332D8B8391}" srcId="{A33E58BC-D045-894A-8D2D-6F3AACF8D933}" destId="{833C406B-1F00-3649-B15A-E952CC0EFFF7}" srcOrd="6" destOrd="0" parTransId="{62E6779A-5688-1F41-AD68-A1AED223878E}" sibTransId="{F46533F5-2A37-5E48-B0F3-98007CA20CDF}"/>
    <dgm:cxn modelId="{8B6B9A0B-6CB5-494A-AF3E-CEE8987A6F49}" srcId="{A33E58BC-D045-894A-8D2D-6F3AACF8D933}" destId="{260F85F6-5BBD-A940-A6C4-BD9115CA700E}" srcOrd="1" destOrd="0" parTransId="{123D3B5B-514C-2241-B307-5F72CEE70E24}" sibTransId="{3AFE3FD9-0B2D-8244-8EEE-2A6D92D5105E}"/>
    <dgm:cxn modelId="{C08F087E-A775-5E4F-AEAA-3A6555280834}" type="presOf" srcId="{833C406B-1F00-3649-B15A-E952CC0EFFF7}" destId="{8EAFDB05-D74D-B14A-9749-B4DA7550083A}" srcOrd="0" destOrd="0" presId="urn:microsoft.com/office/officeart/2009/3/layout/StepUpProcess"/>
    <dgm:cxn modelId="{5E67931A-B389-F142-8E2A-C9B656456D67}" srcId="{A33E58BC-D045-894A-8D2D-6F3AACF8D933}" destId="{049A3999-2626-F140-B6B7-D9F66EC5D77B}" srcOrd="0" destOrd="0" parTransId="{468DA2E8-953D-7D4F-844E-7808FA27387F}" sibTransId="{D731936A-CB47-614D-8EED-9531753F5766}"/>
    <dgm:cxn modelId="{EA7B8388-4911-194B-BA58-7C8160C46DD5}" srcId="{A33E58BC-D045-894A-8D2D-6F3AACF8D933}" destId="{28C3BC81-E7A3-1243-8F6F-ADB06D0BDDCA}" srcOrd="5" destOrd="0" parTransId="{479ECBA3-58F6-544C-AFEE-20671E759963}" sibTransId="{D468FA99-86EB-0A41-828C-AD28D1975B79}"/>
    <dgm:cxn modelId="{D850B7D7-2999-6741-9645-96694A8F3E4B}" srcId="{A33E58BC-D045-894A-8D2D-6F3AACF8D933}" destId="{DE2BBD7B-4CF7-7B46-B444-D03E75AAFF7C}" srcOrd="4" destOrd="0" parTransId="{126105CC-AF1D-2342-B221-93263333D9D2}" sibTransId="{03CDDEBD-31CD-A440-94B1-BA368D3D6A2C}"/>
    <dgm:cxn modelId="{297E40E1-ABC3-A84B-9C01-953926851BA0}" type="presOf" srcId="{A33E58BC-D045-894A-8D2D-6F3AACF8D933}" destId="{4C6FF389-FEEB-BF44-8A76-9F947BFE1CC9}" srcOrd="0" destOrd="0" presId="urn:microsoft.com/office/officeart/2009/3/layout/StepUpProcess"/>
    <dgm:cxn modelId="{5521BDFC-F182-3148-A7FC-1851FE29FE1D}" type="presOf" srcId="{260F85F6-5BBD-A940-A6C4-BD9115CA700E}" destId="{4E063325-7B76-164F-A17D-A3281DBA8AC3}" srcOrd="0" destOrd="0" presId="urn:microsoft.com/office/officeart/2009/3/layout/StepUpProcess"/>
    <dgm:cxn modelId="{5662A100-401B-4E43-A955-A19934F7E8B8}" type="presOf" srcId="{049A3999-2626-F140-B6B7-D9F66EC5D77B}" destId="{8091BF2F-B0CA-114F-B21C-6A9D302F3986}" srcOrd="0" destOrd="0" presId="urn:microsoft.com/office/officeart/2009/3/layout/StepUpProcess"/>
    <dgm:cxn modelId="{8AF036EE-DF50-DE41-93FF-989152428873}" type="presOf" srcId="{28C3BC81-E7A3-1243-8F6F-ADB06D0BDDCA}" destId="{BF780529-3B81-4C4C-A957-DBF533EB951B}" srcOrd="0" destOrd="0" presId="urn:microsoft.com/office/officeart/2009/3/layout/StepUpProcess"/>
    <dgm:cxn modelId="{E4D82E8C-3FC1-9F4E-824E-5EA6B2E0D34D}" type="presParOf" srcId="{4C6FF389-FEEB-BF44-8A76-9F947BFE1CC9}" destId="{1F71D82C-8F27-8847-91F5-05BF96BF40F6}" srcOrd="0" destOrd="0" presId="urn:microsoft.com/office/officeart/2009/3/layout/StepUpProcess"/>
    <dgm:cxn modelId="{F751BA6F-F216-EB46-8D24-8319F82B878C}" type="presParOf" srcId="{1F71D82C-8F27-8847-91F5-05BF96BF40F6}" destId="{24FCD84B-2D27-F945-BABB-3D63B5201427}" srcOrd="0" destOrd="0" presId="urn:microsoft.com/office/officeart/2009/3/layout/StepUpProcess"/>
    <dgm:cxn modelId="{B16CB7AA-9BB8-284D-98E1-B32EA87AE60B}" type="presParOf" srcId="{1F71D82C-8F27-8847-91F5-05BF96BF40F6}" destId="{8091BF2F-B0CA-114F-B21C-6A9D302F3986}" srcOrd="1" destOrd="0" presId="urn:microsoft.com/office/officeart/2009/3/layout/StepUpProcess"/>
    <dgm:cxn modelId="{6D6AEC1B-CE99-864C-AFF0-19C0552D5599}" type="presParOf" srcId="{1F71D82C-8F27-8847-91F5-05BF96BF40F6}" destId="{D2240E2D-6923-5B42-9ED8-E617114C8BA1}" srcOrd="2" destOrd="0" presId="urn:microsoft.com/office/officeart/2009/3/layout/StepUpProcess"/>
    <dgm:cxn modelId="{C8463E54-0458-0844-83BA-9824C4438E1A}" type="presParOf" srcId="{4C6FF389-FEEB-BF44-8A76-9F947BFE1CC9}" destId="{6AC1C765-AB35-2C4D-BA0A-C3D4E82C9028}" srcOrd="1" destOrd="0" presId="urn:microsoft.com/office/officeart/2009/3/layout/StepUpProcess"/>
    <dgm:cxn modelId="{CA0C30F7-6723-DB4D-8068-BDCC33A13AA3}" type="presParOf" srcId="{6AC1C765-AB35-2C4D-BA0A-C3D4E82C9028}" destId="{B22B92C6-4490-D34E-8E98-7E6DD9DE8146}" srcOrd="0" destOrd="0" presId="urn:microsoft.com/office/officeart/2009/3/layout/StepUpProcess"/>
    <dgm:cxn modelId="{5897BAEB-0D12-344A-BDE7-37659D83DD5F}" type="presParOf" srcId="{4C6FF389-FEEB-BF44-8A76-9F947BFE1CC9}" destId="{90562CA4-566A-0443-86C8-99F4C055F900}" srcOrd="2" destOrd="0" presId="urn:microsoft.com/office/officeart/2009/3/layout/StepUpProcess"/>
    <dgm:cxn modelId="{6C468F87-FCF2-4D49-94C1-72CEC057BEA9}" type="presParOf" srcId="{90562CA4-566A-0443-86C8-99F4C055F900}" destId="{EE5C9DC6-3C96-9E4A-8999-DC4F97E5A6F8}" srcOrd="0" destOrd="0" presId="urn:microsoft.com/office/officeart/2009/3/layout/StepUpProcess"/>
    <dgm:cxn modelId="{0FF68CC8-BC86-4F4E-98B9-7AB58FE581D9}" type="presParOf" srcId="{90562CA4-566A-0443-86C8-99F4C055F900}" destId="{4E063325-7B76-164F-A17D-A3281DBA8AC3}" srcOrd="1" destOrd="0" presId="urn:microsoft.com/office/officeart/2009/3/layout/StepUpProcess"/>
    <dgm:cxn modelId="{003BBD25-29F6-F847-88CB-9E3B1DE262CC}" type="presParOf" srcId="{90562CA4-566A-0443-86C8-99F4C055F900}" destId="{7C503836-1B65-E045-9D14-0FDC3569CE65}" srcOrd="2" destOrd="0" presId="urn:microsoft.com/office/officeart/2009/3/layout/StepUpProcess"/>
    <dgm:cxn modelId="{7252407C-401F-5E40-88D9-922F39CDCD20}" type="presParOf" srcId="{4C6FF389-FEEB-BF44-8A76-9F947BFE1CC9}" destId="{ED967BED-BFC0-1347-991A-AFCA3B939D96}" srcOrd="3" destOrd="0" presId="urn:microsoft.com/office/officeart/2009/3/layout/StepUpProcess"/>
    <dgm:cxn modelId="{FFDBE0DB-4C04-0241-81B3-C8AD52F53B32}" type="presParOf" srcId="{ED967BED-BFC0-1347-991A-AFCA3B939D96}" destId="{AE27F2B5-C510-2E4C-8719-9D1D336141C4}" srcOrd="0" destOrd="0" presId="urn:microsoft.com/office/officeart/2009/3/layout/StepUpProcess"/>
    <dgm:cxn modelId="{6DFDF468-CAD6-8E4A-82B0-3B6B4C61ABCD}" type="presParOf" srcId="{4C6FF389-FEEB-BF44-8A76-9F947BFE1CC9}" destId="{5C04341F-9384-4246-BB04-3A796641B9EE}" srcOrd="4" destOrd="0" presId="urn:microsoft.com/office/officeart/2009/3/layout/StepUpProcess"/>
    <dgm:cxn modelId="{5930F09D-97FB-E647-93C9-E75BD6BE98FA}" type="presParOf" srcId="{5C04341F-9384-4246-BB04-3A796641B9EE}" destId="{E4452811-CFE0-B24B-AFE5-AA96D2F9CA03}" srcOrd="0" destOrd="0" presId="urn:microsoft.com/office/officeart/2009/3/layout/StepUpProcess"/>
    <dgm:cxn modelId="{6DB9D684-D0CD-864E-AE63-5625F03BBE4E}" type="presParOf" srcId="{5C04341F-9384-4246-BB04-3A796641B9EE}" destId="{44BC01EA-2BDD-F84A-8890-E6DD3C0268BC}" srcOrd="1" destOrd="0" presId="urn:microsoft.com/office/officeart/2009/3/layout/StepUpProcess"/>
    <dgm:cxn modelId="{FA8BC823-A0B1-1B43-8F70-A268C8C00A46}" type="presParOf" srcId="{5C04341F-9384-4246-BB04-3A796641B9EE}" destId="{92FB6A31-406D-D248-8E31-2A92F3DAA17C}" srcOrd="2" destOrd="0" presId="urn:microsoft.com/office/officeart/2009/3/layout/StepUpProcess"/>
    <dgm:cxn modelId="{B007929E-78E0-CF4C-9792-0F38B47CC3B7}" type="presParOf" srcId="{4C6FF389-FEEB-BF44-8A76-9F947BFE1CC9}" destId="{DC1EC028-5605-B341-98E6-A8F5D1C1D6AA}" srcOrd="5" destOrd="0" presId="urn:microsoft.com/office/officeart/2009/3/layout/StepUpProcess"/>
    <dgm:cxn modelId="{583C6870-A7E9-074F-A22C-BC8EA2BB320E}" type="presParOf" srcId="{DC1EC028-5605-B341-98E6-A8F5D1C1D6AA}" destId="{F579D615-7920-054B-8B4B-BBC53409981E}" srcOrd="0" destOrd="0" presId="urn:microsoft.com/office/officeart/2009/3/layout/StepUpProcess"/>
    <dgm:cxn modelId="{938E7742-B599-F840-AEBC-87CEAE111CC3}" type="presParOf" srcId="{4C6FF389-FEEB-BF44-8A76-9F947BFE1CC9}" destId="{EDB3799E-297D-964C-A94B-CA8BC07056FE}" srcOrd="6" destOrd="0" presId="urn:microsoft.com/office/officeart/2009/3/layout/StepUpProcess"/>
    <dgm:cxn modelId="{1D24093D-D6BC-2941-B7B0-D96F3FB86CA3}" type="presParOf" srcId="{EDB3799E-297D-964C-A94B-CA8BC07056FE}" destId="{15E2848B-CC3C-C94F-B4EA-1D31F61202AF}" srcOrd="0" destOrd="0" presId="urn:microsoft.com/office/officeart/2009/3/layout/StepUpProcess"/>
    <dgm:cxn modelId="{64B416EF-F829-974C-AF81-6A7BC29D23DA}" type="presParOf" srcId="{EDB3799E-297D-964C-A94B-CA8BC07056FE}" destId="{3634F1E0-2EC8-9445-95FE-AAE3A1AEB88F}" srcOrd="1" destOrd="0" presId="urn:microsoft.com/office/officeart/2009/3/layout/StepUpProcess"/>
    <dgm:cxn modelId="{4E699D53-F817-514D-B2E8-908AD6032DAE}" type="presParOf" srcId="{EDB3799E-297D-964C-A94B-CA8BC07056FE}" destId="{143E0BD7-C09F-1945-96D2-03FE27BBD333}" srcOrd="2" destOrd="0" presId="urn:microsoft.com/office/officeart/2009/3/layout/StepUpProcess"/>
    <dgm:cxn modelId="{787D8C57-87A9-4440-9263-F486983EFC21}" type="presParOf" srcId="{4C6FF389-FEEB-BF44-8A76-9F947BFE1CC9}" destId="{ED9DA9ED-57E8-DB49-AB2A-CBF4C1037B1E}" srcOrd="7" destOrd="0" presId="urn:microsoft.com/office/officeart/2009/3/layout/StepUpProcess"/>
    <dgm:cxn modelId="{55581CA4-5501-C647-BC30-A5C532AF1A8C}" type="presParOf" srcId="{ED9DA9ED-57E8-DB49-AB2A-CBF4C1037B1E}" destId="{07A6DE12-3A0C-E647-8988-8F557DB24C12}" srcOrd="0" destOrd="0" presId="urn:microsoft.com/office/officeart/2009/3/layout/StepUpProcess"/>
    <dgm:cxn modelId="{9A47938A-5ED5-EC40-8E3A-130EEA14F6A8}" type="presParOf" srcId="{4C6FF389-FEEB-BF44-8A76-9F947BFE1CC9}" destId="{ADFB97FE-9EA2-9744-AE54-ECBB268F77B5}" srcOrd="8" destOrd="0" presId="urn:microsoft.com/office/officeart/2009/3/layout/StepUpProcess"/>
    <dgm:cxn modelId="{E0CE09A1-3360-B94C-BC2C-446BD6B87C59}" type="presParOf" srcId="{ADFB97FE-9EA2-9744-AE54-ECBB268F77B5}" destId="{423C246D-3197-2C42-88FA-1E796BCD8430}" srcOrd="0" destOrd="0" presId="urn:microsoft.com/office/officeart/2009/3/layout/StepUpProcess"/>
    <dgm:cxn modelId="{7F4EA604-3C91-454C-A155-5DBCB411081D}" type="presParOf" srcId="{ADFB97FE-9EA2-9744-AE54-ECBB268F77B5}" destId="{6E4872F7-0A8D-E146-81A1-12E2E2C0B391}" srcOrd="1" destOrd="0" presId="urn:microsoft.com/office/officeart/2009/3/layout/StepUpProcess"/>
    <dgm:cxn modelId="{6CBBB21F-6013-8644-8E5A-3C21B2FF80E3}" type="presParOf" srcId="{ADFB97FE-9EA2-9744-AE54-ECBB268F77B5}" destId="{22DA4998-E929-7E4F-B2F9-69F054797117}" srcOrd="2" destOrd="0" presId="urn:microsoft.com/office/officeart/2009/3/layout/StepUpProcess"/>
    <dgm:cxn modelId="{82738A76-DF61-5745-B852-A8208C179C26}" type="presParOf" srcId="{4C6FF389-FEEB-BF44-8A76-9F947BFE1CC9}" destId="{64860628-94E5-B442-BC58-9F48CD215959}" srcOrd="9" destOrd="0" presId="urn:microsoft.com/office/officeart/2009/3/layout/StepUpProcess"/>
    <dgm:cxn modelId="{D9E08B29-7555-3E43-86D8-870BD695B094}" type="presParOf" srcId="{64860628-94E5-B442-BC58-9F48CD215959}" destId="{4B2A21ED-0D84-1645-A65C-C785CA87000C}" srcOrd="0" destOrd="0" presId="urn:microsoft.com/office/officeart/2009/3/layout/StepUpProcess"/>
    <dgm:cxn modelId="{7AB0E992-7AEE-A548-832B-1A7D13535B79}" type="presParOf" srcId="{4C6FF389-FEEB-BF44-8A76-9F947BFE1CC9}" destId="{DBB12611-F02D-D740-83F8-217E3252963E}" srcOrd="10" destOrd="0" presId="urn:microsoft.com/office/officeart/2009/3/layout/StepUpProcess"/>
    <dgm:cxn modelId="{002FAAE3-ACFE-A04C-84CC-617B40E67ACD}" type="presParOf" srcId="{DBB12611-F02D-D740-83F8-217E3252963E}" destId="{19F6205B-860B-8540-BACE-1FC978E3CF07}" srcOrd="0" destOrd="0" presId="urn:microsoft.com/office/officeart/2009/3/layout/StepUpProcess"/>
    <dgm:cxn modelId="{626C0FF7-B1CC-C743-9ED3-2E971A0F4058}" type="presParOf" srcId="{DBB12611-F02D-D740-83F8-217E3252963E}" destId="{BF780529-3B81-4C4C-A957-DBF533EB951B}" srcOrd="1" destOrd="0" presId="urn:microsoft.com/office/officeart/2009/3/layout/StepUpProcess"/>
    <dgm:cxn modelId="{361A9056-D6A5-F24D-BED3-E4BCA202FFC9}" type="presParOf" srcId="{DBB12611-F02D-D740-83F8-217E3252963E}" destId="{A5C94376-FBF9-0540-B2E1-034AF31A5D89}" srcOrd="2" destOrd="0" presId="urn:microsoft.com/office/officeart/2009/3/layout/StepUpProcess"/>
    <dgm:cxn modelId="{4EC849F8-0B35-4345-8A86-533D4D599CA8}" type="presParOf" srcId="{4C6FF389-FEEB-BF44-8A76-9F947BFE1CC9}" destId="{D3E263AC-044C-084C-8C79-C635753088A2}" srcOrd="11" destOrd="0" presId="urn:microsoft.com/office/officeart/2009/3/layout/StepUpProcess"/>
    <dgm:cxn modelId="{842DD4DB-4619-2440-A3B7-C71CFBAB6B19}" type="presParOf" srcId="{D3E263AC-044C-084C-8C79-C635753088A2}" destId="{2B8B3694-F628-474B-89FE-2FBC04718DD7}" srcOrd="0" destOrd="0" presId="urn:microsoft.com/office/officeart/2009/3/layout/StepUpProcess"/>
    <dgm:cxn modelId="{F7F28AAD-6E2C-624D-9918-51F17DC6019D}" type="presParOf" srcId="{4C6FF389-FEEB-BF44-8A76-9F947BFE1CC9}" destId="{41006668-3A75-EE4B-A34E-81F39333B485}" srcOrd="12" destOrd="0" presId="urn:microsoft.com/office/officeart/2009/3/layout/StepUpProcess"/>
    <dgm:cxn modelId="{B23A6BA3-5808-DF4C-921A-7CB52366FDBF}" type="presParOf" srcId="{41006668-3A75-EE4B-A34E-81F39333B485}" destId="{99322BAB-B6DE-CA46-84D7-AE0C08DBF5D3}" srcOrd="0" destOrd="0" presId="urn:microsoft.com/office/officeart/2009/3/layout/StepUpProcess"/>
    <dgm:cxn modelId="{7C34E0F0-10FB-D648-9099-885F670BE8B8}" type="presParOf" srcId="{41006668-3A75-EE4B-A34E-81F39333B485}" destId="{8EAFDB05-D74D-B14A-9749-B4DA7550083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DFCC07-1F25-A843-A334-09DCAEAD1AC7}" type="doc">
      <dgm:prSet loTypeId="urn:microsoft.com/office/officeart/2005/8/layout/matrix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5E44FB-1BE1-A044-90C6-4D53006E90DB}">
      <dgm:prSet phldrT="[Text]"/>
      <dgm:spPr>
        <a:solidFill>
          <a:schemeClr val="bg1"/>
        </a:solidFill>
      </dgm:spPr>
      <dgm:t>
        <a:bodyPr/>
        <a:lstStyle/>
        <a:p>
          <a:r>
            <a:rPr lang="en-US" b="0" u="none" dirty="0" smtClean="0">
              <a:solidFill>
                <a:srgbClr val="000000"/>
              </a:solidFill>
              <a:latin typeface="Arial"/>
              <a:cs typeface="Arial"/>
            </a:rPr>
            <a:t>Determinative Political Economy Contextualities</a:t>
          </a:r>
          <a:endParaRPr lang="en-US" b="0" u="none" dirty="0">
            <a:solidFill>
              <a:srgbClr val="000000"/>
            </a:solidFill>
          </a:endParaRPr>
        </a:p>
      </dgm:t>
    </dgm:pt>
    <dgm:pt modelId="{602943F0-406D-3B4E-9283-AB4DAC93B2DF}" type="parTrans" cxnId="{AF35FA70-735D-434F-B24A-6B6E9F11FCF2}">
      <dgm:prSet/>
      <dgm:spPr/>
      <dgm:t>
        <a:bodyPr/>
        <a:lstStyle/>
        <a:p>
          <a:endParaRPr lang="en-US"/>
        </a:p>
      </dgm:t>
    </dgm:pt>
    <dgm:pt modelId="{EF8516B2-2018-9648-A7BF-E58980183DC0}" type="sibTrans" cxnId="{AF35FA70-735D-434F-B24A-6B6E9F11FCF2}">
      <dgm:prSet/>
      <dgm:spPr/>
      <dgm:t>
        <a:bodyPr/>
        <a:lstStyle/>
        <a:p>
          <a:endParaRPr lang="en-US"/>
        </a:p>
      </dgm:t>
    </dgm:pt>
    <dgm:pt modelId="{D16D352F-29C1-0740-B3FF-3D071EB4F19E}">
      <dgm:prSet phldrT="[Text]" custT="1"/>
      <dgm:spPr>
        <a:solidFill>
          <a:schemeClr val="accent2"/>
        </a:solidFill>
      </dgm:spPr>
      <dgm:t>
        <a:bodyPr anchor="t"/>
        <a:lstStyle/>
        <a:p>
          <a:pPr algn="ctr"/>
          <a:r>
            <a:rPr lang="en-GB" sz="1800" b="1" u="sng" dirty="0" smtClean="0">
              <a:solidFill>
                <a:srgbClr val="000000"/>
              </a:solidFill>
              <a:latin typeface="Arial"/>
              <a:cs typeface="Arial"/>
            </a:rPr>
            <a:t>Macro-Economic Circumstances</a:t>
          </a:r>
          <a:endParaRPr lang="en-GB" sz="1800" dirty="0" smtClean="0">
            <a:latin typeface="Arial"/>
            <a:cs typeface="Arial"/>
          </a:endParaRPr>
        </a:p>
        <a:p>
          <a:pPr algn="l"/>
          <a:r>
            <a:rPr lang="en-GB" sz="1800" dirty="0" smtClean="0">
              <a:latin typeface="Arial"/>
              <a:cs typeface="Arial"/>
            </a:rPr>
            <a:t>- Fiscal crises, dependence on aid/loans, high national debt, SAPs</a:t>
          </a:r>
        </a:p>
        <a:p>
          <a:pPr algn="l"/>
          <a:r>
            <a:rPr lang="en-GB" sz="1800" dirty="0" smtClean="0">
              <a:latin typeface="Arial"/>
              <a:cs typeface="Arial"/>
            </a:rPr>
            <a:t>- Low socio-economic development, high inequality and poverty</a:t>
          </a:r>
        </a:p>
        <a:p>
          <a:pPr algn="l"/>
          <a:r>
            <a:rPr lang="en-GB" sz="1800" dirty="0" smtClean="0">
              <a:latin typeface="Arial"/>
              <a:cs typeface="Arial"/>
            </a:rPr>
            <a:t>- Undiversified economic structure, high unemployment, volatile inflation, pervasive subsidies, undeveloped private sector</a:t>
          </a:r>
        </a:p>
        <a:p>
          <a:pPr algn="l"/>
          <a:r>
            <a:rPr lang="en-GB" sz="1800" dirty="0" smtClean="0">
              <a:solidFill>
                <a:schemeClr val="bg1"/>
              </a:solidFill>
              <a:latin typeface="Arial"/>
              <a:cs typeface="Arial"/>
            </a:rPr>
            <a:t>- Resource discovery</a:t>
          </a:r>
        </a:p>
      </dgm:t>
    </dgm:pt>
    <dgm:pt modelId="{267AE812-6E1D-F249-8EBE-95D574FEC258}" type="parTrans" cxnId="{BDE59EF4-706E-7A49-97B9-C0308D401284}">
      <dgm:prSet/>
      <dgm:spPr/>
      <dgm:t>
        <a:bodyPr/>
        <a:lstStyle/>
        <a:p>
          <a:endParaRPr lang="en-US"/>
        </a:p>
      </dgm:t>
    </dgm:pt>
    <dgm:pt modelId="{76D38A51-6A58-7242-BF08-56A436033C86}" type="sibTrans" cxnId="{BDE59EF4-706E-7A49-97B9-C0308D401284}">
      <dgm:prSet/>
      <dgm:spPr/>
      <dgm:t>
        <a:bodyPr/>
        <a:lstStyle/>
        <a:p>
          <a:endParaRPr lang="en-US"/>
        </a:p>
      </dgm:t>
    </dgm:pt>
    <dgm:pt modelId="{1FA1182C-82D7-2F43-8783-3DBB1F076813}">
      <dgm:prSet phldrT="[Text]"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 anchor="t"/>
        <a:lstStyle/>
        <a:p>
          <a:pPr algn="ctr"/>
          <a:r>
            <a:rPr lang="en-GB" sz="1800" b="1" u="sng" dirty="0" smtClean="0">
              <a:solidFill>
                <a:srgbClr val="000000"/>
              </a:solidFill>
              <a:latin typeface="Arial"/>
              <a:cs typeface="Arial"/>
            </a:rPr>
            <a:t>Socio-Political Conditions</a:t>
          </a:r>
        </a:p>
        <a:p>
          <a:pPr algn="l"/>
          <a:r>
            <a:rPr lang="en-GB" sz="1800" dirty="0" smtClean="0">
              <a:latin typeface="Arial"/>
              <a:cs typeface="Arial"/>
            </a:rPr>
            <a:t>- Current/recent civil war, proxy wars, regional/political instability, ethnic conflict</a:t>
          </a:r>
        </a:p>
        <a:p>
          <a:pPr algn="l"/>
          <a:r>
            <a:rPr lang="en-GB" sz="1800" dirty="0" smtClean="0">
              <a:latin typeface="Arial"/>
              <a:cs typeface="Arial"/>
            </a:rPr>
            <a:t>- Regime - authoritarian/ nominal democracy</a:t>
          </a:r>
        </a:p>
        <a:p>
          <a:pPr algn="l"/>
          <a:r>
            <a:rPr lang="en-GB" sz="1800" dirty="0" smtClean="0">
              <a:latin typeface="Arial"/>
              <a:cs typeface="Arial"/>
            </a:rPr>
            <a:t>- Strong socialist (sometimes communist), anti-</a:t>
          </a:r>
          <a:r>
            <a:rPr lang="en-GB" sz="1800" dirty="0" err="1" smtClean="0">
              <a:latin typeface="Arial"/>
              <a:cs typeface="Arial"/>
            </a:rPr>
            <a:t>privitisation</a:t>
          </a:r>
          <a:r>
            <a:rPr lang="en-GB" sz="1800" dirty="0" smtClean="0">
              <a:latin typeface="Arial"/>
              <a:cs typeface="Arial"/>
            </a:rPr>
            <a:t>, and labour political blocs</a:t>
          </a:r>
        </a:p>
        <a:p>
          <a:pPr algn="l"/>
          <a:r>
            <a:rPr lang="en-GB" sz="1800" dirty="0" smtClean="0">
              <a:latin typeface="Arial"/>
              <a:cs typeface="Arial"/>
            </a:rPr>
            <a:t>- High socio-economic inequality (ethnic, racial, class) parallels distribution of political and economic power/influence/access</a:t>
          </a:r>
          <a:endParaRPr lang="en-US" sz="1800" b="1" u="sng" dirty="0">
            <a:solidFill>
              <a:srgbClr val="000000"/>
            </a:solidFill>
          </a:endParaRPr>
        </a:p>
      </dgm:t>
    </dgm:pt>
    <dgm:pt modelId="{B0F7A0A6-9765-9C4E-9919-9CF211DBA1CE}" type="parTrans" cxnId="{FC2A800E-D9C4-094C-8760-9BD951F0DDD0}">
      <dgm:prSet/>
      <dgm:spPr/>
      <dgm:t>
        <a:bodyPr/>
        <a:lstStyle/>
        <a:p>
          <a:endParaRPr lang="en-US"/>
        </a:p>
      </dgm:t>
    </dgm:pt>
    <dgm:pt modelId="{C4569847-A973-6C4E-A4EE-4F30B14B15B2}" type="sibTrans" cxnId="{FC2A800E-D9C4-094C-8760-9BD951F0DDD0}">
      <dgm:prSet/>
      <dgm:spPr/>
      <dgm:t>
        <a:bodyPr/>
        <a:lstStyle/>
        <a:p>
          <a:endParaRPr lang="en-US"/>
        </a:p>
      </dgm:t>
    </dgm:pt>
    <dgm:pt modelId="{11C9CB68-DFFA-A549-ACC8-6FD3EE976A12}">
      <dgm:prSet phldrT="[Text]" custT="1"/>
      <dgm:spPr>
        <a:solidFill>
          <a:schemeClr val="accent1"/>
        </a:solidFill>
      </dgm:spPr>
      <dgm:t>
        <a:bodyPr anchor="t"/>
        <a:lstStyle/>
        <a:p>
          <a:pPr algn="ctr"/>
          <a:r>
            <a:rPr lang="en-GB" sz="1800" b="1" u="sng" dirty="0" smtClean="0">
              <a:solidFill>
                <a:srgbClr val="000000"/>
              </a:solidFill>
              <a:latin typeface="Arial"/>
              <a:cs typeface="Arial"/>
            </a:rPr>
            <a:t>Institutional Environment</a:t>
          </a:r>
        </a:p>
        <a:p>
          <a:pPr algn="l"/>
          <a:r>
            <a:rPr lang="en-GB" sz="1800" dirty="0" smtClean="0">
              <a:latin typeface="Arial"/>
              <a:cs typeface="Arial"/>
            </a:rPr>
            <a:t>- Formal institutions weak and unreflective of real distribution of power, </a:t>
          </a:r>
        </a:p>
        <a:p>
          <a:pPr algn="l"/>
          <a:r>
            <a:rPr lang="en-GB" sz="1800" dirty="0" smtClean="0">
              <a:latin typeface="Arial"/>
              <a:cs typeface="Arial"/>
            </a:rPr>
            <a:t>- Lack broad support/legitimacy</a:t>
          </a:r>
        </a:p>
        <a:p>
          <a:pPr algn="l"/>
          <a:r>
            <a:rPr lang="en-GB" sz="1800" dirty="0" smtClean="0">
              <a:latin typeface="Arial"/>
              <a:cs typeface="Arial"/>
            </a:rPr>
            <a:t>- Institutional capacity weak, politicised distribution of limited resources</a:t>
          </a:r>
        </a:p>
        <a:p>
          <a:pPr algn="l"/>
          <a:r>
            <a:rPr lang="en-GB" sz="1800" dirty="0" smtClean="0">
              <a:latin typeface="Arial"/>
              <a:cs typeface="Arial"/>
            </a:rPr>
            <a:t>- Close alignment of political and economic power,      facilitates corruption</a:t>
          </a:r>
        </a:p>
        <a:p>
          <a:pPr algn="l"/>
          <a:endParaRPr lang="en-GB" sz="1600" dirty="0" smtClean="0">
            <a:latin typeface="Arial"/>
            <a:cs typeface="Arial"/>
          </a:endParaRPr>
        </a:p>
      </dgm:t>
    </dgm:pt>
    <dgm:pt modelId="{14C5DCEF-744C-F54F-B27C-7DE97C4A510C}" type="parTrans" cxnId="{CE7B6C46-C0CF-1042-90DF-E0504CD87AAF}">
      <dgm:prSet/>
      <dgm:spPr/>
      <dgm:t>
        <a:bodyPr/>
        <a:lstStyle/>
        <a:p>
          <a:endParaRPr lang="en-US"/>
        </a:p>
      </dgm:t>
    </dgm:pt>
    <dgm:pt modelId="{FE2ACFF4-3417-DC49-905B-84172D83B78E}" type="sibTrans" cxnId="{CE7B6C46-C0CF-1042-90DF-E0504CD87AAF}">
      <dgm:prSet/>
      <dgm:spPr/>
      <dgm:t>
        <a:bodyPr/>
        <a:lstStyle/>
        <a:p>
          <a:endParaRPr lang="en-US"/>
        </a:p>
      </dgm:t>
    </dgm:pt>
    <dgm:pt modelId="{59848F19-F938-4A44-B27B-3DB353F81282}">
      <dgm:prSet phldrT="[Text]" custT="1"/>
      <dgm:spPr>
        <a:solidFill>
          <a:schemeClr val="accent2"/>
        </a:solidFill>
      </dgm:spPr>
      <dgm:t>
        <a:bodyPr anchor="t"/>
        <a:lstStyle/>
        <a:p>
          <a:pPr algn="ctr"/>
          <a:r>
            <a:rPr lang="en-GB" sz="1800" b="1" u="sng" dirty="0" smtClean="0">
              <a:solidFill>
                <a:srgbClr val="000000"/>
              </a:solidFill>
              <a:latin typeface="Arial"/>
              <a:cs typeface="Arial"/>
            </a:rPr>
            <a:t>Power Sector</a:t>
          </a:r>
        </a:p>
        <a:p>
          <a:pPr algn="l"/>
          <a:r>
            <a:rPr lang="en-GB" sz="1800" dirty="0" smtClean="0">
              <a:latin typeface="Arial"/>
              <a:cs typeface="Arial"/>
            </a:rPr>
            <a:t>- Highly politicised, political interference, strategic sector</a:t>
          </a:r>
        </a:p>
        <a:p>
          <a:pPr algn="l"/>
          <a:r>
            <a:rPr lang="en-GB" sz="1800" dirty="0" smtClean="0">
              <a:latin typeface="Arial"/>
              <a:cs typeface="Arial"/>
            </a:rPr>
            <a:t>- Traditional Industry Model/ Hybrid Model</a:t>
          </a:r>
        </a:p>
        <a:p>
          <a:pPr algn="l"/>
          <a:r>
            <a:rPr lang="en-GB" sz="1800" dirty="0" smtClean="0">
              <a:latin typeface="Arial"/>
              <a:cs typeface="Arial"/>
            </a:rPr>
            <a:t>- Large capital requirements – rent seeking  </a:t>
          </a:r>
        </a:p>
        <a:p>
          <a:pPr algn="l"/>
          <a:r>
            <a:rPr lang="en-GB" sz="1800" dirty="0" smtClean="0">
              <a:latin typeface="Arial"/>
              <a:cs typeface="Arial"/>
            </a:rPr>
            <a:t>- Weak starting position, poor utility performance, infrastructure maintenance and expansion backlogs</a:t>
          </a:r>
          <a:endParaRPr lang="en-GB" sz="1800" b="1" u="sng" dirty="0" smtClean="0">
            <a:solidFill>
              <a:srgbClr val="000000"/>
            </a:solidFill>
            <a:latin typeface="Arial"/>
            <a:cs typeface="Arial"/>
          </a:endParaRPr>
        </a:p>
        <a:p>
          <a:pPr algn="l"/>
          <a:endParaRPr lang="en-US" sz="1800" b="1" u="sng" dirty="0">
            <a:solidFill>
              <a:srgbClr val="000000"/>
            </a:solidFill>
          </a:endParaRPr>
        </a:p>
      </dgm:t>
    </dgm:pt>
    <dgm:pt modelId="{7ACE470B-881F-114B-88BE-FC4B6013803F}" type="sibTrans" cxnId="{853FD522-BF7C-4E4F-BFB1-057A1009A31C}">
      <dgm:prSet/>
      <dgm:spPr/>
      <dgm:t>
        <a:bodyPr/>
        <a:lstStyle/>
        <a:p>
          <a:endParaRPr lang="en-US"/>
        </a:p>
      </dgm:t>
    </dgm:pt>
    <dgm:pt modelId="{CBE65A8C-A2E9-E349-A3A4-8CA97F10833D}" type="parTrans" cxnId="{853FD522-BF7C-4E4F-BFB1-057A1009A31C}">
      <dgm:prSet/>
      <dgm:spPr/>
      <dgm:t>
        <a:bodyPr/>
        <a:lstStyle/>
        <a:p>
          <a:endParaRPr lang="en-US"/>
        </a:p>
      </dgm:t>
    </dgm:pt>
    <dgm:pt modelId="{61C86310-A6F3-3B47-B737-DA313D1FA8FD}" type="pres">
      <dgm:prSet presAssocID="{00DFCC07-1F25-A843-A334-09DCAEAD1AC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5B021E-E09A-014C-B108-684DA585AFB3}" type="pres">
      <dgm:prSet presAssocID="{00DFCC07-1F25-A843-A334-09DCAEAD1AC7}" presName="matrix" presStyleCnt="0"/>
      <dgm:spPr/>
    </dgm:pt>
    <dgm:pt modelId="{26A0791A-EA8F-964D-93F9-1157F7CD9B3A}" type="pres">
      <dgm:prSet presAssocID="{00DFCC07-1F25-A843-A334-09DCAEAD1AC7}" presName="tile1" presStyleLbl="node1" presStyleIdx="0" presStyleCnt="4" custAng="0"/>
      <dgm:spPr/>
      <dgm:t>
        <a:bodyPr/>
        <a:lstStyle/>
        <a:p>
          <a:endParaRPr lang="en-US"/>
        </a:p>
      </dgm:t>
    </dgm:pt>
    <dgm:pt modelId="{F264848C-8E3E-3246-B4DA-DCA27FCB0D26}" type="pres">
      <dgm:prSet presAssocID="{00DFCC07-1F25-A843-A334-09DCAEAD1AC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8D600-778F-144B-8555-896214015036}" type="pres">
      <dgm:prSet presAssocID="{00DFCC07-1F25-A843-A334-09DCAEAD1AC7}" presName="tile2" presStyleLbl="node1" presStyleIdx="1" presStyleCnt="4"/>
      <dgm:spPr/>
      <dgm:t>
        <a:bodyPr/>
        <a:lstStyle/>
        <a:p>
          <a:endParaRPr lang="en-US"/>
        </a:p>
      </dgm:t>
    </dgm:pt>
    <dgm:pt modelId="{D7D359BE-6723-764C-AC6C-8F615C15FE3A}" type="pres">
      <dgm:prSet presAssocID="{00DFCC07-1F25-A843-A334-09DCAEAD1AC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51F90-5E33-BC44-9134-6E8525A3842A}" type="pres">
      <dgm:prSet presAssocID="{00DFCC07-1F25-A843-A334-09DCAEAD1AC7}" presName="tile3" presStyleLbl="node1" presStyleIdx="2" presStyleCnt="4"/>
      <dgm:spPr/>
      <dgm:t>
        <a:bodyPr/>
        <a:lstStyle/>
        <a:p>
          <a:endParaRPr lang="en-US"/>
        </a:p>
      </dgm:t>
    </dgm:pt>
    <dgm:pt modelId="{9CAFDB74-4237-AF47-8176-3A10256C6B05}" type="pres">
      <dgm:prSet presAssocID="{00DFCC07-1F25-A843-A334-09DCAEAD1AC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40BF2-06F4-5941-8972-B8FBBBF8A150}" type="pres">
      <dgm:prSet presAssocID="{00DFCC07-1F25-A843-A334-09DCAEAD1AC7}" presName="tile4" presStyleLbl="node1" presStyleIdx="3" presStyleCnt="4"/>
      <dgm:spPr/>
      <dgm:t>
        <a:bodyPr/>
        <a:lstStyle/>
        <a:p>
          <a:endParaRPr lang="en-US"/>
        </a:p>
      </dgm:t>
    </dgm:pt>
    <dgm:pt modelId="{8E7F3FEE-8C86-664C-AC58-D5A7AB25DFE1}" type="pres">
      <dgm:prSet presAssocID="{00DFCC07-1F25-A843-A334-09DCAEAD1AC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0F7BA-E2E5-D449-AF87-3504FA1F09CB}" type="pres">
      <dgm:prSet presAssocID="{00DFCC07-1F25-A843-A334-09DCAEAD1AC7}" presName="centerTile" presStyleLbl="fgShp" presStyleIdx="0" presStyleCnt="1" custScaleX="198574" custScaleY="63252" custLinFactNeighborY="1389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53FD522-BF7C-4E4F-BFB1-057A1009A31C}" srcId="{C05E44FB-1BE1-A044-90C6-4D53006E90DB}" destId="{59848F19-F938-4A44-B27B-3DB353F81282}" srcOrd="3" destOrd="0" parTransId="{CBE65A8C-A2E9-E349-A3A4-8CA97F10833D}" sibTransId="{7ACE470B-881F-114B-88BE-FC4B6013803F}"/>
    <dgm:cxn modelId="{A008A64D-5DF7-0C4A-8EDF-EB49D5B10DB3}" type="presOf" srcId="{C05E44FB-1BE1-A044-90C6-4D53006E90DB}" destId="{E4D0F7BA-E2E5-D449-AF87-3504FA1F09CB}" srcOrd="0" destOrd="0" presId="urn:microsoft.com/office/officeart/2005/8/layout/matrix1"/>
    <dgm:cxn modelId="{179E559B-7D19-324A-8D36-2EAFE73591DB}" type="presOf" srcId="{D16D352F-29C1-0740-B3FF-3D071EB4F19E}" destId="{F264848C-8E3E-3246-B4DA-DCA27FCB0D26}" srcOrd="1" destOrd="0" presId="urn:microsoft.com/office/officeart/2005/8/layout/matrix1"/>
    <dgm:cxn modelId="{13AA4050-F095-D043-8741-A0D5E181BC51}" type="presOf" srcId="{1FA1182C-82D7-2F43-8783-3DBB1F076813}" destId="{CE68D600-778F-144B-8555-896214015036}" srcOrd="0" destOrd="0" presId="urn:microsoft.com/office/officeart/2005/8/layout/matrix1"/>
    <dgm:cxn modelId="{AF35FA70-735D-434F-B24A-6B6E9F11FCF2}" srcId="{00DFCC07-1F25-A843-A334-09DCAEAD1AC7}" destId="{C05E44FB-1BE1-A044-90C6-4D53006E90DB}" srcOrd="0" destOrd="0" parTransId="{602943F0-406D-3B4E-9283-AB4DAC93B2DF}" sibTransId="{EF8516B2-2018-9648-A7BF-E58980183DC0}"/>
    <dgm:cxn modelId="{A961E7EE-EAA0-CB4E-B09F-6DB7615A1DD4}" type="presOf" srcId="{59848F19-F938-4A44-B27B-3DB353F81282}" destId="{8E7F3FEE-8C86-664C-AC58-D5A7AB25DFE1}" srcOrd="1" destOrd="0" presId="urn:microsoft.com/office/officeart/2005/8/layout/matrix1"/>
    <dgm:cxn modelId="{FC2A800E-D9C4-094C-8760-9BD951F0DDD0}" srcId="{C05E44FB-1BE1-A044-90C6-4D53006E90DB}" destId="{1FA1182C-82D7-2F43-8783-3DBB1F076813}" srcOrd="1" destOrd="0" parTransId="{B0F7A0A6-9765-9C4E-9919-9CF211DBA1CE}" sibTransId="{C4569847-A973-6C4E-A4EE-4F30B14B15B2}"/>
    <dgm:cxn modelId="{D8317415-5ABB-0B4D-B039-C00FD9401F90}" type="presOf" srcId="{11C9CB68-DFFA-A549-ACC8-6FD3EE976A12}" destId="{9CAFDB74-4237-AF47-8176-3A10256C6B05}" srcOrd="1" destOrd="0" presId="urn:microsoft.com/office/officeart/2005/8/layout/matrix1"/>
    <dgm:cxn modelId="{BDE59EF4-706E-7A49-97B9-C0308D401284}" srcId="{C05E44FB-1BE1-A044-90C6-4D53006E90DB}" destId="{D16D352F-29C1-0740-B3FF-3D071EB4F19E}" srcOrd="0" destOrd="0" parTransId="{267AE812-6E1D-F249-8EBE-95D574FEC258}" sibTransId="{76D38A51-6A58-7242-BF08-56A436033C86}"/>
    <dgm:cxn modelId="{597F958D-0357-D742-94FF-7C0FD38FD4A0}" type="presOf" srcId="{D16D352F-29C1-0740-B3FF-3D071EB4F19E}" destId="{26A0791A-EA8F-964D-93F9-1157F7CD9B3A}" srcOrd="0" destOrd="0" presId="urn:microsoft.com/office/officeart/2005/8/layout/matrix1"/>
    <dgm:cxn modelId="{6FF00FC8-052F-A14D-8292-5AB981C814F5}" type="presOf" srcId="{1FA1182C-82D7-2F43-8783-3DBB1F076813}" destId="{D7D359BE-6723-764C-AC6C-8F615C15FE3A}" srcOrd="1" destOrd="0" presId="urn:microsoft.com/office/officeart/2005/8/layout/matrix1"/>
    <dgm:cxn modelId="{3095A795-6AC5-A449-8DA1-618D4F354E4C}" type="presOf" srcId="{11C9CB68-DFFA-A549-ACC8-6FD3EE976A12}" destId="{45651F90-5E33-BC44-9134-6E8525A3842A}" srcOrd="0" destOrd="0" presId="urn:microsoft.com/office/officeart/2005/8/layout/matrix1"/>
    <dgm:cxn modelId="{CE7B6C46-C0CF-1042-90DF-E0504CD87AAF}" srcId="{C05E44FB-1BE1-A044-90C6-4D53006E90DB}" destId="{11C9CB68-DFFA-A549-ACC8-6FD3EE976A12}" srcOrd="2" destOrd="0" parTransId="{14C5DCEF-744C-F54F-B27C-7DE97C4A510C}" sibTransId="{FE2ACFF4-3417-DC49-905B-84172D83B78E}"/>
    <dgm:cxn modelId="{11DC12C0-5756-8F41-81E6-DD118EC4BEA2}" type="presOf" srcId="{59848F19-F938-4A44-B27B-3DB353F81282}" destId="{C7440BF2-06F4-5941-8972-B8FBBBF8A150}" srcOrd="0" destOrd="0" presId="urn:microsoft.com/office/officeart/2005/8/layout/matrix1"/>
    <dgm:cxn modelId="{0BDE0518-414B-6A46-B7F5-2FC7845F428B}" type="presOf" srcId="{00DFCC07-1F25-A843-A334-09DCAEAD1AC7}" destId="{61C86310-A6F3-3B47-B737-DA313D1FA8FD}" srcOrd="0" destOrd="0" presId="urn:microsoft.com/office/officeart/2005/8/layout/matrix1"/>
    <dgm:cxn modelId="{BC8A5BAC-3DD2-5E4D-A87A-139F325DFCA7}" type="presParOf" srcId="{61C86310-A6F3-3B47-B737-DA313D1FA8FD}" destId="{E55B021E-E09A-014C-B108-684DA585AFB3}" srcOrd="0" destOrd="0" presId="urn:microsoft.com/office/officeart/2005/8/layout/matrix1"/>
    <dgm:cxn modelId="{BF222B2F-6C85-0F4E-93DB-7C3732749ECC}" type="presParOf" srcId="{E55B021E-E09A-014C-B108-684DA585AFB3}" destId="{26A0791A-EA8F-964D-93F9-1157F7CD9B3A}" srcOrd="0" destOrd="0" presId="urn:microsoft.com/office/officeart/2005/8/layout/matrix1"/>
    <dgm:cxn modelId="{89DF7B49-0482-B340-8766-C312A0353F6A}" type="presParOf" srcId="{E55B021E-E09A-014C-B108-684DA585AFB3}" destId="{F264848C-8E3E-3246-B4DA-DCA27FCB0D26}" srcOrd="1" destOrd="0" presId="urn:microsoft.com/office/officeart/2005/8/layout/matrix1"/>
    <dgm:cxn modelId="{15B071EB-7E39-7D47-93D4-C75115A4002F}" type="presParOf" srcId="{E55B021E-E09A-014C-B108-684DA585AFB3}" destId="{CE68D600-778F-144B-8555-896214015036}" srcOrd="2" destOrd="0" presId="urn:microsoft.com/office/officeart/2005/8/layout/matrix1"/>
    <dgm:cxn modelId="{72A0DF89-D922-A54D-B256-350891A55313}" type="presParOf" srcId="{E55B021E-E09A-014C-B108-684DA585AFB3}" destId="{D7D359BE-6723-764C-AC6C-8F615C15FE3A}" srcOrd="3" destOrd="0" presId="urn:microsoft.com/office/officeart/2005/8/layout/matrix1"/>
    <dgm:cxn modelId="{58C6C581-59EF-6B47-9D85-3F91A7BD2697}" type="presParOf" srcId="{E55B021E-E09A-014C-B108-684DA585AFB3}" destId="{45651F90-5E33-BC44-9134-6E8525A3842A}" srcOrd="4" destOrd="0" presId="urn:microsoft.com/office/officeart/2005/8/layout/matrix1"/>
    <dgm:cxn modelId="{E41AA9D4-BB49-8344-B136-CD06661116B0}" type="presParOf" srcId="{E55B021E-E09A-014C-B108-684DA585AFB3}" destId="{9CAFDB74-4237-AF47-8176-3A10256C6B05}" srcOrd="5" destOrd="0" presId="urn:microsoft.com/office/officeart/2005/8/layout/matrix1"/>
    <dgm:cxn modelId="{29CFAB4D-2E2F-6F46-81ED-874E8C6F7E31}" type="presParOf" srcId="{E55B021E-E09A-014C-B108-684DA585AFB3}" destId="{C7440BF2-06F4-5941-8972-B8FBBBF8A150}" srcOrd="6" destOrd="0" presId="urn:microsoft.com/office/officeart/2005/8/layout/matrix1"/>
    <dgm:cxn modelId="{691FF711-4AAC-7C47-B2F5-3C07974B3711}" type="presParOf" srcId="{E55B021E-E09A-014C-B108-684DA585AFB3}" destId="{8E7F3FEE-8C86-664C-AC58-D5A7AB25DFE1}" srcOrd="7" destOrd="0" presId="urn:microsoft.com/office/officeart/2005/8/layout/matrix1"/>
    <dgm:cxn modelId="{E3CF7541-CE49-AA42-8B31-1C1DC38EA563}" type="presParOf" srcId="{61C86310-A6F3-3B47-B737-DA313D1FA8FD}" destId="{E4D0F7BA-E2E5-D449-AF87-3504FA1F09C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5C1568-7C0A-C943-A6FE-093D01289F9F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ACC8C4-E1F1-7644-96BD-C63BA35AB794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POLITICAL AND ECONOMIC INSTITUTIONS</a:t>
          </a:r>
          <a:endParaRPr lang="en-US" dirty="0"/>
        </a:p>
      </dgm:t>
    </dgm:pt>
    <dgm:pt modelId="{123861C7-D817-1842-BD11-0ACEEA719F9B}" type="parTrans" cxnId="{6582944C-7248-5745-AF9E-F8D0484BD900}">
      <dgm:prSet/>
      <dgm:spPr/>
      <dgm:t>
        <a:bodyPr/>
        <a:lstStyle/>
        <a:p>
          <a:endParaRPr lang="en-US"/>
        </a:p>
      </dgm:t>
    </dgm:pt>
    <dgm:pt modelId="{3EFC4F92-7F22-E348-AD0E-17175827D0F6}" type="sibTrans" cxnId="{6582944C-7248-5745-AF9E-F8D0484BD900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5D295A8F-C837-0D44-BD5F-713B706876A4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SECTOR ANALYSIS (SECTOR STRUCTURE, STAKEHOLDERS &amp; POLICY)</a:t>
          </a:r>
          <a:endParaRPr lang="en-US" dirty="0"/>
        </a:p>
      </dgm:t>
    </dgm:pt>
    <dgm:pt modelId="{33438683-20CC-E447-8188-A05B12DF6FBC}" type="parTrans" cxnId="{9C37AC4D-760C-644D-A58E-C21C46A8CC19}">
      <dgm:prSet/>
      <dgm:spPr/>
      <dgm:t>
        <a:bodyPr/>
        <a:lstStyle/>
        <a:p>
          <a:endParaRPr lang="en-US"/>
        </a:p>
      </dgm:t>
    </dgm:pt>
    <dgm:pt modelId="{9280CB07-A3DF-C74C-9654-FE77E67A7E4F}" type="sibTrans" cxnId="{9C37AC4D-760C-644D-A58E-C21C46A8CC19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AD4F3190-DCF9-314B-8C99-954593597EEC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POLICY AND REFORM PROCESSES</a:t>
          </a:r>
          <a:endParaRPr lang="en-US" dirty="0"/>
        </a:p>
      </dgm:t>
    </dgm:pt>
    <dgm:pt modelId="{50875A14-3506-9747-961A-40CB90081054}" type="parTrans" cxnId="{FAC2676D-FD56-0A4F-B4A9-ACBC2BB3F595}">
      <dgm:prSet/>
      <dgm:spPr/>
      <dgm:t>
        <a:bodyPr/>
        <a:lstStyle/>
        <a:p>
          <a:endParaRPr lang="en-US"/>
        </a:p>
      </dgm:t>
    </dgm:pt>
    <dgm:pt modelId="{F4E115F4-9AAE-484E-842D-125BB8C9BABB}" type="sibTrans" cxnId="{FAC2676D-FD56-0A4F-B4A9-ACBC2BB3F595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0ADB0817-5818-D845-B23D-E6FD5E261E2F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POLITICAL ECONOMY ANALYSIS</a:t>
          </a:r>
          <a:endParaRPr lang="en-US" dirty="0">
            <a:solidFill>
              <a:schemeClr val="tx1"/>
            </a:solidFill>
          </a:endParaRPr>
        </a:p>
      </dgm:t>
    </dgm:pt>
    <dgm:pt modelId="{12AAC98B-9DF5-1F4C-90D1-B02DE823D191}" type="sibTrans" cxnId="{A818E5BF-EABB-364F-9777-47F32747E24F}">
      <dgm:prSet/>
      <dgm:spPr/>
      <dgm:t>
        <a:bodyPr/>
        <a:lstStyle/>
        <a:p>
          <a:endParaRPr lang="en-US"/>
        </a:p>
      </dgm:t>
    </dgm:pt>
    <dgm:pt modelId="{36912A5A-829B-7E45-90DE-52B35F50EEFF}" type="parTrans" cxnId="{A818E5BF-EABB-364F-9777-47F32747E24F}">
      <dgm:prSet/>
      <dgm:spPr/>
      <dgm:t>
        <a:bodyPr/>
        <a:lstStyle/>
        <a:p>
          <a:endParaRPr lang="en-US"/>
        </a:p>
      </dgm:t>
    </dgm:pt>
    <dgm:pt modelId="{B91FB954-320F-E043-A49C-395C4A9259CC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SITUATIONAL/ TEMPORARY FACTORS</a:t>
          </a:r>
          <a:endParaRPr lang="en-US" dirty="0"/>
        </a:p>
      </dgm:t>
    </dgm:pt>
    <dgm:pt modelId="{9AC76C7E-7E97-BC48-BE9A-B0117F72C8AD}" type="sibTrans" cxnId="{56735D21-5597-0B4C-8D4E-186BA697774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5E28812-3864-6948-8F18-99AE60F67B35}" type="parTrans" cxnId="{56735D21-5597-0B4C-8D4E-186BA697774F}">
      <dgm:prSet/>
      <dgm:spPr/>
      <dgm:t>
        <a:bodyPr/>
        <a:lstStyle/>
        <a:p>
          <a:endParaRPr lang="en-US"/>
        </a:p>
      </dgm:t>
    </dgm:pt>
    <dgm:pt modelId="{C9CB1104-80DE-4749-95FB-8ADC92CC3DF1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NATIONAL STRUCTURAL CHARACTERISTICS</a:t>
          </a:r>
          <a:endParaRPr lang="en-US" dirty="0"/>
        </a:p>
      </dgm:t>
    </dgm:pt>
    <dgm:pt modelId="{268A13F5-8223-3A44-A479-04D3E730A6DE}" type="parTrans" cxnId="{B50362EE-991F-EB4E-83E7-A1D2B9135882}">
      <dgm:prSet/>
      <dgm:spPr/>
      <dgm:t>
        <a:bodyPr/>
        <a:lstStyle/>
        <a:p>
          <a:endParaRPr lang="en-US"/>
        </a:p>
      </dgm:t>
    </dgm:pt>
    <dgm:pt modelId="{6D8974F1-7340-F543-A3BD-D4D35553550C}" type="sibTrans" cxnId="{B50362EE-991F-EB4E-83E7-A1D2B9135882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BF724F41-DE28-4848-B133-F003BB3126F0}" type="pres">
      <dgm:prSet presAssocID="{2A5C1568-7C0A-C943-A6FE-093D01289F9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D5D7368-588E-FF44-AB49-0F8C4E3F373E}" type="pres">
      <dgm:prSet presAssocID="{0ADB0817-5818-D845-B23D-E6FD5E261E2F}" presName="centerShape" presStyleLbl="node0" presStyleIdx="0" presStyleCnt="1" custLinFactNeighborX="-37465" custLinFactNeighborY="-60"/>
      <dgm:spPr/>
      <dgm:t>
        <a:bodyPr/>
        <a:lstStyle/>
        <a:p>
          <a:endParaRPr lang="en-GB"/>
        </a:p>
      </dgm:t>
    </dgm:pt>
    <dgm:pt modelId="{8DB88F14-68B9-E84A-82B7-E155714CC213}" type="pres">
      <dgm:prSet presAssocID="{C9CB1104-80DE-4749-95FB-8ADC92CC3DF1}" presName="node" presStyleLbl="node1" presStyleIdx="0" presStyleCnt="5" custRadScaleRad="125054" custRadScaleInc="-1533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8B2811-0122-5D4F-A9F3-AF3639847017}" type="pres">
      <dgm:prSet presAssocID="{C9CB1104-80DE-4749-95FB-8ADC92CC3DF1}" presName="dummy" presStyleCnt="0"/>
      <dgm:spPr/>
    </dgm:pt>
    <dgm:pt modelId="{5C595BCB-21F7-AA49-9906-1F1CB97F9E32}" type="pres">
      <dgm:prSet presAssocID="{6D8974F1-7340-F543-A3BD-D4D35553550C}" presName="sibTrans" presStyleLbl="sibTrans2D1" presStyleIdx="0" presStyleCnt="5"/>
      <dgm:spPr/>
      <dgm:t>
        <a:bodyPr/>
        <a:lstStyle/>
        <a:p>
          <a:endParaRPr lang="en-GB"/>
        </a:p>
      </dgm:t>
    </dgm:pt>
    <dgm:pt modelId="{CFA00120-2CF7-704E-B2B1-33FC12108DA5}" type="pres">
      <dgm:prSet presAssocID="{9CACC8C4-E1F1-7644-96BD-C63BA35AB794}" presName="node" presStyleLbl="node1" presStyleIdx="1" presStyleCnt="5" custRadScaleRad="37005" custRadScaleInc="-1623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DE19A4-5B36-824F-97FC-8703AEA1D707}" type="pres">
      <dgm:prSet presAssocID="{9CACC8C4-E1F1-7644-96BD-C63BA35AB794}" presName="dummy" presStyleCnt="0"/>
      <dgm:spPr/>
    </dgm:pt>
    <dgm:pt modelId="{C4780A2D-999D-AB48-B47E-F2FE8CFA1C7B}" type="pres">
      <dgm:prSet presAssocID="{3EFC4F92-7F22-E348-AD0E-17175827D0F6}" presName="sibTrans" presStyleLbl="sibTrans2D1" presStyleIdx="1" presStyleCnt="5"/>
      <dgm:spPr/>
      <dgm:t>
        <a:bodyPr/>
        <a:lstStyle/>
        <a:p>
          <a:endParaRPr lang="en-GB"/>
        </a:p>
      </dgm:t>
    </dgm:pt>
    <dgm:pt modelId="{09571091-1D2C-C04E-AD51-EDEFAC290B75}" type="pres">
      <dgm:prSet presAssocID="{5D295A8F-C837-0D44-BD5F-713B706876A4}" presName="node" presStyleLbl="node1" presStyleIdx="2" presStyleCnt="5" custRadScaleRad="82382" custRadScaleInc="1971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099759-5A52-DD48-9078-D960F5FA5B3E}" type="pres">
      <dgm:prSet presAssocID="{5D295A8F-C837-0D44-BD5F-713B706876A4}" presName="dummy" presStyleCnt="0"/>
      <dgm:spPr/>
    </dgm:pt>
    <dgm:pt modelId="{BB6F17C9-80C5-4440-B29D-7C9309B3AE86}" type="pres">
      <dgm:prSet presAssocID="{9280CB07-A3DF-C74C-9654-FE77E67A7E4F}" presName="sibTrans" presStyleLbl="sibTrans2D1" presStyleIdx="2" presStyleCnt="5"/>
      <dgm:spPr/>
      <dgm:t>
        <a:bodyPr/>
        <a:lstStyle/>
        <a:p>
          <a:endParaRPr lang="en-GB"/>
        </a:p>
      </dgm:t>
    </dgm:pt>
    <dgm:pt modelId="{C0F0649F-1A2D-9F41-BF43-924CE6B5A57A}" type="pres">
      <dgm:prSet presAssocID="{AD4F3190-DCF9-314B-8C99-954593597EEC}" presName="node" presStyleLbl="node1" presStyleIdx="3" presStyleCnt="5" custRadScaleRad="156218" custRadScaleInc="952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A20552-667E-094D-94C5-5E5CF94E8260}" type="pres">
      <dgm:prSet presAssocID="{AD4F3190-DCF9-314B-8C99-954593597EEC}" presName="dummy" presStyleCnt="0"/>
      <dgm:spPr/>
    </dgm:pt>
    <dgm:pt modelId="{6205343B-B502-E240-B75C-8A7A7085A10B}" type="pres">
      <dgm:prSet presAssocID="{F4E115F4-9AAE-484E-842D-125BB8C9BABB}" presName="sibTrans" presStyleLbl="sibTrans2D1" presStyleIdx="3" presStyleCnt="5"/>
      <dgm:spPr/>
      <dgm:t>
        <a:bodyPr/>
        <a:lstStyle/>
        <a:p>
          <a:endParaRPr lang="en-GB"/>
        </a:p>
      </dgm:t>
    </dgm:pt>
    <dgm:pt modelId="{102B0647-8590-B64B-A612-CF114EC4C75C}" type="pres">
      <dgm:prSet presAssocID="{B91FB954-320F-E043-A49C-395C4A9259CC}" presName="node" presStyleLbl="node1" presStyleIdx="4" presStyleCnt="5" custRadScaleRad="172842" custRadScaleInc="-319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BC66BB-61F6-1441-BE98-3AFDCAB6217A}" type="pres">
      <dgm:prSet presAssocID="{B91FB954-320F-E043-A49C-395C4A9259CC}" presName="dummy" presStyleCnt="0"/>
      <dgm:spPr/>
    </dgm:pt>
    <dgm:pt modelId="{895B0175-CCDF-E44D-84F3-0C1F5A0598EF}" type="pres">
      <dgm:prSet presAssocID="{9AC76C7E-7E97-BC48-BE9A-B0117F72C8AD}" presName="sibTrans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3AA183A8-BCED-BD4F-ADF3-E06833AEEE18}" type="presOf" srcId="{2A5C1568-7C0A-C943-A6FE-093D01289F9F}" destId="{BF724F41-DE28-4848-B133-F003BB3126F0}" srcOrd="0" destOrd="0" presId="urn:microsoft.com/office/officeart/2005/8/layout/radial6"/>
    <dgm:cxn modelId="{211367B8-1D96-A043-9BCB-D019DE3EC050}" type="presOf" srcId="{9AC76C7E-7E97-BC48-BE9A-B0117F72C8AD}" destId="{895B0175-CCDF-E44D-84F3-0C1F5A0598EF}" srcOrd="0" destOrd="0" presId="urn:microsoft.com/office/officeart/2005/8/layout/radial6"/>
    <dgm:cxn modelId="{56735D21-5597-0B4C-8D4E-186BA697774F}" srcId="{0ADB0817-5818-D845-B23D-E6FD5E261E2F}" destId="{B91FB954-320F-E043-A49C-395C4A9259CC}" srcOrd="4" destOrd="0" parTransId="{85E28812-3864-6948-8F18-99AE60F67B35}" sibTransId="{9AC76C7E-7E97-BC48-BE9A-B0117F72C8AD}"/>
    <dgm:cxn modelId="{6582944C-7248-5745-AF9E-F8D0484BD900}" srcId="{0ADB0817-5818-D845-B23D-E6FD5E261E2F}" destId="{9CACC8C4-E1F1-7644-96BD-C63BA35AB794}" srcOrd="1" destOrd="0" parTransId="{123861C7-D817-1842-BD11-0ACEEA719F9B}" sibTransId="{3EFC4F92-7F22-E348-AD0E-17175827D0F6}"/>
    <dgm:cxn modelId="{E0989549-6F42-A64A-93F6-68583FC98574}" type="presOf" srcId="{0ADB0817-5818-D845-B23D-E6FD5E261E2F}" destId="{6D5D7368-588E-FF44-AB49-0F8C4E3F373E}" srcOrd="0" destOrd="0" presId="urn:microsoft.com/office/officeart/2005/8/layout/radial6"/>
    <dgm:cxn modelId="{FAC2676D-FD56-0A4F-B4A9-ACBC2BB3F595}" srcId="{0ADB0817-5818-D845-B23D-E6FD5E261E2F}" destId="{AD4F3190-DCF9-314B-8C99-954593597EEC}" srcOrd="3" destOrd="0" parTransId="{50875A14-3506-9747-961A-40CB90081054}" sibTransId="{F4E115F4-9AAE-484E-842D-125BB8C9BABB}"/>
    <dgm:cxn modelId="{A8269D66-0F38-8E4E-BBB7-0C88DA4A5561}" type="presOf" srcId="{C9CB1104-80DE-4749-95FB-8ADC92CC3DF1}" destId="{8DB88F14-68B9-E84A-82B7-E155714CC213}" srcOrd="0" destOrd="0" presId="urn:microsoft.com/office/officeart/2005/8/layout/radial6"/>
    <dgm:cxn modelId="{293EFD2A-EF7C-DF43-B511-46C8ACE19E82}" type="presOf" srcId="{9280CB07-A3DF-C74C-9654-FE77E67A7E4F}" destId="{BB6F17C9-80C5-4440-B29D-7C9309B3AE86}" srcOrd="0" destOrd="0" presId="urn:microsoft.com/office/officeart/2005/8/layout/radial6"/>
    <dgm:cxn modelId="{94F08F12-AB94-B54F-9273-898A8D04CB03}" type="presOf" srcId="{6D8974F1-7340-F543-A3BD-D4D35553550C}" destId="{5C595BCB-21F7-AA49-9906-1F1CB97F9E32}" srcOrd="0" destOrd="0" presId="urn:microsoft.com/office/officeart/2005/8/layout/radial6"/>
    <dgm:cxn modelId="{ACC5891B-44EF-134C-8B29-D0F7F5217F2D}" type="presOf" srcId="{B91FB954-320F-E043-A49C-395C4A9259CC}" destId="{102B0647-8590-B64B-A612-CF114EC4C75C}" srcOrd="0" destOrd="0" presId="urn:microsoft.com/office/officeart/2005/8/layout/radial6"/>
    <dgm:cxn modelId="{B50362EE-991F-EB4E-83E7-A1D2B9135882}" srcId="{0ADB0817-5818-D845-B23D-E6FD5E261E2F}" destId="{C9CB1104-80DE-4749-95FB-8ADC92CC3DF1}" srcOrd="0" destOrd="0" parTransId="{268A13F5-8223-3A44-A479-04D3E730A6DE}" sibTransId="{6D8974F1-7340-F543-A3BD-D4D35553550C}"/>
    <dgm:cxn modelId="{22CABF57-8FFC-9347-8C9D-23A1B062CC92}" type="presOf" srcId="{5D295A8F-C837-0D44-BD5F-713B706876A4}" destId="{09571091-1D2C-C04E-AD51-EDEFAC290B75}" srcOrd="0" destOrd="0" presId="urn:microsoft.com/office/officeart/2005/8/layout/radial6"/>
    <dgm:cxn modelId="{33CEF2E3-7F26-3641-BE13-26086E163996}" type="presOf" srcId="{AD4F3190-DCF9-314B-8C99-954593597EEC}" destId="{C0F0649F-1A2D-9F41-BF43-924CE6B5A57A}" srcOrd="0" destOrd="0" presId="urn:microsoft.com/office/officeart/2005/8/layout/radial6"/>
    <dgm:cxn modelId="{A818E5BF-EABB-364F-9777-47F32747E24F}" srcId="{2A5C1568-7C0A-C943-A6FE-093D01289F9F}" destId="{0ADB0817-5818-D845-B23D-E6FD5E261E2F}" srcOrd="0" destOrd="0" parTransId="{36912A5A-829B-7E45-90DE-52B35F50EEFF}" sibTransId="{12AAC98B-9DF5-1F4C-90D1-B02DE823D191}"/>
    <dgm:cxn modelId="{99EB6DBF-C264-144D-82F4-80E46594A545}" type="presOf" srcId="{3EFC4F92-7F22-E348-AD0E-17175827D0F6}" destId="{C4780A2D-999D-AB48-B47E-F2FE8CFA1C7B}" srcOrd="0" destOrd="0" presId="urn:microsoft.com/office/officeart/2005/8/layout/radial6"/>
    <dgm:cxn modelId="{6BCFBC0B-6D5E-A749-B614-FCF1B5F456A1}" type="presOf" srcId="{F4E115F4-9AAE-484E-842D-125BB8C9BABB}" destId="{6205343B-B502-E240-B75C-8A7A7085A10B}" srcOrd="0" destOrd="0" presId="urn:microsoft.com/office/officeart/2005/8/layout/radial6"/>
    <dgm:cxn modelId="{9C37AC4D-760C-644D-A58E-C21C46A8CC19}" srcId="{0ADB0817-5818-D845-B23D-E6FD5E261E2F}" destId="{5D295A8F-C837-0D44-BD5F-713B706876A4}" srcOrd="2" destOrd="0" parTransId="{33438683-20CC-E447-8188-A05B12DF6FBC}" sibTransId="{9280CB07-A3DF-C74C-9654-FE77E67A7E4F}"/>
    <dgm:cxn modelId="{F61B359C-708B-BA47-87E8-4DD4F0167C2A}" type="presOf" srcId="{9CACC8C4-E1F1-7644-96BD-C63BA35AB794}" destId="{CFA00120-2CF7-704E-B2B1-33FC12108DA5}" srcOrd="0" destOrd="0" presId="urn:microsoft.com/office/officeart/2005/8/layout/radial6"/>
    <dgm:cxn modelId="{73A67CE2-6BA0-1E45-ACED-CBDB857B1F64}" type="presParOf" srcId="{BF724F41-DE28-4848-B133-F003BB3126F0}" destId="{6D5D7368-588E-FF44-AB49-0F8C4E3F373E}" srcOrd="0" destOrd="0" presId="urn:microsoft.com/office/officeart/2005/8/layout/radial6"/>
    <dgm:cxn modelId="{841F4492-423F-1541-BF07-EAA20CA2A5AB}" type="presParOf" srcId="{BF724F41-DE28-4848-B133-F003BB3126F0}" destId="{8DB88F14-68B9-E84A-82B7-E155714CC213}" srcOrd="1" destOrd="0" presId="urn:microsoft.com/office/officeart/2005/8/layout/radial6"/>
    <dgm:cxn modelId="{80E7BD56-2779-BF45-935B-968AAB6546E1}" type="presParOf" srcId="{BF724F41-DE28-4848-B133-F003BB3126F0}" destId="{138B2811-0122-5D4F-A9F3-AF3639847017}" srcOrd="2" destOrd="0" presId="urn:microsoft.com/office/officeart/2005/8/layout/radial6"/>
    <dgm:cxn modelId="{4AF8B9CB-FE34-BF4E-A20E-0B28B0BA581A}" type="presParOf" srcId="{BF724F41-DE28-4848-B133-F003BB3126F0}" destId="{5C595BCB-21F7-AA49-9906-1F1CB97F9E32}" srcOrd="3" destOrd="0" presId="urn:microsoft.com/office/officeart/2005/8/layout/radial6"/>
    <dgm:cxn modelId="{C3EC1066-D4A6-4347-88C2-3EEE6898FC33}" type="presParOf" srcId="{BF724F41-DE28-4848-B133-F003BB3126F0}" destId="{CFA00120-2CF7-704E-B2B1-33FC12108DA5}" srcOrd="4" destOrd="0" presId="urn:microsoft.com/office/officeart/2005/8/layout/radial6"/>
    <dgm:cxn modelId="{516832F3-35FD-9A40-AFE9-625096D1796D}" type="presParOf" srcId="{BF724F41-DE28-4848-B133-F003BB3126F0}" destId="{05DE19A4-5B36-824F-97FC-8703AEA1D707}" srcOrd="5" destOrd="0" presId="urn:microsoft.com/office/officeart/2005/8/layout/radial6"/>
    <dgm:cxn modelId="{69EA63BD-64D5-424B-A1CD-DF752B16B4E2}" type="presParOf" srcId="{BF724F41-DE28-4848-B133-F003BB3126F0}" destId="{C4780A2D-999D-AB48-B47E-F2FE8CFA1C7B}" srcOrd="6" destOrd="0" presId="urn:microsoft.com/office/officeart/2005/8/layout/radial6"/>
    <dgm:cxn modelId="{F626EDD6-F78C-E24C-B2F5-88AF475B7AC3}" type="presParOf" srcId="{BF724F41-DE28-4848-B133-F003BB3126F0}" destId="{09571091-1D2C-C04E-AD51-EDEFAC290B75}" srcOrd="7" destOrd="0" presId="urn:microsoft.com/office/officeart/2005/8/layout/radial6"/>
    <dgm:cxn modelId="{AD2B248A-8283-904C-83EF-1F0140E0A67D}" type="presParOf" srcId="{BF724F41-DE28-4848-B133-F003BB3126F0}" destId="{3D099759-5A52-DD48-9078-D960F5FA5B3E}" srcOrd="8" destOrd="0" presId="urn:microsoft.com/office/officeart/2005/8/layout/radial6"/>
    <dgm:cxn modelId="{C0925361-141A-5347-B616-B3DA99ED8042}" type="presParOf" srcId="{BF724F41-DE28-4848-B133-F003BB3126F0}" destId="{BB6F17C9-80C5-4440-B29D-7C9309B3AE86}" srcOrd="9" destOrd="0" presId="urn:microsoft.com/office/officeart/2005/8/layout/radial6"/>
    <dgm:cxn modelId="{6B50A076-61B8-FB44-B6E6-98413E89A98E}" type="presParOf" srcId="{BF724F41-DE28-4848-B133-F003BB3126F0}" destId="{C0F0649F-1A2D-9F41-BF43-924CE6B5A57A}" srcOrd="10" destOrd="0" presId="urn:microsoft.com/office/officeart/2005/8/layout/radial6"/>
    <dgm:cxn modelId="{BCDCC820-7D4E-8243-B17E-5488CB7E472A}" type="presParOf" srcId="{BF724F41-DE28-4848-B133-F003BB3126F0}" destId="{82A20552-667E-094D-94C5-5E5CF94E8260}" srcOrd="11" destOrd="0" presId="urn:microsoft.com/office/officeart/2005/8/layout/radial6"/>
    <dgm:cxn modelId="{C4295BBB-2FED-4C43-B39E-E6F257A2405B}" type="presParOf" srcId="{BF724F41-DE28-4848-B133-F003BB3126F0}" destId="{6205343B-B502-E240-B75C-8A7A7085A10B}" srcOrd="12" destOrd="0" presId="urn:microsoft.com/office/officeart/2005/8/layout/radial6"/>
    <dgm:cxn modelId="{30038F06-BBD8-5149-A8DC-3F10EDD7F030}" type="presParOf" srcId="{BF724F41-DE28-4848-B133-F003BB3126F0}" destId="{102B0647-8590-B64B-A612-CF114EC4C75C}" srcOrd="13" destOrd="0" presId="urn:microsoft.com/office/officeart/2005/8/layout/radial6"/>
    <dgm:cxn modelId="{7EC8D290-0A77-824A-BCC5-DCA0FFDA9DE9}" type="presParOf" srcId="{BF724F41-DE28-4848-B133-F003BB3126F0}" destId="{25BC66BB-61F6-1441-BE98-3AFDCAB6217A}" srcOrd="14" destOrd="0" presId="urn:microsoft.com/office/officeart/2005/8/layout/radial6"/>
    <dgm:cxn modelId="{39EFA144-C5AD-7F46-8AE1-4A0E076DC035}" type="presParOf" srcId="{BF724F41-DE28-4848-B133-F003BB3126F0}" destId="{895B0175-CCDF-E44D-84F3-0C1F5A0598EF}" srcOrd="15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5A78DD-049C-604E-912A-2AD8D2E2F9E7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39F66B-160A-EE43-A3EA-69D5A618C5C3}">
      <dgm:prSet custT="1"/>
      <dgm:spPr>
        <a:solidFill>
          <a:schemeClr val="accent1"/>
        </a:solidFill>
      </dgm:spPr>
      <dgm:t>
        <a:bodyPr/>
        <a:lstStyle/>
        <a:p>
          <a:pPr algn="ctr" rtl="0"/>
          <a:r>
            <a:rPr lang="en-GB" sz="2000" b="1" dirty="0" smtClean="0"/>
            <a:t>DEVELOP AN INTEGRATED &amp; THEORETICALLY INFORMED POLITICAL ECONOMY APPROACH</a:t>
          </a:r>
        </a:p>
        <a:p>
          <a:pPr algn="just" rtl="0"/>
          <a:r>
            <a:rPr lang="en-GB" sz="2000" dirty="0" smtClean="0"/>
            <a:t>Objectives: Practical policy tool &amp; base point for theory development</a:t>
          </a:r>
        </a:p>
        <a:p>
          <a:pPr algn="just" rtl="0"/>
          <a:r>
            <a:rPr lang="en-GB" sz="2000" dirty="0" smtClean="0"/>
            <a:t>Method: An in-depth, explorative application of this framework in one or a small selection of countries</a:t>
          </a:r>
          <a:endParaRPr lang="en-GB" sz="2000" dirty="0"/>
        </a:p>
      </dgm:t>
    </dgm:pt>
    <dgm:pt modelId="{A8559677-3046-3A4F-9544-BF2A5477D384}" type="parTrans" cxnId="{16B3B875-FD76-CF46-9923-1BFEF08251A7}">
      <dgm:prSet/>
      <dgm:spPr/>
      <dgm:t>
        <a:bodyPr/>
        <a:lstStyle/>
        <a:p>
          <a:endParaRPr lang="en-US"/>
        </a:p>
      </dgm:t>
    </dgm:pt>
    <dgm:pt modelId="{52C6D113-9606-8A4A-A394-DB37115354D0}" type="sibTrans" cxnId="{16B3B875-FD76-CF46-9923-1BFEF08251A7}">
      <dgm:prSet/>
      <dgm:spPr/>
      <dgm:t>
        <a:bodyPr/>
        <a:lstStyle/>
        <a:p>
          <a:endParaRPr lang="en-US"/>
        </a:p>
      </dgm:t>
    </dgm:pt>
    <dgm:pt modelId="{9EE3F6E0-C94E-D240-A354-A2E4EEDA6BD7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en-GB" sz="2000" b="1" dirty="0" smtClean="0"/>
            <a:t>UNDERTAKE A SYSTEMATIC REVIEW OF EXTANT CORE AND PERIPHERAL LITERATURE</a:t>
          </a:r>
        </a:p>
        <a:p>
          <a:pPr algn="just" rtl="0"/>
          <a:r>
            <a:rPr lang="en-GB" sz="2000" dirty="0" smtClean="0"/>
            <a:t>Objectives: Identify common enabling or constraining political economy </a:t>
          </a:r>
          <a:r>
            <a:rPr lang="en-GB" sz="2000" dirty="0" err="1" smtClean="0"/>
            <a:t>contextualities</a:t>
          </a:r>
          <a:r>
            <a:rPr lang="en-GB" sz="2000" dirty="0" smtClean="0"/>
            <a:t> in power sector </a:t>
          </a:r>
        </a:p>
        <a:p>
          <a:pPr algn="just" rtl="0"/>
          <a:r>
            <a:rPr lang="en-GB" sz="2000" dirty="0" smtClean="0"/>
            <a:t>Method: Mapping contextualities and lessons across the literature within a framework, so as to identify patterns and begin to develop an understanding around what is possible, appropriate and sustainable</a:t>
          </a:r>
        </a:p>
      </dgm:t>
    </dgm:pt>
    <dgm:pt modelId="{59BC6595-F990-9A43-90C1-930242670D93}" type="parTrans" cxnId="{25313DA3-A175-9A40-9220-ADA955DD672B}">
      <dgm:prSet/>
      <dgm:spPr/>
      <dgm:t>
        <a:bodyPr/>
        <a:lstStyle/>
        <a:p>
          <a:endParaRPr lang="en-US"/>
        </a:p>
      </dgm:t>
    </dgm:pt>
    <dgm:pt modelId="{E8DBA664-1F30-EC4B-9FBB-517F1B8C568C}" type="sibTrans" cxnId="{25313DA3-A175-9A40-9220-ADA955DD672B}">
      <dgm:prSet/>
      <dgm:spPr/>
      <dgm:t>
        <a:bodyPr/>
        <a:lstStyle/>
        <a:p>
          <a:endParaRPr lang="en-US"/>
        </a:p>
      </dgm:t>
    </dgm:pt>
    <dgm:pt modelId="{1D687E57-C733-8947-BEC6-FD1A495170A1}">
      <dgm:prSet custT="1"/>
      <dgm:spPr>
        <a:solidFill>
          <a:schemeClr val="accent1"/>
        </a:solidFill>
      </dgm:spPr>
      <dgm:t>
        <a:bodyPr/>
        <a:lstStyle/>
        <a:p>
          <a:pPr algn="ctr" rtl="0"/>
          <a:r>
            <a:rPr lang="en-GB" sz="2000" b="1" dirty="0" smtClean="0"/>
            <a:t>ADVANCE EMPIRICAL POLITICAL ECONOMY RESEARCH ACROSS DEVELOPING COUNTRIES AND REGIONS</a:t>
          </a:r>
        </a:p>
        <a:p>
          <a:pPr algn="just" rtl="0"/>
          <a:r>
            <a:rPr lang="en-GB" sz="2000" dirty="0" smtClean="0"/>
            <a:t>Objectives: Country-to-county learning across and within developing regions &amp; the development of Power Sector PE research networks for knowledge sharing &amp; development</a:t>
          </a:r>
        </a:p>
        <a:p>
          <a:pPr algn="just" rtl="0"/>
          <a:r>
            <a:rPr lang="en-GB" sz="2000" dirty="0" smtClean="0"/>
            <a:t>Method: Development of integrated PE framework &amp; sourcebook, launch empirical case studies across regions &amp; facilitate inter-regional learning and collaboration. </a:t>
          </a:r>
        </a:p>
      </dgm:t>
    </dgm:pt>
    <dgm:pt modelId="{1232493D-F3D0-8F4B-8E52-6EC527C01B82}" type="parTrans" cxnId="{4620F0E4-B2E6-8E49-B4BB-3112B94A9FCA}">
      <dgm:prSet/>
      <dgm:spPr/>
      <dgm:t>
        <a:bodyPr/>
        <a:lstStyle/>
        <a:p>
          <a:endParaRPr lang="en-US"/>
        </a:p>
      </dgm:t>
    </dgm:pt>
    <dgm:pt modelId="{B6E377CD-0375-0442-B46F-7EEF258A6D04}" type="sibTrans" cxnId="{4620F0E4-B2E6-8E49-B4BB-3112B94A9FCA}">
      <dgm:prSet/>
      <dgm:spPr/>
      <dgm:t>
        <a:bodyPr/>
        <a:lstStyle/>
        <a:p>
          <a:endParaRPr lang="en-US"/>
        </a:p>
      </dgm:t>
    </dgm:pt>
    <dgm:pt modelId="{38C80468-BF76-0E44-9E98-E03FD9DE8B66}" type="pres">
      <dgm:prSet presAssocID="{CE5A78DD-049C-604E-912A-2AD8D2E2F9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0598E72-56EB-4248-9791-0AA6D1894A58}" type="pres">
      <dgm:prSet presAssocID="{F139F66B-160A-EE43-A3EA-69D5A618C5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0BF44-5F7B-C944-A871-0862AD293749}" type="pres">
      <dgm:prSet presAssocID="{52C6D113-9606-8A4A-A394-DB37115354D0}" presName="spacer" presStyleCnt="0"/>
      <dgm:spPr/>
    </dgm:pt>
    <dgm:pt modelId="{840985F1-9115-4B4D-AE7B-ADFD85F29B9F}" type="pres">
      <dgm:prSet presAssocID="{9EE3F6E0-C94E-D240-A354-A2E4EEDA6BD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EC82F-F150-5348-89C7-5E452A8E3FC1}" type="pres">
      <dgm:prSet presAssocID="{E8DBA664-1F30-EC4B-9FBB-517F1B8C568C}" presName="spacer" presStyleCnt="0"/>
      <dgm:spPr/>
    </dgm:pt>
    <dgm:pt modelId="{B14619E6-7220-BC4C-A8E3-DF7BE284DB6C}" type="pres">
      <dgm:prSet presAssocID="{1D687E57-C733-8947-BEC6-FD1A495170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024B25-73D1-B445-B9FE-0C85862C05B0}" type="presOf" srcId="{9EE3F6E0-C94E-D240-A354-A2E4EEDA6BD7}" destId="{840985F1-9115-4B4D-AE7B-ADFD85F29B9F}" srcOrd="0" destOrd="0" presId="urn:microsoft.com/office/officeart/2005/8/layout/vList2"/>
    <dgm:cxn modelId="{16B3B875-FD76-CF46-9923-1BFEF08251A7}" srcId="{CE5A78DD-049C-604E-912A-2AD8D2E2F9E7}" destId="{F139F66B-160A-EE43-A3EA-69D5A618C5C3}" srcOrd="0" destOrd="0" parTransId="{A8559677-3046-3A4F-9544-BF2A5477D384}" sibTransId="{52C6D113-9606-8A4A-A394-DB37115354D0}"/>
    <dgm:cxn modelId="{25313DA3-A175-9A40-9220-ADA955DD672B}" srcId="{CE5A78DD-049C-604E-912A-2AD8D2E2F9E7}" destId="{9EE3F6E0-C94E-D240-A354-A2E4EEDA6BD7}" srcOrd="1" destOrd="0" parTransId="{59BC6595-F990-9A43-90C1-930242670D93}" sibTransId="{E8DBA664-1F30-EC4B-9FBB-517F1B8C568C}"/>
    <dgm:cxn modelId="{39F5E320-848C-9E44-B63D-B37FD2A2AE38}" type="presOf" srcId="{CE5A78DD-049C-604E-912A-2AD8D2E2F9E7}" destId="{38C80468-BF76-0E44-9E98-E03FD9DE8B66}" srcOrd="0" destOrd="0" presId="urn:microsoft.com/office/officeart/2005/8/layout/vList2"/>
    <dgm:cxn modelId="{A2150933-4930-D041-9D2B-8D5B59A14546}" type="presOf" srcId="{F139F66B-160A-EE43-A3EA-69D5A618C5C3}" destId="{40598E72-56EB-4248-9791-0AA6D1894A58}" srcOrd="0" destOrd="0" presId="urn:microsoft.com/office/officeart/2005/8/layout/vList2"/>
    <dgm:cxn modelId="{E806EBFF-800D-CE4A-9546-56BEB245D46D}" type="presOf" srcId="{1D687E57-C733-8947-BEC6-FD1A495170A1}" destId="{B14619E6-7220-BC4C-A8E3-DF7BE284DB6C}" srcOrd="0" destOrd="0" presId="urn:microsoft.com/office/officeart/2005/8/layout/vList2"/>
    <dgm:cxn modelId="{4620F0E4-B2E6-8E49-B4BB-3112B94A9FCA}" srcId="{CE5A78DD-049C-604E-912A-2AD8D2E2F9E7}" destId="{1D687E57-C733-8947-BEC6-FD1A495170A1}" srcOrd="2" destOrd="0" parTransId="{1232493D-F3D0-8F4B-8E52-6EC527C01B82}" sibTransId="{B6E377CD-0375-0442-B46F-7EEF258A6D04}"/>
    <dgm:cxn modelId="{8F2758C7-2E5E-3944-BE19-07BE6658EA0C}" type="presParOf" srcId="{38C80468-BF76-0E44-9E98-E03FD9DE8B66}" destId="{40598E72-56EB-4248-9791-0AA6D1894A58}" srcOrd="0" destOrd="0" presId="urn:microsoft.com/office/officeart/2005/8/layout/vList2"/>
    <dgm:cxn modelId="{87696302-712D-0D41-A90E-D8A9B9A378E7}" type="presParOf" srcId="{38C80468-BF76-0E44-9E98-E03FD9DE8B66}" destId="{0500BF44-5F7B-C944-A871-0862AD293749}" srcOrd="1" destOrd="0" presId="urn:microsoft.com/office/officeart/2005/8/layout/vList2"/>
    <dgm:cxn modelId="{BE6D3BE5-51D1-044E-9AB9-2498DE505E3C}" type="presParOf" srcId="{38C80468-BF76-0E44-9E98-E03FD9DE8B66}" destId="{840985F1-9115-4B4D-AE7B-ADFD85F29B9F}" srcOrd="2" destOrd="0" presId="urn:microsoft.com/office/officeart/2005/8/layout/vList2"/>
    <dgm:cxn modelId="{8D3B7C74-44E5-E441-B3E6-94AB55B4ECF5}" type="presParOf" srcId="{38C80468-BF76-0E44-9E98-E03FD9DE8B66}" destId="{840EC82F-F150-5348-89C7-5E452A8E3FC1}" srcOrd="3" destOrd="0" presId="urn:microsoft.com/office/officeart/2005/8/layout/vList2"/>
    <dgm:cxn modelId="{414B28C8-4A5D-3B46-AE3E-8D4035004FA0}" type="presParOf" srcId="{38C80468-BF76-0E44-9E98-E03FD9DE8B66}" destId="{B14619E6-7220-BC4C-A8E3-DF7BE284DB6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CD84B-2D27-F945-BABB-3D63B5201427}">
      <dsp:nvSpPr>
        <dsp:cNvPr id="0" name=""/>
        <dsp:cNvSpPr/>
      </dsp:nvSpPr>
      <dsp:spPr>
        <a:xfrm rot="5400000">
          <a:off x="280445" y="2139350"/>
          <a:ext cx="842946" cy="1402644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1BF2F-B0CA-114F-B21C-6A9D302F3986}">
      <dsp:nvSpPr>
        <dsp:cNvPr id="0" name=""/>
        <dsp:cNvSpPr/>
      </dsp:nvSpPr>
      <dsp:spPr>
        <a:xfrm>
          <a:off x="143295" y="2651213"/>
          <a:ext cx="1453071" cy="110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Corporatization &amp; Commercialization</a:t>
          </a:r>
          <a:endParaRPr lang="en-US" sz="1400" kern="1200" dirty="0">
            <a:latin typeface="+mj-lt"/>
          </a:endParaRPr>
        </a:p>
      </dsp:txBody>
      <dsp:txXfrm>
        <a:off x="143295" y="2651213"/>
        <a:ext cx="1453071" cy="1109999"/>
      </dsp:txXfrm>
    </dsp:sp>
    <dsp:sp modelId="{D2240E2D-6923-5B42-9ED8-E617114C8BA1}">
      <dsp:nvSpPr>
        <dsp:cNvPr id="0" name=""/>
        <dsp:cNvSpPr/>
      </dsp:nvSpPr>
      <dsp:spPr>
        <a:xfrm>
          <a:off x="1167124" y="2036086"/>
          <a:ext cx="238927" cy="238927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C9DC6-3C96-9E4A-8999-DC4F97E5A6F8}">
      <dsp:nvSpPr>
        <dsp:cNvPr id="0" name=""/>
        <dsp:cNvSpPr/>
      </dsp:nvSpPr>
      <dsp:spPr>
        <a:xfrm rot="5400000">
          <a:off x="1924041" y="1755748"/>
          <a:ext cx="842946" cy="1402644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63325-7B76-164F-A17D-A3281DBA8AC3}">
      <dsp:nvSpPr>
        <dsp:cNvPr id="0" name=""/>
        <dsp:cNvSpPr/>
      </dsp:nvSpPr>
      <dsp:spPr>
        <a:xfrm>
          <a:off x="1783332" y="2248229"/>
          <a:ext cx="1266315" cy="110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Legislation</a:t>
          </a:r>
          <a:endParaRPr lang="en-US" sz="1400" kern="1200" dirty="0">
            <a:latin typeface="+mj-lt"/>
          </a:endParaRPr>
        </a:p>
      </dsp:txBody>
      <dsp:txXfrm>
        <a:off x="1783332" y="2248229"/>
        <a:ext cx="1266315" cy="1109999"/>
      </dsp:txXfrm>
    </dsp:sp>
    <dsp:sp modelId="{7C503836-1B65-E045-9D14-0FDC3569CE65}">
      <dsp:nvSpPr>
        <dsp:cNvPr id="0" name=""/>
        <dsp:cNvSpPr/>
      </dsp:nvSpPr>
      <dsp:spPr>
        <a:xfrm>
          <a:off x="2810720" y="1652483"/>
          <a:ext cx="238927" cy="238927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52811-CFE0-B24B-AFE5-AA96D2F9CA03}">
      <dsp:nvSpPr>
        <dsp:cNvPr id="0" name=""/>
        <dsp:cNvSpPr/>
      </dsp:nvSpPr>
      <dsp:spPr>
        <a:xfrm rot="5400000">
          <a:off x="3567636" y="1372145"/>
          <a:ext cx="842946" cy="1402644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C01EA-2BDD-F84A-8890-E6DD3C0268BC}">
      <dsp:nvSpPr>
        <dsp:cNvPr id="0" name=""/>
        <dsp:cNvSpPr/>
      </dsp:nvSpPr>
      <dsp:spPr>
        <a:xfrm>
          <a:off x="3426927" y="1864627"/>
          <a:ext cx="1266315" cy="110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Independent Regulation</a:t>
          </a:r>
          <a:endParaRPr lang="en-US" sz="1400" kern="1200" dirty="0">
            <a:latin typeface="+mj-lt"/>
          </a:endParaRPr>
        </a:p>
      </dsp:txBody>
      <dsp:txXfrm>
        <a:off x="3426927" y="1864627"/>
        <a:ext cx="1266315" cy="1109999"/>
      </dsp:txXfrm>
    </dsp:sp>
    <dsp:sp modelId="{92FB6A31-406D-D248-8E31-2A92F3DAA17C}">
      <dsp:nvSpPr>
        <dsp:cNvPr id="0" name=""/>
        <dsp:cNvSpPr/>
      </dsp:nvSpPr>
      <dsp:spPr>
        <a:xfrm>
          <a:off x="4454315" y="1268881"/>
          <a:ext cx="238927" cy="238927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2848B-CC3C-C94F-B4EA-1D31F61202AF}">
      <dsp:nvSpPr>
        <dsp:cNvPr id="0" name=""/>
        <dsp:cNvSpPr/>
      </dsp:nvSpPr>
      <dsp:spPr>
        <a:xfrm rot="5400000">
          <a:off x="5211231" y="988542"/>
          <a:ext cx="842946" cy="1402644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4F1E0-2EC8-9445-95FE-AAE3A1AEB88F}">
      <dsp:nvSpPr>
        <dsp:cNvPr id="0" name=""/>
        <dsp:cNvSpPr/>
      </dsp:nvSpPr>
      <dsp:spPr>
        <a:xfrm>
          <a:off x="5070522" y="1481024"/>
          <a:ext cx="1266315" cy="110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Private Sector Participation </a:t>
          </a:r>
          <a:endParaRPr lang="en-US" sz="1400" kern="1200" dirty="0">
            <a:latin typeface="+mj-lt"/>
          </a:endParaRPr>
        </a:p>
      </dsp:txBody>
      <dsp:txXfrm>
        <a:off x="5070522" y="1481024"/>
        <a:ext cx="1266315" cy="1109999"/>
      </dsp:txXfrm>
    </dsp:sp>
    <dsp:sp modelId="{143E0BD7-C09F-1945-96D2-03FE27BBD333}">
      <dsp:nvSpPr>
        <dsp:cNvPr id="0" name=""/>
        <dsp:cNvSpPr/>
      </dsp:nvSpPr>
      <dsp:spPr>
        <a:xfrm>
          <a:off x="6097910" y="885278"/>
          <a:ext cx="238927" cy="238927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C246D-3197-2C42-88FA-1E796BCD8430}">
      <dsp:nvSpPr>
        <dsp:cNvPr id="0" name=""/>
        <dsp:cNvSpPr/>
      </dsp:nvSpPr>
      <dsp:spPr>
        <a:xfrm rot="5400000">
          <a:off x="6854826" y="604939"/>
          <a:ext cx="842946" cy="1402644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872F7-0A8D-E146-81A1-12E2E2C0B391}">
      <dsp:nvSpPr>
        <dsp:cNvPr id="0" name=""/>
        <dsp:cNvSpPr/>
      </dsp:nvSpPr>
      <dsp:spPr>
        <a:xfrm>
          <a:off x="6714118" y="1097421"/>
          <a:ext cx="1266315" cy="110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Restructuring</a:t>
          </a:r>
          <a:endParaRPr lang="en-US" sz="1400" kern="1200" dirty="0">
            <a:latin typeface="+mj-lt"/>
          </a:endParaRPr>
        </a:p>
      </dsp:txBody>
      <dsp:txXfrm>
        <a:off x="6714118" y="1097421"/>
        <a:ext cx="1266315" cy="1109999"/>
      </dsp:txXfrm>
    </dsp:sp>
    <dsp:sp modelId="{22DA4998-E929-7E4F-B2F9-69F054797117}">
      <dsp:nvSpPr>
        <dsp:cNvPr id="0" name=""/>
        <dsp:cNvSpPr/>
      </dsp:nvSpPr>
      <dsp:spPr>
        <a:xfrm>
          <a:off x="7741506" y="501675"/>
          <a:ext cx="238927" cy="238927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6205B-860B-8540-BACE-1FC978E3CF07}">
      <dsp:nvSpPr>
        <dsp:cNvPr id="0" name=""/>
        <dsp:cNvSpPr/>
      </dsp:nvSpPr>
      <dsp:spPr>
        <a:xfrm rot="5400000">
          <a:off x="8498422" y="221337"/>
          <a:ext cx="842946" cy="1402644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80529-3B81-4C4C-A957-DBF533EB951B}">
      <dsp:nvSpPr>
        <dsp:cNvPr id="0" name=""/>
        <dsp:cNvSpPr/>
      </dsp:nvSpPr>
      <dsp:spPr>
        <a:xfrm>
          <a:off x="8357713" y="713818"/>
          <a:ext cx="1266315" cy="110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Divestiture Assets</a:t>
          </a:r>
          <a:endParaRPr lang="en-US" sz="1400" kern="1200" dirty="0">
            <a:latin typeface="+mj-lt"/>
          </a:endParaRPr>
        </a:p>
      </dsp:txBody>
      <dsp:txXfrm>
        <a:off x="8357713" y="713818"/>
        <a:ext cx="1266315" cy="1109999"/>
      </dsp:txXfrm>
    </dsp:sp>
    <dsp:sp modelId="{A5C94376-FBF9-0540-B2E1-034AF31A5D89}">
      <dsp:nvSpPr>
        <dsp:cNvPr id="0" name=""/>
        <dsp:cNvSpPr/>
      </dsp:nvSpPr>
      <dsp:spPr>
        <a:xfrm>
          <a:off x="9385101" y="118072"/>
          <a:ext cx="238927" cy="238927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22BAB-B6DE-CA46-84D7-AE0C08DBF5D3}">
      <dsp:nvSpPr>
        <dsp:cNvPr id="0" name=""/>
        <dsp:cNvSpPr/>
      </dsp:nvSpPr>
      <dsp:spPr>
        <a:xfrm rot="5400000">
          <a:off x="10142017" y="-162265"/>
          <a:ext cx="842946" cy="1402644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FDB05-D74D-B14A-9749-B4DA7550083A}">
      <dsp:nvSpPr>
        <dsp:cNvPr id="0" name=""/>
        <dsp:cNvSpPr/>
      </dsp:nvSpPr>
      <dsp:spPr>
        <a:xfrm>
          <a:off x="10001308" y="330215"/>
          <a:ext cx="1266315" cy="110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Competition</a:t>
          </a:r>
          <a:endParaRPr lang="en-US" sz="1400" kern="1200" dirty="0">
            <a:latin typeface="+mj-lt"/>
          </a:endParaRPr>
        </a:p>
      </dsp:txBody>
      <dsp:txXfrm>
        <a:off x="10001308" y="330215"/>
        <a:ext cx="1266315" cy="1109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0791A-EA8F-964D-93F9-1157F7CD9B3A}">
      <dsp:nvSpPr>
        <dsp:cNvPr id="0" name=""/>
        <dsp:cNvSpPr/>
      </dsp:nvSpPr>
      <dsp:spPr>
        <a:xfrm rot="16200000">
          <a:off x="1256594" y="-1256594"/>
          <a:ext cx="3167944" cy="5681133"/>
        </a:xfrm>
        <a:prstGeom prst="round1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sng" kern="1200" dirty="0" smtClean="0">
              <a:solidFill>
                <a:srgbClr val="000000"/>
              </a:solidFill>
              <a:latin typeface="Arial"/>
              <a:cs typeface="Arial"/>
            </a:rPr>
            <a:t>Macro-Economic Circumstances</a:t>
          </a:r>
          <a:endParaRPr lang="en-GB" sz="1800" kern="1200" dirty="0" smtClean="0">
            <a:latin typeface="Arial"/>
            <a:cs typeface="Arial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- Fiscal crises, dependence on aid/loans, high national debt, SAPs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- Low socio-economic development, high inequality and poverty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- Undiversified economic structure, high unemployment, volatile inflation, pervasive subsidies, undeveloped private sector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  <a:latin typeface="Arial"/>
              <a:cs typeface="Arial"/>
            </a:rPr>
            <a:t>- Resource discovery</a:t>
          </a:r>
        </a:p>
      </dsp:txBody>
      <dsp:txXfrm rot="5400000">
        <a:off x="0" y="0"/>
        <a:ext cx="5681133" cy="2375958"/>
      </dsp:txXfrm>
    </dsp:sp>
    <dsp:sp modelId="{CE68D600-778F-144B-8555-896214015036}">
      <dsp:nvSpPr>
        <dsp:cNvPr id="0" name=""/>
        <dsp:cNvSpPr/>
      </dsp:nvSpPr>
      <dsp:spPr>
        <a:xfrm>
          <a:off x="5681133" y="0"/>
          <a:ext cx="5681133" cy="3167944"/>
        </a:xfrm>
        <a:prstGeom prst="round1Rect">
          <a:avLst/>
        </a:prstGeom>
        <a:solidFill>
          <a:schemeClr val="accent1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sng" kern="1200" dirty="0" smtClean="0">
              <a:solidFill>
                <a:srgbClr val="000000"/>
              </a:solidFill>
              <a:latin typeface="Arial"/>
              <a:cs typeface="Arial"/>
            </a:rPr>
            <a:t>Socio-Political Conditions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- Current/recent civil war, proxy wars, regional/political instability, ethnic conflict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- Regime - authoritarian/ nominal democracy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- Strong socialist (sometimes communist), anti-</a:t>
          </a:r>
          <a:r>
            <a:rPr lang="en-GB" sz="1800" kern="1200" dirty="0" err="1" smtClean="0">
              <a:latin typeface="Arial"/>
              <a:cs typeface="Arial"/>
            </a:rPr>
            <a:t>privitisation</a:t>
          </a:r>
          <a:r>
            <a:rPr lang="en-GB" sz="1800" kern="1200" dirty="0" smtClean="0">
              <a:latin typeface="Arial"/>
              <a:cs typeface="Arial"/>
            </a:rPr>
            <a:t>, and labour political blocs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- High socio-economic inequality (ethnic, racial, class) parallels distribution of political and economic power/influence/access</a:t>
          </a:r>
          <a:endParaRPr lang="en-US" sz="1800" b="1" u="sng" kern="1200" dirty="0">
            <a:solidFill>
              <a:srgbClr val="000000"/>
            </a:solidFill>
          </a:endParaRPr>
        </a:p>
      </dsp:txBody>
      <dsp:txXfrm>
        <a:off x="5681133" y="0"/>
        <a:ext cx="5681133" cy="2375958"/>
      </dsp:txXfrm>
    </dsp:sp>
    <dsp:sp modelId="{45651F90-5E33-BC44-9134-6E8525A3842A}">
      <dsp:nvSpPr>
        <dsp:cNvPr id="0" name=""/>
        <dsp:cNvSpPr/>
      </dsp:nvSpPr>
      <dsp:spPr>
        <a:xfrm rot="10800000">
          <a:off x="0" y="3167944"/>
          <a:ext cx="5681133" cy="3167944"/>
        </a:xfrm>
        <a:prstGeom prst="round1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sng" kern="1200" dirty="0" smtClean="0">
              <a:solidFill>
                <a:srgbClr val="000000"/>
              </a:solidFill>
              <a:latin typeface="Arial"/>
              <a:cs typeface="Arial"/>
            </a:rPr>
            <a:t>Institutional Environment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- Formal institutions weak and unreflective of real distribution of power,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- Lack broad support/legitimacy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- Institutional capacity weak, politicised distribution of limited resources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- Close alignment of political and economic power,      facilitates corruption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latin typeface="Arial"/>
            <a:cs typeface="Arial"/>
          </a:endParaRPr>
        </a:p>
      </dsp:txBody>
      <dsp:txXfrm rot="10800000">
        <a:off x="0" y="3959930"/>
        <a:ext cx="5681133" cy="2375958"/>
      </dsp:txXfrm>
    </dsp:sp>
    <dsp:sp modelId="{C7440BF2-06F4-5941-8972-B8FBBBF8A150}">
      <dsp:nvSpPr>
        <dsp:cNvPr id="0" name=""/>
        <dsp:cNvSpPr/>
      </dsp:nvSpPr>
      <dsp:spPr>
        <a:xfrm rot="5400000">
          <a:off x="6937727" y="1911350"/>
          <a:ext cx="3167944" cy="5681133"/>
        </a:xfrm>
        <a:prstGeom prst="round1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sng" kern="1200" dirty="0" smtClean="0">
              <a:solidFill>
                <a:srgbClr val="000000"/>
              </a:solidFill>
              <a:latin typeface="Arial"/>
              <a:cs typeface="Arial"/>
            </a:rPr>
            <a:t>Power Sector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- Highly politicised, political interference, strategic sector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- Traditional Industry Model/ Hybrid Model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- Large capital requirements – rent seeking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/>
              <a:cs typeface="Arial"/>
            </a:rPr>
            <a:t>- Weak starting position, poor utility performance, infrastructure maintenance and expansion backlogs</a:t>
          </a:r>
          <a:endParaRPr lang="en-GB" sz="1800" b="1" u="sng" kern="1200" dirty="0" smtClean="0">
            <a:solidFill>
              <a:srgbClr val="000000"/>
            </a:solidFill>
            <a:latin typeface="Arial"/>
            <a:cs typeface="Arial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>
            <a:solidFill>
              <a:srgbClr val="000000"/>
            </a:solidFill>
          </a:endParaRPr>
        </a:p>
      </dsp:txBody>
      <dsp:txXfrm rot="-5400000">
        <a:off x="5681133" y="3959930"/>
        <a:ext cx="5681133" cy="2375958"/>
      </dsp:txXfrm>
    </dsp:sp>
    <dsp:sp modelId="{E4D0F7BA-E2E5-D449-AF87-3504FA1F09CB}">
      <dsp:nvSpPr>
        <dsp:cNvPr id="0" name=""/>
        <dsp:cNvSpPr/>
      </dsp:nvSpPr>
      <dsp:spPr>
        <a:xfrm>
          <a:off x="2296757" y="2887122"/>
          <a:ext cx="6768751" cy="1001894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u="none" kern="1200" dirty="0" smtClean="0">
              <a:solidFill>
                <a:srgbClr val="000000"/>
              </a:solidFill>
              <a:latin typeface="Arial"/>
              <a:cs typeface="Arial"/>
            </a:rPr>
            <a:t>Determinative Political Economy Contextualities</a:t>
          </a:r>
          <a:endParaRPr lang="en-US" sz="2500" b="0" u="none" kern="1200" dirty="0">
            <a:solidFill>
              <a:srgbClr val="000000"/>
            </a:solidFill>
          </a:endParaRPr>
        </a:p>
      </dsp:txBody>
      <dsp:txXfrm>
        <a:off x="2345665" y="2936030"/>
        <a:ext cx="6670935" cy="904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B0175-CCDF-E44D-84F3-0C1F5A0598EF}">
      <dsp:nvSpPr>
        <dsp:cNvPr id="0" name=""/>
        <dsp:cNvSpPr/>
      </dsp:nvSpPr>
      <dsp:spPr>
        <a:xfrm>
          <a:off x="857085" y="843302"/>
          <a:ext cx="5641389" cy="5641389"/>
        </a:xfrm>
        <a:prstGeom prst="blockArc">
          <a:avLst>
            <a:gd name="adj1" fmla="val 11879970"/>
            <a:gd name="adj2" fmla="val 16199989"/>
            <a:gd name="adj3" fmla="val 463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05343B-B502-E240-B75C-8A7A7085A10B}">
      <dsp:nvSpPr>
        <dsp:cNvPr id="0" name=""/>
        <dsp:cNvSpPr/>
      </dsp:nvSpPr>
      <dsp:spPr>
        <a:xfrm>
          <a:off x="857070" y="843350"/>
          <a:ext cx="5641389" cy="5641389"/>
        </a:xfrm>
        <a:prstGeom prst="blockArc">
          <a:avLst>
            <a:gd name="adj1" fmla="val 7560029"/>
            <a:gd name="adj2" fmla="val 11880032"/>
            <a:gd name="adj3" fmla="val 4639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F17C9-80C5-4440-B29D-7C9309B3AE86}">
      <dsp:nvSpPr>
        <dsp:cNvPr id="0" name=""/>
        <dsp:cNvSpPr/>
      </dsp:nvSpPr>
      <dsp:spPr>
        <a:xfrm>
          <a:off x="857055" y="843339"/>
          <a:ext cx="5641389" cy="5641389"/>
        </a:xfrm>
        <a:prstGeom prst="blockArc">
          <a:avLst>
            <a:gd name="adj1" fmla="val 3240001"/>
            <a:gd name="adj2" fmla="val 7560007"/>
            <a:gd name="adj3" fmla="val 4639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780A2D-999D-AB48-B47E-F2FE8CFA1C7B}">
      <dsp:nvSpPr>
        <dsp:cNvPr id="0" name=""/>
        <dsp:cNvSpPr/>
      </dsp:nvSpPr>
      <dsp:spPr>
        <a:xfrm>
          <a:off x="857080" y="843321"/>
          <a:ext cx="5641389" cy="5641389"/>
        </a:xfrm>
        <a:prstGeom prst="blockArc">
          <a:avLst>
            <a:gd name="adj1" fmla="val 20520001"/>
            <a:gd name="adj2" fmla="val 3240040"/>
            <a:gd name="adj3" fmla="val 4639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595BCB-21F7-AA49-9906-1F1CB97F9E32}">
      <dsp:nvSpPr>
        <dsp:cNvPr id="0" name=""/>
        <dsp:cNvSpPr/>
      </dsp:nvSpPr>
      <dsp:spPr>
        <a:xfrm>
          <a:off x="857074" y="843302"/>
          <a:ext cx="5641389" cy="5641389"/>
        </a:xfrm>
        <a:prstGeom prst="blockArc">
          <a:avLst>
            <a:gd name="adj1" fmla="val 16200003"/>
            <a:gd name="adj2" fmla="val 20520026"/>
            <a:gd name="adj3" fmla="val 4639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5D7368-588E-FF44-AB49-0F8C4E3F373E}">
      <dsp:nvSpPr>
        <dsp:cNvPr id="0" name=""/>
        <dsp:cNvSpPr/>
      </dsp:nvSpPr>
      <dsp:spPr>
        <a:xfrm>
          <a:off x="2379584" y="2365813"/>
          <a:ext cx="2596366" cy="2596366"/>
        </a:xfrm>
        <a:prstGeom prst="ellipse">
          <a:avLst/>
        </a:prstGeom>
        <a:solidFill>
          <a:schemeClr val="accent2"/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POLITICAL ECONOMY ANALYSIS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2759813" y="2746042"/>
        <a:ext cx="1835908" cy="1835908"/>
      </dsp:txXfrm>
    </dsp:sp>
    <dsp:sp modelId="{8DB88F14-68B9-E84A-82B7-E155714CC213}">
      <dsp:nvSpPr>
        <dsp:cNvPr id="0" name=""/>
        <dsp:cNvSpPr/>
      </dsp:nvSpPr>
      <dsp:spPr>
        <a:xfrm>
          <a:off x="2769043" y="2"/>
          <a:ext cx="1817456" cy="1817456"/>
        </a:xfrm>
        <a:prstGeom prst="ellipse">
          <a:avLst/>
        </a:prstGeom>
        <a:solidFill>
          <a:schemeClr val="accent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NATIONAL STRUCTURAL CHARACTERISTICS</a:t>
          </a:r>
          <a:endParaRPr lang="en-US" sz="1300" kern="1200" dirty="0"/>
        </a:p>
      </dsp:txBody>
      <dsp:txXfrm>
        <a:off x="3035203" y="266162"/>
        <a:ext cx="1285136" cy="1285136"/>
      </dsp:txXfrm>
    </dsp:sp>
    <dsp:sp modelId="{CFA00120-2CF7-704E-B2B1-33FC12108DA5}">
      <dsp:nvSpPr>
        <dsp:cNvPr id="0" name=""/>
        <dsp:cNvSpPr/>
      </dsp:nvSpPr>
      <dsp:spPr>
        <a:xfrm>
          <a:off x="5389461" y="1903864"/>
          <a:ext cx="1817456" cy="1817456"/>
        </a:xfrm>
        <a:prstGeom prst="ellipse">
          <a:avLst/>
        </a:prstGeom>
        <a:solidFill>
          <a:schemeClr val="accent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POLITICAL AND ECONOMIC INSTITUTIONS</a:t>
          </a:r>
          <a:endParaRPr lang="en-US" sz="1300" kern="1200" dirty="0"/>
        </a:p>
      </dsp:txBody>
      <dsp:txXfrm>
        <a:off x="5655621" y="2170024"/>
        <a:ext cx="1285136" cy="1285136"/>
      </dsp:txXfrm>
    </dsp:sp>
    <dsp:sp modelId="{09571091-1D2C-C04E-AD51-EDEFAC290B75}">
      <dsp:nvSpPr>
        <dsp:cNvPr id="0" name=""/>
        <dsp:cNvSpPr/>
      </dsp:nvSpPr>
      <dsp:spPr>
        <a:xfrm>
          <a:off x="4388526" y="4984363"/>
          <a:ext cx="1817456" cy="1817456"/>
        </a:xfrm>
        <a:prstGeom prst="ellipse">
          <a:avLst/>
        </a:prstGeom>
        <a:solidFill>
          <a:schemeClr val="accent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SECTOR ANALYSIS (SECTOR STRUCTURE, STAKEHOLDERS &amp; POLICY)</a:t>
          </a:r>
          <a:endParaRPr lang="en-US" sz="1300" kern="1200" dirty="0"/>
        </a:p>
      </dsp:txBody>
      <dsp:txXfrm>
        <a:off x="4654686" y="5250523"/>
        <a:ext cx="1285136" cy="1285136"/>
      </dsp:txXfrm>
    </dsp:sp>
    <dsp:sp modelId="{C0F0649F-1A2D-9F41-BF43-924CE6B5A57A}">
      <dsp:nvSpPr>
        <dsp:cNvPr id="0" name=""/>
        <dsp:cNvSpPr/>
      </dsp:nvSpPr>
      <dsp:spPr>
        <a:xfrm>
          <a:off x="1149512" y="4984359"/>
          <a:ext cx="1817456" cy="1817456"/>
        </a:xfrm>
        <a:prstGeom prst="ellipse">
          <a:avLst/>
        </a:prstGeom>
        <a:solidFill>
          <a:schemeClr val="accent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POLICY AND REFORM PROCESSES</a:t>
          </a:r>
          <a:endParaRPr lang="en-US" sz="1300" kern="1200" dirty="0"/>
        </a:p>
      </dsp:txBody>
      <dsp:txXfrm>
        <a:off x="1415672" y="5250519"/>
        <a:ext cx="1285136" cy="1285136"/>
      </dsp:txXfrm>
    </dsp:sp>
    <dsp:sp modelId="{102B0647-8590-B64B-A612-CF114EC4C75C}">
      <dsp:nvSpPr>
        <dsp:cNvPr id="0" name=""/>
        <dsp:cNvSpPr/>
      </dsp:nvSpPr>
      <dsp:spPr>
        <a:xfrm>
          <a:off x="148630" y="1903867"/>
          <a:ext cx="1817456" cy="1817456"/>
        </a:xfrm>
        <a:prstGeom prst="ellipse">
          <a:avLst/>
        </a:prstGeom>
        <a:solidFill>
          <a:schemeClr val="accent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SITUATIONAL/ TEMPORARY FACTORS</a:t>
          </a:r>
          <a:endParaRPr lang="en-US" sz="1300" kern="1200" dirty="0"/>
        </a:p>
      </dsp:txBody>
      <dsp:txXfrm>
        <a:off x="414790" y="2170027"/>
        <a:ext cx="1285136" cy="1285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98E72-56EB-4248-9791-0AA6D1894A58}">
      <dsp:nvSpPr>
        <dsp:cNvPr id="0" name=""/>
        <dsp:cNvSpPr/>
      </dsp:nvSpPr>
      <dsp:spPr>
        <a:xfrm>
          <a:off x="0" y="5289"/>
          <a:ext cx="11258800" cy="1964228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DEVELOP AN INTEGRATED &amp; THEORETICALLY INFORMED POLITICAL ECONOMY APPROACH</a:t>
          </a: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Objectives: Practical policy tool &amp; base point for theory development</a:t>
          </a: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Method: An in-depth, explorative application of this framework in one or a small selection of countries</a:t>
          </a:r>
          <a:endParaRPr lang="en-GB" sz="2000" kern="1200" dirty="0"/>
        </a:p>
      </dsp:txBody>
      <dsp:txXfrm>
        <a:off x="95886" y="101175"/>
        <a:ext cx="11067028" cy="1772456"/>
      </dsp:txXfrm>
    </dsp:sp>
    <dsp:sp modelId="{840985F1-9115-4B4D-AE7B-ADFD85F29B9F}">
      <dsp:nvSpPr>
        <dsp:cNvPr id="0" name=""/>
        <dsp:cNvSpPr/>
      </dsp:nvSpPr>
      <dsp:spPr>
        <a:xfrm>
          <a:off x="0" y="1983918"/>
          <a:ext cx="11258800" cy="1964228"/>
        </a:xfrm>
        <a:prstGeom prst="round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UNDERTAKE A SYSTEMATIC REVIEW OF EXTANT CORE AND PERIPHERAL LITERATURE</a:t>
          </a: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Objectives: Identify common enabling or constraining political economy </a:t>
          </a:r>
          <a:r>
            <a:rPr lang="en-GB" sz="2000" kern="1200" dirty="0" err="1" smtClean="0"/>
            <a:t>contextualities</a:t>
          </a:r>
          <a:r>
            <a:rPr lang="en-GB" sz="2000" kern="1200" dirty="0" smtClean="0"/>
            <a:t> in power sector </a:t>
          </a: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Method: Mapping contextualities and lessons across the literature within a framework, so as to identify patterns and begin to develop an understanding around what is possible, appropriate and sustainable</a:t>
          </a:r>
        </a:p>
      </dsp:txBody>
      <dsp:txXfrm>
        <a:off x="95886" y="2079804"/>
        <a:ext cx="11067028" cy="1772456"/>
      </dsp:txXfrm>
    </dsp:sp>
    <dsp:sp modelId="{B14619E6-7220-BC4C-A8E3-DF7BE284DB6C}">
      <dsp:nvSpPr>
        <dsp:cNvPr id="0" name=""/>
        <dsp:cNvSpPr/>
      </dsp:nvSpPr>
      <dsp:spPr>
        <a:xfrm>
          <a:off x="0" y="3962547"/>
          <a:ext cx="11258800" cy="1964228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ADVANCE EMPIRICAL POLITICAL ECONOMY RESEARCH ACROSS DEVELOPING COUNTRIES AND REGIONS</a:t>
          </a: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Objectives: Country-to-county learning across and within developing regions &amp; the development of Power Sector PE research networks for knowledge sharing &amp; development</a:t>
          </a: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Method: Development of integrated PE framework &amp; sourcebook, launch empirical case studies across regions &amp; facilitate inter-regional learning and collaboration. </a:t>
          </a:r>
        </a:p>
      </dsp:txBody>
      <dsp:txXfrm>
        <a:off x="95886" y="4058433"/>
        <a:ext cx="11067028" cy="1772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AEE80-6D08-B24C-81F7-EA8AA06BB66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90AC4-3980-7F49-B2A7-D9EE9FBCF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1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BC27D-33F8-D947-ACF7-50F5BDABCD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1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EA0D-A015-1641-8821-1D176D0D9864}" type="datetime1">
              <a:rPr lang="en-ZA" smtClean="0"/>
              <a:t>2016-11-17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1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BAB8-D968-BE42-8A28-5C20B1C61C80}" type="datetime1">
              <a:rPr lang="en-ZA" smtClean="0"/>
              <a:t>2016-11-17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1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992E-DADE-D347-9C90-F6C38FA68DF1}" type="datetime1">
              <a:rPr lang="en-ZA" smtClean="0"/>
              <a:t>2016-11-17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D100-C7C5-3641-9839-E2F1E4D03560}" type="datetime1">
              <a:rPr lang="en-ZA" smtClean="0"/>
              <a:t>2016-11-17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1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F9DE-78DC-D542-973C-FC715FFF5B19}" type="datetime1">
              <a:rPr lang="en-ZA" smtClean="0"/>
              <a:t>2016-11-17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9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A5B3-F2A1-A246-B20F-2D18CC5BA1FC}" type="datetime1">
              <a:rPr lang="en-ZA" smtClean="0"/>
              <a:t>2016-11-17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5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BD15-D442-0F4D-B2E4-11080EF3B7EE}" type="datetime1">
              <a:rPr lang="en-ZA" smtClean="0"/>
              <a:t>2016-11-17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9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BE4A-FB38-5B48-85A0-D9D754F9C534}" type="datetime1">
              <a:rPr lang="en-ZA" smtClean="0"/>
              <a:t>2016-11-17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2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127E-535F-994D-8379-9118466EE036}" type="datetime1">
              <a:rPr lang="en-ZA" smtClean="0"/>
              <a:t>2016-11-17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2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D986-7138-E049-9E73-90A68622D2CF}" type="datetime1">
              <a:rPr lang="en-ZA" smtClean="0"/>
              <a:t>2016-11-17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4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DED5-E336-6D48-B6B3-9115E472B35A}" type="datetime1">
              <a:rPr lang="en-ZA" smtClean="0"/>
              <a:t>2016-11-17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1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8B7A2-71DF-7C4A-B936-2A79C628272E}" type="datetime1">
              <a:rPr lang="en-ZA" smtClean="0"/>
              <a:t>2016-11-17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FB91-2DE4-F04E-A1FE-C7D95187C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703" y="0"/>
            <a:ext cx="11278559" cy="277841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RETHINKING POWER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SECTOR REFORM</a:t>
            </a:r>
            <a:r>
              <a:rPr lang="en-US" sz="5600" dirty="0">
                <a:latin typeface="Arial"/>
                <a:cs typeface="Arial"/>
              </a:rPr>
              <a:t/>
            </a:r>
            <a:br>
              <a:rPr lang="en-US" sz="5600" dirty="0">
                <a:latin typeface="Arial"/>
                <a:cs typeface="Arial"/>
              </a:rPr>
            </a:br>
            <a:r>
              <a:rPr lang="en-US" sz="3200" i="1" dirty="0">
                <a:latin typeface="Arial"/>
                <a:cs typeface="Arial"/>
              </a:rPr>
              <a:t>IN SUB-SAHARAN AFRICA </a:t>
            </a:r>
            <a:br>
              <a:rPr lang="en-US" sz="3200" i="1" dirty="0">
                <a:latin typeface="Arial"/>
                <a:cs typeface="Arial"/>
              </a:rPr>
            </a:br>
            <a:r>
              <a:rPr lang="en-US" sz="3200" i="1" dirty="0">
                <a:latin typeface="Arial"/>
                <a:cs typeface="Arial"/>
              </a:rPr>
              <a:t>&amp; SOUTH ASIA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701" y="3137347"/>
            <a:ext cx="11278559" cy="1422401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rgbClr val="00C3FF"/>
                </a:solidFill>
                <a:latin typeface="Arial"/>
                <a:cs typeface="Arial"/>
              </a:rPr>
              <a:t>Catrina Godinho</a:t>
            </a:r>
          </a:p>
          <a:p>
            <a:pPr algn="ctr"/>
            <a:r>
              <a:rPr lang="en-US" i="1" dirty="0">
                <a:solidFill>
                  <a:srgbClr val="00C3FF"/>
                </a:solidFill>
                <a:latin typeface="Arial"/>
                <a:cs typeface="Arial"/>
              </a:rPr>
              <a:t>Management </a:t>
            </a:r>
            <a:r>
              <a:rPr lang="en-GB" i="1" dirty="0" smtClean="0">
                <a:solidFill>
                  <a:srgbClr val="00C3FF"/>
                </a:solidFill>
                <a:latin typeface="Arial"/>
                <a:cs typeface="Arial"/>
              </a:rPr>
              <a:t>Programme</a:t>
            </a:r>
            <a:r>
              <a:rPr lang="en-US" i="1" dirty="0" smtClean="0">
                <a:solidFill>
                  <a:srgbClr val="00C3FF"/>
                </a:solidFill>
                <a:latin typeface="Arial"/>
                <a:cs typeface="Arial"/>
              </a:rPr>
              <a:t> </a:t>
            </a:r>
            <a:r>
              <a:rPr lang="en-US" i="1" dirty="0">
                <a:solidFill>
                  <a:srgbClr val="00C3FF"/>
                </a:solidFill>
                <a:latin typeface="Arial"/>
                <a:cs typeface="Arial"/>
              </a:rPr>
              <a:t>in </a:t>
            </a:r>
          </a:p>
          <a:p>
            <a:pPr algn="ctr"/>
            <a:r>
              <a:rPr lang="en-US" i="1" dirty="0">
                <a:solidFill>
                  <a:srgbClr val="00C3FF"/>
                </a:solidFill>
                <a:latin typeface="Arial"/>
                <a:cs typeface="Arial"/>
              </a:rPr>
              <a:t>Infrastructure Reform &amp; Regulation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03"/>
          <a:stretch/>
        </p:blipFill>
        <p:spPr>
          <a:xfrm>
            <a:off x="469704" y="5700929"/>
            <a:ext cx="3280834" cy="1034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25098" y="5904837"/>
            <a:ext cx="33231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dirty="0">
                <a:solidFill>
                  <a:srgbClr val="00C3FF"/>
                </a:solidFill>
                <a:latin typeface="Arial"/>
                <a:cs typeface="Arial"/>
              </a:rPr>
              <a:t>www.gsb.uct.ac.za/mir</a:t>
            </a:r>
          </a:p>
          <a:p>
            <a:pPr algn="r"/>
            <a:r>
              <a:rPr lang="en-US" dirty="0" err="1">
                <a:latin typeface="Arial"/>
                <a:cs typeface="Arial"/>
              </a:rPr>
              <a:t>catrinagodinho@gmail.com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556" y="82700"/>
            <a:ext cx="112682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/>
              <a:t>RESEARCH AGENDA</a:t>
            </a:r>
            <a:endParaRPr lang="en-US" sz="2400" b="1" i="1" dirty="0">
              <a:latin typeface="+mj-lt"/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883029"/>
              </p:ext>
            </p:extLst>
          </p:nvPr>
        </p:nvGraphicFramePr>
        <p:xfrm>
          <a:off x="428978" y="827156"/>
          <a:ext cx="11258800" cy="593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436489" y="659367"/>
            <a:ext cx="11268222" cy="15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598E72-56EB-4248-9791-0AA6D1894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0985F1-9115-4B4D-AE7B-ADFD85F29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4619E6-7220-BC4C-A8E3-DF7BE284D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70001"/>
            <a:ext cx="8178800" cy="2518833"/>
          </a:xfrm>
        </p:spPr>
        <p:txBody>
          <a:bodyPr numCol="1"/>
          <a:lstStyle/>
          <a:p>
            <a:endParaRPr lang="en-US" b="0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endParaRPr lang="en-US" b="0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0500018"/>
              </p:ext>
            </p:extLst>
          </p:nvPr>
        </p:nvGraphicFramePr>
        <p:xfrm>
          <a:off x="436489" y="1303980"/>
          <a:ext cx="11268221" cy="3786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6488" y="5486514"/>
            <a:ext cx="11268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In </a:t>
            </a:r>
            <a:r>
              <a:rPr lang="en-US" sz="2200" b="1" dirty="0"/>
              <a:t>Sub-Saharan Africa &amp; South Asia </a:t>
            </a:r>
            <a:r>
              <a:rPr lang="en-US" sz="2200" dirty="0"/>
              <a:t>, </a:t>
            </a:r>
            <a:r>
              <a:rPr lang="en-GB" sz="2200" dirty="0"/>
              <a:t>power sector reforms have proven </a:t>
            </a:r>
            <a:r>
              <a:rPr lang="en-GB" sz="2200" dirty="0">
                <a:solidFill>
                  <a:schemeClr val="accent5"/>
                </a:solidFill>
              </a:rPr>
              <a:t>much more difficult</a:t>
            </a:r>
            <a:r>
              <a:rPr lang="en-GB" sz="2200" dirty="0"/>
              <a:t> than anticipated, and </a:t>
            </a:r>
            <a:r>
              <a:rPr lang="en-GB" sz="2200" dirty="0">
                <a:solidFill>
                  <a:schemeClr val="accent5"/>
                </a:solidFill>
              </a:rPr>
              <a:t>remain a work in progress </a:t>
            </a:r>
            <a:r>
              <a:rPr lang="en-GB" sz="2200" dirty="0"/>
              <a:t>in some countries </a:t>
            </a:r>
            <a:r>
              <a:rPr lang="en-GB" sz="2200" dirty="0" smtClean="0"/>
              <a:t>while </a:t>
            </a:r>
            <a:r>
              <a:rPr lang="en-GB" sz="2200" dirty="0"/>
              <a:t>having completely </a:t>
            </a:r>
            <a:r>
              <a:rPr lang="en-GB" sz="2200" dirty="0">
                <a:solidFill>
                  <a:schemeClr val="accent5"/>
                </a:solidFill>
              </a:rPr>
              <a:t>stalled or reversed </a:t>
            </a:r>
            <a:r>
              <a:rPr lang="en-GB" sz="2200" dirty="0"/>
              <a:t>in many others.</a:t>
            </a:r>
            <a:r>
              <a:rPr lang="en-US" sz="2200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81200" y="189604"/>
            <a:ext cx="81788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/>
              <a:t>25 YEARS OF POWER SECTOR REFORMS </a:t>
            </a:r>
          </a:p>
          <a:p>
            <a:pPr algn="ctr"/>
            <a:r>
              <a:rPr lang="en-US" sz="2400" i="1" dirty="0"/>
              <a:t>IN SUB-SAHARAN AFRICA &amp; SOUTH ASIA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36489" y="1199102"/>
            <a:ext cx="11268222" cy="15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36488" y="4555792"/>
            <a:ext cx="11268221" cy="776099"/>
            <a:chOff x="84667" y="6053665"/>
            <a:chExt cx="8960556" cy="776099"/>
          </a:xfrm>
          <a:noFill/>
        </p:grpSpPr>
        <p:sp>
          <p:nvSpPr>
            <p:cNvPr id="20" name="Right Arrow 19"/>
            <p:cNvSpPr/>
            <p:nvPr/>
          </p:nvSpPr>
          <p:spPr>
            <a:xfrm>
              <a:off x="84667" y="6053665"/>
              <a:ext cx="8960556" cy="776099"/>
            </a:xfrm>
            <a:prstGeom prst="rightArrow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39333" y="6259087"/>
              <a:ext cx="6237112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STANDARD </a:t>
              </a:r>
              <a:r>
                <a:rPr lang="en-US" dirty="0" smtClean="0"/>
                <a:t>1990s MODEL </a:t>
              </a:r>
              <a:r>
                <a:rPr lang="en-US" dirty="0"/>
                <a:t>OF POWER SECTOR REFORM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5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2240E2D-6923-5B42-9ED8-E617114C8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FCD84B-2D27-F945-BABB-3D63B5201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091BF2F-B0CA-114F-B21C-6A9D302F3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5C9DC6-3C96-9E4A-8999-DC4F97E5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C503836-1B65-E045-9D14-0FDC3569C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063325-7B76-164F-A17D-A3281DBA8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452811-CFE0-B24B-AFE5-AA96D2F9C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2FB6A31-406D-D248-8E31-2A92F3DAA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BC01EA-2BDD-F84A-8890-E6DD3C026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5E2848B-CC3C-C94F-B4EA-1D31F612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3E0BD7-C09F-1945-96D2-03FE27BBD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634F1E0-2EC8-9445-95FE-AAE3A1AEB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DA4998-E929-7E4F-B2F9-69F054797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23C246D-3197-2C42-88FA-1E796BCD8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E4872F7-0A8D-E146-81A1-12E2E2C0B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5C94376-FBF9-0540-B2E1-034AF31A5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9F6205B-860B-8540-BACE-1FC978E3C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780529-3B81-4C4C-A957-DBF533EB9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322BAB-B6DE-CA46-84D7-AE0C08DBF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EAFDB05-D74D-B14A-9749-B4DA75500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70001"/>
            <a:ext cx="8178800" cy="2518833"/>
          </a:xfrm>
        </p:spPr>
        <p:txBody>
          <a:bodyPr numCol="1"/>
          <a:lstStyle/>
          <a:p>
            <a:endParaRPr lang="en-US" b="0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endParaRPr lang="en-US" b="0" dirty="0" smtClean="0">
              <a:latin typeface="+mj-lt"/>
            </a:endParaRP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657761"/>
              </p:ext>
            </p:extLst>
          </p:nvPr>
        </p:nvGraphicFramePr>
        <p:xfrm>
          <a:off x="436489" y="1479494"/>
          <a:ext cx="5388578" cy="387272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88578"/>
              </a:tblGrid>
              <a:tr h="617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SUB-SAHARAN AFRICA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/>
                </a:tc>
              </a:tr>
              <a:tr h="6179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48</a:t>
                      </a:r>
                      <a:r>
                        <a:rPr lang="en-US" sz="2000" baseline="0" dirty="0" smtClean="0"/>
                        <a:t> Countries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617985">
                <a:tc>
                  <a:txBody>
                    <a:bodyPr/>
                    <a:lstStyle/>
                    <a:p>
                      <a:r>
                        <a:rPr lang="en-US" sz="2000" kern="1200" baseline="0" dirty="0" smtClean="0"/>
                        <a:t>1 billion people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6997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90 GW</a:t>
                      </a:r>
                      <a:r>
                        <a:rPr lang="en-US" sz="2000" baseline="0" dirty="0" smtClean="0"/>
                        <a:t> installed capacity</a:t>
                      </a:r>
                    </a:p>
                    <a:p>
                      <a:r>
                        <a:rPr lang="en-US" sz="2000" baseline="0" dirty="0" smtClean="0"/>
                        <a:t>South Africa accounts for 43 GW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617985"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~ 60%</a:t>
                      </a:r>
                      <a:r>
                        <a:rPr lang="en-US" sz="2000" kern="1200" baseline="0" dirty="0" smtClean="0"/>
                        <a:t> without access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6997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48% of the global population without access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06223" y="268963"/>
            <a:ext cx="8494888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/>
              <a:t>THE STATUS OF POWER SECTOR DEVELOPMENT </a:t>
            </a:r>
          </a:p>
          <a:p>
            <a:pPr algn="ctr"/>
            <a:r>
              <a:rPr lang="en-US" sz="2400" i="1" dirty="0">
                <a:latin typeface="+mj-lt"/>
              </a:rPr>
              <a:t>IN SUB-SAHARAN AFRICA &amp; SOUTH ASIA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5853"/>
              </p:ext>
            </p:extLst>
          </p:nvPr>
        </p:nvGraphicFramePr>
        <p:xfrm>
          <a:off x="6305020" y="1479494"/>
          <a:ext cx="5399691" cy="38737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99691"/>
              </a:tblGrid>
              <a:tr h="6181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SOUTH ASIA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/>
                </a:tc>
              </a:tr>
              <a:tr h="6181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 countries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618191"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1.74 billion</a:t>
                      </a:r>
                      <a:r>
                        <a:rPr lang="en-US" sz="2000" kern="1200" baseline="0" dirty="0" smtClean="0"/>
                        <a:t> people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69998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350 GW installed capacity, </a:t>
                      </a:r>
                    </a:p>
                    <a:p>
                      <a:r>
                        <a:rPr lang="en-US" sz="2000" dirty="0" smtClean="0"/>
                        <a:t>India accounts for 305 GW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618191">
                <a:tc>
                  <a:txBody>
                    <a:bodyPr/>
                    <a:lstStyle/>
                    <a:p>
                      <a:r>
                        <a:rPr lang="en-US" sz="2000" kern="1200" baseline="0" dirty="0" smtClean="0"/>
                        <a:t>~ 25% without access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699983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33% of the global population without access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436489" y="1266834"/>
            <a:ext cx="11268222" cy="15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6489" y="5529217"/>
            <a:ext cx="1126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GB" sz="2400" b="1" dirty="0" smtClean="0"/>
              <a:t>Pivotal Challenges: </a:t>
            </a:r>
            <a:r>
              <a:rPr lang="en-GB" sz="2400" dirty="0" smtClean="0"/>
              <a:t>Attracting private sector </a:t>
            </a:r>
            <a:r>
              <a:rPr lang="en-GB" sz="2400" dirty="0" smtClean="0">
                <a:solidFill>
                  <a:schemeClr val="accent5"/>
                </a:solidFill>
              </a:rPr>
              <a:t>investment</a:t>
            </a:r>
            <a:r>
              <a:rPr lang="en-GB" sz="2400" dirty="0" smtClean="0"/>
              <a:t> &amp; improving</a:t>
            </a:r>
            <a:r>
              <a:rPr lang="en-GB" sz="2400" dirty="0" smtClean="0">
                <a:solidFill>
                  <a:schemeClr val="accent5"/>
                </a:solidFill>
              </a:rPr>
              <a:t> utility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489" y="6112935"/>
            <a:ext cx="1126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Catch 22</a:t>
            </a:r>
            <a:r>
              <a:rPr lang="en-GB" sz="2800" b="1" dirty="0" smtClean="0">
                <a:solidFill>
                  <a:schemeClr val="accent5"/>
                </a:solidFill>
              </a:rPr>
              <a:t> </a:t>
            </a:r>
            <a:r>
              <a:rPr lang="en-GB" sz="2800" b="1" dirty="0" smtClean="0"/>
              <a:t>–</a:t>
            </a:r>
            <a:r>
              <a:rPr lang="en-GB" sz="2800" b="1" dirty="0" smtClean="0">
                <a:solidFill>
                  <a:schemeClr val="accent5"/>
                </a:solidFill>
              </a:rPr>
              <a:t> </a:t>
            </a:r>
            <a:r>
              <a:rPr lang="en-GB" sz="2800" b="1" u="sng" dirty="0" smtClean="0"/>
              <a:t>Strategic Reforms Essential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56729"/>
              </p:ext>
            </p:extLst>
          </p:nvPr>
        </p:nvGraphicFramePr>
        <p:xfrm>
          <a:off x="6332916" y="1317582"/>
          <a:ext cx="5357205" cy="68038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357205"/>
              </a:tblGrid>
              <a:tr h="6803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SUB-SAHARAN AFRICA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 descr="Power in Africa Horizontal Repro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1546" r="64332" b="78116"/>
          <a:stretch/>
        </p:blipFill>
        <p:spPr>
          <a:xfrm rot="5400000">
            <a:off x="8562349" y="1509592"/>
            <a:ext cx="871311" cy="2239365"/>
          </a:xfrm>
          <a:prstGeom prst="rect">
            <a:avLst/>
          </a:prstGeom>
        </p:spPr>
      </p:pic>
      <p:pic>
        <p:nvPicPr>
          <p:cNvPr id="6" name="Picture 5" descr="Power in Africa Horizontal Repro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t="32066" r="70493" b="27407"/>
          <a:stretch/>
        </p:blipFill>
        <p:spPr>
          <a:xfrm>
            <a:off x="428749" y="1317582"/>
            <a:ext cx="5349541" cy="5284304"/>
          </a:xfrm>
          <a:prstGeom prst="rect">
            <a:avLst/>
          </a:prstGeom>
        </p:spPr>
      </p:pic>
      <p:pic>
        <p:nvPicPr>
          <p:cNvPr id="7" name="Picture 6" descr="Power in Africa Horizontal Repro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634" r="64635" b="43593"/>
          <a:stretch/>
        </p:blipFill>
        <p:spPr>
          <a:xfrm rot="5400000">
            <a:off x="8649428" y="2190425"/>
            <a:ext cx="796849" cy="3718647"/>
          </a:xfrm>
          <a:prstGeom prst="rect">
            <a:avLst/>
          </a:prstGeom>
        </p:spPr>
      </p:pic>
      <p:pic>
        <p:nvPicPr>
          <p:cNvPr id="8" name="Picture 7" descr="Power in Africa Horizontal Repro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1" t="56003" r="64635" b="798"/>
          <a:stretch/>
        </p:blipFill>
        <p:spPr>
          <a:xfrm rot="5400000">
            <a:off x="8590126" y="3055200"/>
            <a:ext cx="850777" cy="47566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06223" y="65767"/>
            <a:ext cx="8494888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/>
              <a:t>THE STATUS OF POWER SECTOR </a:t>
            </a:r>
            <a:r>
              <a:rPr lang="en-US" sz="3200" dirty="0" smtClean="0"/>
              <a:t>REFORM</a:t>
            </a:r>
            <a:endParaRPr lang="en-US" sz="3200" dirty="0"/>
          </a:p>
          <a:p>
            <a:pPr algn="ctr"/>
            <a:r>
              <a:rPr lang="en-US" sz="2400" i="1" dirty="0">
                <a:latin typeface="+mj-lt"/>
              </a:rPr>
              <a:t>IN SUB-SAHARAN </a:t>
            </a:r>
            <a:r>
              <a:rPr lang="en-US" sz="2400" i="1" dirty="0" smtClean="0">
                <a:latin typeface="+mj-lt"/>
              </a:rPr>
              <a:t>AFRICA &amp; SOUTH ASIA</a:t>
            </a:r>
            <a:endParaRPr lang="en-US" sz="2400" i="1" dirty="0"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36489" y="1131370"/>
            <a:ext cx="11268222" cy="15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32916" y="3194400"/>
            <a:ext cx="5357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19</a:t>
            </a:r>
            <a:r>
              <a:rPr lang="en-GB" sz="2000" dirty="0" smtClean="0"/>
              <a:t> countries, </a:t>
            </a:r>
            <a:r>
              <a:rPr lang="en-GB" sz="2000" b="1" dirty="0" smtClean="0"/>
              <a:t>3</a:t>
            </a:r>
            <a:r>
              <a:rPr lang="en-GB" sz="2000" dirty="0" smtClean="0"/>
              <a:t> variations, </a:t>
            </a:r>
            <a:r>
              <a:rPr lang="en-GB" sz="2000" b="1" dirty="0" smtClean="0"/>
              <a:t>5</a:t>
            </a:r>
            <a:r>
              <a:rPr lang="en-GB" sz="2000" dirty="0" smtClean="0"/>
              <a:t> regulators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369249" y="6037322"/>
            <a:ext cx="5357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10</a:t>
            </a:r>
            <a:r>
              <a:rPr lang="en-GB" sz="2000" dirty="0" smtClean="0"/>
              <a:t> countries, </a:t>
            </a:r>
            <a:r>
              <a:rPr lang="en-GB" sz="2000" b="1" dirty="0" smtClean="0"/>
              <a:t>10</a:t>
            </a:r>
            <a:r>
              <a:rPr lang="en-GB" sz="2000" dirty="0" smtClean="0"/>
              <a:t> variations, </a:t>
            </a:r>
            <a:r>
              <a:rPr lang="en-GB" sz="2000" b="1" dirty="0" smtClean="0"/>
              <a:t>10</a:t>
            </a:r>
            <a:r>
              <a:rPr lang="en-GB" sz="2000" dirty="0" smtClean="0"/>
              <a:t> regulators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71802" y="4629709"/>
            <a:ext cx="5357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19</a:t>
            </a:r>
            <a:r>
              <a:rPr lang="en-GB" sz="2000" dirty="0" smtClean="0"/>
              <a:t> countries, </a:t>
            </a:r>
            <a:r>
              <a:rPr lang="en-GB" sz="2000" b="1" dirty="0" smtClean="0"/>
              <a:t>5</a:t>
            </a:r>
            <a:r>
              <a:rPr lang="en-GB" sz="2000" dirty="0" smtClean="0"/>
              <a:t> variations, </a:t>
            </a:r>
            <a:r>
              <a:rPr lang="en-GB" sz="2000" b="1" dirty="0" smtClean="0"/>
              <a:t>13</a:t>
            </a:r>
            <a:r>
              <a:rPr lang="en-GB" sz="2000" dirty="0" smtClean="0"/>
              <a:t> regulators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 in Asia Horizontal Repro 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5" t="31684" r="64220" b="37918"/>
          <a:stretch/>
        </p:blipFill>
        <p:spPr>
          <a:xfrm rot="5400000">
            <a:off x="8417621" y="3062494"/>
            <a:ext cx="861299" cy="228479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939074"/>
              </p:ext>
            </p:extLst>
          </p:nvPr>
        </p:nvGraphicFramePr>
        <p:xfrm>
          <a:off x="5939387" y="1313301"/>
          <a:ext cx="5765324" cy="9176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765324"/>
              </a:tblGrid>
              <a:tr h="9176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SOUTH</a:t>
                      </a:r>
                      <a:r>
                        <a:rPr lang="en-US" sz="2400" baseline="0" dirty="0" smtClean="0"/>
                        <a:t> ASIA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 descr="Power in Asia Horizontal Repro 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t="38244" r="70738" b="5324"/>
          <a:stretch/>
        </p:blipFill>
        <p:spPr>
          <a:xfrm>
            <a:off x="338667" y="1313301"/>
            <a:ext cx="5215466" cy="5334632"/>
          </a:xfrm>
          <a:prstGeom prst="rect">
            <a:avLst/>
          </a:prstGeom>
        </p:spPr>
      </p:pic>
      <p:pic>
        <p:nvPicPr>
          <p:cNvPr id="5" name="Picture 4" descr="Power in Asia Horizontal Repro 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9" t="62082" r="64220" b="2141"/>
          <a:stretch/>
        </p:blipFill>
        <p:spPr>
          <a:xfrm rot="5400000">
            <a:off x="8435347" y="4271653"/>
            <a:ext cx="758113" cy="2664357"/>
          </a:xfrm>
          <a:prstGeom prst="rect">
            <a:avLst/>
          </a:prstGeom>
        </p:spPr>
      </p:pic>
      <p:pic>
        <p:nvPicPr>
          <p:cNvPr id="6" name="Picture 5" descr="Power in Asia Horizontal Repro 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9" t="3350" r="64220" b="68333"/>
          <a:stretch/>
        </p:blipFill>
        <p:spPr>
          <a:xfrm rot="5400000">
            <a:off x="8446800" y="1755920"/>
            <a:ext cx="750498" cy="2149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6223" y="65767"/>
            <a:ext cx="8494888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/>
              <a:t>THE STATUS OF POWER SECTOR </a:t>
            </a:r>
            <a:r>
              <a:rPr lang="en-US" sz="3200" dirty="0" smtClean="0"/>
              <a:t>REFORM</a:t>
            </a:r>
            <a:endParaRPr lang="en-US" sz="3200" dirty="0"/>
          </a:p>
          <a:p>
            <a:pPr algn="ctr"/>
            <a:r>
              <a:rPr lang="en-US" sz="2400" i="1" dirty="0">
                <a:latin typeface="+mj-lt"/>
              </a:rPr>
              <a:t>IN SUB-SAHARAN AFRICA &amp; SOUTH ASIA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6489" y="1131370"/>
            <a:ext cx="11268222" cy="15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987303" y="3379379"/>
            <a:ext cx="3654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/>
              <a:t>1</a:t>
            </a:r>
            <a:r>
              <a:rPr lang="en-GB" dirty="0" smtClean="0"/>
              <a:t> countries, </a:t>
            </a:r>
            <a:r>
              <a:rPr lang="en-GB" b="1" dirty="0" smtClean="0"/>
              <a:t>0</a:t>
            </a:r>
            <a:r>
              <a:rPr lang="en-GB" dirty="0" smtClean="0"/>
              <a:t> variations, </a:t>
            </a:r>
            <a:r>
              <a:rPr lang="en-GB" b="1" dirty="0" smtClean="0"/>
              <a:t>0</a:t>
            </a:r>
            <a:r>
              <a:rPr lang="en-GB" dirty="0" smtClean="0"/>
              <a:t> regulators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994949" y="4762424"/>
            <a:ext cx="3654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3</a:t>
            </a:r>
            <a:r>
              <a:rPr lang="en-GB" dirty="0" smtClean="0"/>
              <a:t> countries, </a:t>
            </a:r>
            <a:r>
              <a:rPr lang="en-GB" b="1" dirty="0" smtClean="0"/>
              <a:t>3</a:t>
            </a:r>
            <a:r>
              <a:rPr lang="en-GB" dirty="0" smtClean="0"/>
              <a:t> variations, </a:t>
            </a:r>
            <a:r>
              <a:rPr lang="en-GB" b="1" dirty="0" smtClean="0"/>
              <a:t>2</a:t>
            </a:r>
            <a:r>
              <a:rPr lang="en-GB" dirty="0" smtClean="0"/>
              <a:t> regulators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021170" y="6060805"/>
            <a:ext cx="3654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4</a:t>
            </a:r>
            <a:r>
              <a:rPr lang="en-GB" dirty="0" smtClean="0"/>
              <a:t> countries, </a:t>
            </a:r>
            <a:r>
              <a:rPr lang="en-GB" b="1" dirty="0" smtClean="0"/>
              <a:t>4</a:t>
            </a:r>
            <a:r>
              <a:rPr lang="en-GB" dirty="0" smtClean="0"/>
              <a:t> variations, </a:t>
            </a:r>
            <a:r>
              <a:rPr lang="en-GB" b="1" dirty="0" smtClean="0"/>
              <a:t>4</a:t>
            </a:r>
            <a:r>
              <a:rPr lang="en-GB" dirty="0" smtClean="0"/>
              <a:t> regulators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89" y="1605851"/>
            <a:ext cx="11268222" cy="12050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Arial"/>
                <a:cs typeface="Arial"/>
              </a:rPr>
              <a:t>For </a:t>
            </a:r>
            <a:r>
              <a:rPr lang="en-GB" sz="2400" b="1" dirty="0">
                <a:latin typeface="Arial"/>
                <a:cs typeface="Arial"/>
              </a:rPr>
              <a:t>non-OECD countries</a:t>
            </a:r>
            <a:r>
              <a:rPr lang="en-GB" sz="2400" dirty="0">
                <a:latin typeface="Arial"/>
                <a:cs typeface="Arial"/>
              </a:rPr>
              <a:t>, the </a:t>
            </a:r>
            <a:r>
              <a:rPr lang="en-GB" sz="2400" dirty="0">
                <a:solidFill>
                  <a:schemeClr val="accent5"/>
                </a:solidFill>
                <a:latin typeface="Arial"/>
                <a:cs typeface="Arial"/>
              </a:rPr>
              <a:t>drivers, context </a:t>
            </a:r>
            <a:r>
              <a:rPr lang="en-GB" sz="2400" dirty="0">
                <a:latin typeface="Arial"/>
                <a:cs typeface="Arial"/>
              </a:rPr>
              <a:t>and</a:t>
            </a:r>
            <a:r>
              <a:rPr lang="en-GB" sz="2400" dirty="0">
                <a:solidFill>
                  <a:schemeClr val="accent5"/>
                </a:solidFill>
                <a:latin typeface="Arial"/>
                <a:cs typeface="Arial"/>
              </a:rPr>
              <a:t> process</a:t>
            </a:r>
            <a:r>
              <a:rPr lang="en-GB" sz="2400" dirty="0">
                <a:latin typeface="Arial"/>
                <a:cs typeface="Arial"/>
              </a:rPr>
              <a:t> of power sector reform have been </a:t>
            </a:r>
            <a:r>
              <a:rPr lang="en-GB" sz="2400" b="1" dirty="0">
                <a:latin typeface="Arial"/>
                <a:cs typeface="Arial"/>
              </a:rPr>
              <a:t>vastly different to OECD countries</a:t>
            </a:r>
            <a:r>
              <a:rPr lang="en-GB" sz="2400" dirty="0">
                <a:latin typeface="Arial"/>
                <a:cs typeface="Arial"/>
              </a:rPr>
              <a:t> and </a:t>
            </a:r>
            <a:r>
              <a:rPr lang="en-GB" sz="2400" b="1" dirty="0">
                <a:latin typeface="Arial"/>
                <a:cs typeface="Arial"/>
              </a:rPr>
              <a:t>each other</a:t>
            </a:r>
            <a:r>
              <a:rPr lang="en-GB" sz="2400" dirty="0">
                <a:latin typeface="Arial"/>
                <a:cs typeface="Arial"/>
              </a:rPr>
              <a:t>. 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556" y="184298"/>
            <a:ext cx="11268222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smtClean="0"/>
              <a:t>REFLECTING ON THE EXPERIENCE OF </a:t>
            </a:r>
            <a:r>
              <a:rPr lang="en-US" sz="3200" dirty="0"/>
              <a:t>POWER SECTOR </a:t>
            </a:r>
            <a:r>
              <a:rPr lang="en-US" sz="3200" dirty="0" smtClean="0"/>
              <a:t>REFORMS</a:t>
            </a:r>
            <a:endParaRPr lang="en-US" sz="3200" dirty="0"/>
          </a:p>
          <a:p>
            <a:pPr algn="ctr"/>
            <a:r>
              <a:rPr lang="en-US" sz="2400" i="1" dirty="0">
                <a:latin typeface="+mj-lt"/>
              </a:rPr>
              <a:t>IN SUB-SAHARAN AFRICA &amp; SOUTH ASIA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6489" y="1334569"/>
            <a:ext cx="11268222" cy="15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6489" y="3049891"/>
            <a:ext cx="11268222" cy="106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GB" sz="2400" dirty="0" smtClean="0">
                <a:latin typeface="Arial"/>
                <a:cs typeface="Arial"/>
              </a:rPr>
              <a:t>Broad </a:t>
            </a:r>
            <a:r>
              <a:rPr lang="en-GB" sz="2400" b="1" dirty="0" smtClean="0">
                <a:latin typeface="Arial"/>
                <a:cs typeface="Arial"/>
              </a:rPr>
              <a:t>consensus</a:t>
            </a:r>
            <a:r>
              <a:rPr lang="en-GB" sz="2400" dirty="0" smtClean="0">
                <a:latin typeface="Arial"/>
                <a:cs typeface="Arial"/>
              </a:rPr>
              <a:t> that a </a:t>
            </a:r>
            <a:r>
              <a:rPr lang="en-GB" sz="2400" dirty="0" smtClean="0">
                <a:solidFill>
                  <a:srgbClr val="0070C0"/>
                </a:solidFill>
                <a:latin typeface="Arial"/>
                <a:cs typeface="Arial"/>
              </a:rPr>
              <a:t>normative </a:t>
            </a:r>
            <a:r>
              <a:rPr lang="en-GB" sz="2400" dirty="0" smtClean="0">
                <a:latin typeface="Arial"/>
                <a:cs typeface="Arial"/>
              </a:rPr>
              <a:t>and</a:t>
            </a:r>
            <a:r>
              <a:rPr lang="en-GB" sz="2400" dirty="0" smtClean="0">
                <a:solidFill>
                  <a:srgbClr val="0070C0"/>
                </a:solidFill>
                <a:latin typeface="Arial"/>
                <a:cs typeface="Arial"/>
              </a:rPr>
              <a:t> prescriptive ‘one size fits all’ approach</a:t>
            </a:r>
            <a:r>
              <a:rPr lang="en-GB" sz="2400" dirty="0" smtClean="0">
                <a:latin typeface="Arial"/>
                <a:cs typeface="Arial"/>
              </a:rPr>
              <a:t>, like  of the ‘standard model’, is </a:t>
            </a:r>
            <a:r>
              <a:rPr lang="en-GB" sz="2400" u="sng" dirty="0" smtClean="0">
                <a:solidFill>
                  <a:srgbClr val="0070C0"/>
                </a:solidFill>
                <a:latin typeface="Arial"/>
                <a:cs typeface="Arial"/>
              </a:rPr>
              <a:t>not</a:t>
            </a:r>
            <a:r>
              <a:rPr lang="en-GB" sz="2400" dirty="0" smtClean="0">
                <a:solidFill>
                  <a:srgbClr val="0070C0"/>
                </a:solidFill>
                <a:latin typeface="Arial"/>
                <a:cs typeface="Arial"/>
              </a:rPr>
              <a:t> appropriate </a:t>
            </a:r>
            <a:r>
              <a:rPr lang="en-GB" sz="2400" dirty="0" smtClean="0">
                <a:latin typeface="Arial"/>
                <a:cs typeface="Arial"/>
              </a:rPr>
              <a:t>given this heterogeneity.</a:t>
            </a:r>
            <a:r>
              <a:rPr lang="en-GB" sz="240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36489" y="4375736"/>
            <a:ext cx="1126822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GB" sz="2400" b="1" dirty="0" smtClean="0">
                <a:latin typeface="Arial"/>
                <a:cs typeface="Arial"/>
              </a:rPr>
              <a:t>Power sector reform</a:t>
            </a:r>
            <a:r>
              <a:rPr lang="en-GB" sz="2400" dirty="0" smtClean="0">
                <a:latin typeface="Arial"/>
                <a:cs typeface="Arial"/>
              </a:rPr>
              <a:t> is </a:t>
            </a:r>
            <a:r>
              <a:rPr lang="en-GB" sz="2400" u="sng" dirty="0" smtClean="0">
                <a:latin typeface="Arial"/>
                <a:cs typeface="Arial"/>
              </a:rPr>
              <a:t>not</a:t>
            </a:r>
            <a:r>
              <a:rPr lang="en-GB" sz="2400" dirty="0" smtClean="0">
                <a:latin typeface="Arial"/>
                <a:cs typeface="Arial"/>
              </a:rPr>
              <a:t> simply a techno-economic problem, but </a:t>
            </a:r>
            <a:r>
              <a:rPr lang="en-GB" sz="2400" dirty="0" smtClean="0">
                <a:solidFill>
                  <a:srgbClr val="0070C0"/>
                </a:solidFill>
                <a:latin typeface="Arial"/>
                <a:cs typeface="Arial"/>
              </a:rPr>
              <a:t>a political economy challenge</a:t>
            </a:r>
            <a:r>
              <a:rPr lang="en-GB" sz="2400" dirty="0" smtClean="0">
                <a:latin typeface="Arial"/>
                <a:cs typeface="Arial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489" y="5502198"/>
            <a:ext cx="1126822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GB" sz="2400" b="1" dirty="0" smtClean="0">
                <a:latin typeface="Arial"/>
                <a:cs typeface="Arial"/>
              </a:rPr>
              <a:t>Initial political economy research</a:t>
            </a:r>
            <a:r>
              <a:rPr lang="en-GB" sz="2400" dirty="0" smtClean="0">
                <a:latin typeface="Arial"/>
                <a:cs typeface="Arial"/>
              </a:rPr>
              <a:t> has begun to identify </a:t>
            </a:r>
            <a:r>
              <a:rPr lang="en-GB" sz="2400" dirty="0" smtClean="0">
                <a:solidFill>
                  <a:schemeClr val="accent5"/>
                </a:solidFill>
                <a:latin typeface="Arial"/>
                <a:cs typeface="Arial"/>
              </a:rPr>
              <a:t>determinative political economy </a:t>
            </a:r>
            <a:r>
              <a:rPr lang="en-GB" sz="2400" dirty="0" err="1" smtClean="0">
                <a:solidFill>
                  <a:schemeClr val="accent5"/>
                </a:solidFill>
                <a:latin typeface="Arial"/>
                <a:cs typeface="Arial"/>
              </a:rPr>
              <a:t>contextualities</a:t>
            </a:r>
            <a:r>
              <a:rPr lang="en-GB" sz="2400" dirty="0" smtClean="0">
                <a:latin typeface="Arial"/>
                <a:cs typeface="Arial"/>
              </a:rPr>
              <a:t> and offer a number of </a:t>
            </a:r>
            <a:r>
              <a:rPr lang="en-GB" sz="2400" dirty="0" smtClean="0">
                <a:solidFill>
                  <a:srgbClr val="0070C0"/>
                </a:solidFill>
                <a:latin typeface="Arial"/>
                <a:cs typeface="Arial"/>
              </a:rPr>
              <a:t>lessons.</a:t>
            </a:r>
            <a:endParaRPr lang="en-GB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8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730504" y="3145923"/>
            <a:ext cx="6768751" cy="1001894"/>
            <a:chOff x="2296757" y="2887122"/>
            <a:chExt cx="6768751" cy="1001894"/>
          </a:xfrm>
        </p:grpSpPr>
        <p:sp>
          <p:nvSpPr>
            <p:cNvPr id="25" name="Rounded Rectangle 24"/>
            <p:cNvSpPr/>
            <p:nvPr/>
          </p:nvSpPr>
          <p:spPr>
            <a:xfrm>
              <a:off x="2296757" y="2887122"/>
              <a:ext cx="6768751" cy="1001894"/>
            </a:xfrm>
            <a:prstGeom prst="roundRect">
              <a:avLst/>
            </a:prstGeom>
            <a:solidFill>
              <a:schemeClr val="bg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2345665" y="2936030"/>
              <a:ext cx="6670935" cy="904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0" u="none" kern="1200" dirty="0" smtClean="0">
                  <a:solidFill>
                    <a:srgbClr val="000000"/>
                  </a:solidFill>
                  <a:latin typeface="Arial"/>
                  <a:cs typeface="Arial"/>
                </a:rPr>
                <a:t>Determinative Political Economy Contextualities</a:t>
              </a:r>
              <a:endParaRPr lang="en-US" sz="2500" b="0" u="none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98135" y="643467"/>
            <a:ext cx="274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ependence on aid/loans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7738" y="860402"/>
            <a:ext cx="111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debt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2074" y="1212801"/>
            <a:ext cx="162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inequality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2373" y="1768402"/>
            <a:ext cx="253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economic structure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133" y="2239338"/>
            <a:ext cx="317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ndeveloped private sector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1941" y="643467"/>
            <a:ext cx="137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war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7669" y="1195868"/>
            <a:ext cx="137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egime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7333" y="860402"/>
            <a:ext cx="212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olitical instability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7986" y="2578934"/>
            <a:ext cx="274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ower/influence/access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0969" y="1768402"/>
            <a:ext cx="212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political blocs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2768" y="4599079"/>
            <a:ext cx="212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nstitutions weak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1603" y="5157421"/>
            <a:ext cx="212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Arial" charset="0"/>
                <a:ea typeface="Arial" charset="0"/>
                <a:cs typeface="Arial" charset="0"/>
              </a:rPr>
              <a:t>legitimacy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5" y="5487391"/>
            <a:ext cx="260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Institutional capacity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4366" y="6282356"/>
            <a:ext cx="260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corruption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23767" y="4599079"/>
            <a:ext cx="251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olitical interference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50875" y="5157421"/>
            <a:ext cx="251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Hybrid Model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6906" y="5806233"/>
            <a:ext cx="251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tarting position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58312" y="5481827"/>
            <a:ext cx="251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ent seeking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7" name="Content Placeholder 6"/>
          <p:cNvGraphicFramePr>
            <a:graphicFrameLocks/>
          </p:cNvGraphicFramePr>
          <p:nvPr>
            <p:extLst/>
          </p:nvPr>
        </p:nvGraphicFramePr>
        <p:xfrm>
          <a:off x="440267" y="254002"/>
          <a:ext cx="11362266" cy="6335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Graphic spid="2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89" y="1541177"/>
            <a:ext cx="11268222" cy="110384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032"/>
              </a:spcBef>
              <a:buNone/>
            </a:pPr>
            <a:r>
              <a:rPr lang="en-GB" sz="2400" b="1" dirty="0" smtClean="0"/>
              <a:t>Market-based vs State-led</a:t>
            </a:r>
            <a:r>
              <a:rPr lang="en-GB" sz="2400" dirty="0" smtClean="0"/>
              <a:t> a </a:t>
            </a:r>
            <a:r>
              <a:rPr lang="en-GB" sz="2400" dirty="0" smtClean="0">
                <a:solidFill>
                  <a:schemeClr val="accent5"/>
                </a:solidFill>
              </a:rPr>
              <a:t>false dichotomy</a:t>
            </a:r>
            <a:r>
              <a:rPr lang="en-GB" sz="2400" dirty="0" smtClean="0"/>
              <a:t> - whatever capacity exists across the private and public sector needs to be harnessed to </a:t>
            </a:r>
            <a:r>
              <a:rPr lang="en-GB" sz="2400" dirty="0" smtClean="0">
                <a:solidFill>
                  <a:schemeClr val="accent5"/>
                </a:solidFill>
              </a:rPr>
              <a:t>meet the ultimate power sector development goals</a:t>
            </a:r>
            <a:r>
              <a:rPr lang="en-US" sz="2400" dirty="0" smtClean="0">
                <a:effectLst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556" y="184298"/>
            <a:ext cx="11268222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smtClean="0"/>
              <a:t>LESSONS FROM THE EXPERIENCE OF </a:t>
            </a:r>
            <a:r>
              <a:rPr lang="en-US" sz="3200" dirty="0"/>
              <a:t>POWER SECTOR </a:t>
            </a:r>
            <a:r>
              <a:rPr lang="en-US" sz="3200" dirty="0" smtClean="0"/>
              <a:t>REFORMS</a:t>
            </a:r>
            <a:endParaRPr lang="en-US" sz="3200" dirty="0"/>
          </a:p>
          <a:p>
            <a:pPr algn="ctr"/>
            <a:r>
              <a:rPr lang="en-US" sz="2400" i="1" dirty="0">
                <a:latin typeface="+mj-lt"/>
              </a:rPr>
              <a:t>IN SUB-SAHARAN AFRICA &amp; SOUTH ASIA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36489" y="1334569"/>
            <a:ext cx="11268222" cy="15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6489" y="2924858"/>
            <a:ext cx="11403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32"/>
              </a:spcBef>
            </a:pPr>
            <a:r>
              <a:rPr lang="en-GB" sz="2400" b="1" dirty="0" smtClean="0"/>
              <a:t>Reform efforts need to be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accent5"/>
                </a:solidFill>
              </a:rPr>
              <a:t>flexible</a:t>
            </a:r>
            <a:r>
              <a:rPr lang="en-GB" sz="2400" dirty="0" smtClean="0"/>
              <a:t> yet durable, </a:t>
            </a:r>
            <a:r>
              <a:rPr lang="en-GB" sz="2400" dirty="0" smtClean="0">
                <a:solidFill>
                  <a:schemeClr val="accent5"/>
                </a:solidFill>
              </a:rPr>
              <a:t>suitably paced and sequenced</a:t>
            </a:r>
            <a:r>
              <a:rPr lang="en-GB" sz="2400" dirty="0" smtClean="0"/>
              <a:t>, and seen to be broadly </a:t>
            </a:r>
            <a:r>
              <a:rPr lang="en-GB" sz="2400" dirty="0" smtClean="0">
                <a:solidFill>
                  <a:schemeClr val="accent5"/>
                </a:solidFill>
              </a:rPr>
              <a:t>legitimate</a:t>
            </a:r>
            <a:r>
              <a:rPr lang="en-GB" sz="2400" dirty="0" smtClean="0"/>
              <a:t> by public, private and political actors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19556" y="4035694"/>
            <a:ext cx="11268222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32"/>
              </a:spcBef>
            </a:pPr>
            <a:r>
              <a:rPr lang="en-GB" sz="2400" b="1" dirty="0" smtClean="0"/>
              <a:t>Design needs to be</a:t>
            </a:r>
            <a:r>
              <a:rPr lang="en-GB" sz="2400" dirty="0" smtClean="0"/>
              <a:t> </a:t>
            </a:r>
            <a:r>
              <a:rPr lang="en-GB" sz="2400" b="1" dirty="0" smtClean="0"/>
              <a:t>“reality-based”</a:t>
            </a:r>
            <a:r>
              <a:rPr lang="en-GB" sz="2400" dirty="0" smtClean="0"/>
              <a:t> - designed and implemented with due consideration of the </a:t>
            </a:r>
            <a:r>
              <a:rPr lang="en-GB" sz="2400" dirty="0" smtClean="0">
                <a:solidFill>
                  <a:schemeClr val="accent5"/>
                </a:solidFill>
              </a:rPr>
              <a:t>starting conditions</a:t>
            </a:r>
            <a:r>
              <a:rPr lang="en-GB" sz="2400" dirty="0" smtClean="0"/>
              <a:t> of the power sector, the </a:t>
            </a:r>
            <a:r>
              <a:rPr lang="en-GB" sz="2400" dirty="0" smtClean="0">
                <a:solidFill>
                  <a:schemeClr val="accent5"/>
                </a:solidFill>
              </a:rPr>
              <a:t>complexities of the political economy</a:t>
            </a:r>
            <a:r>
              <a:rPr lang="en-GB" sz="2400" dirty="0" smtClean="0"/>
              <a:t> context, and the larger macro-economic and social conditions within a country</a:t>
            </a:r>
            <a:r>
              <a:rPr lang="en-US" sz="2400" dirty="0" smtClean="0">
                <a:effectLst/>
              </a:rPr>
              <a:t> </a:t>
            </a:r>
          </a:p>
          <a:p>
            <a:pPr marL="742950" lvl="1" indent="-285750">
              <a:spcBef>
                <a:spcPts val="624"/>
              </a:spcBef>
              <a:buFont typeface="Arial" charset="0"/>
              <a:buChar char="•"/>
            </a:pPr>
            <a:r>
              <a:rPr lang="en-GB" sz="2400" dirty="0" smtClean="0"/>
              <a:t>realistic </a:t>
            </a:r>
            <a:r>
              <a:rPr lang="en-GB" sz="2400" dirty="0" smtClean="0">
                <a:solidFill>
                  <a:schemeClr val="accent5"/>
                </a:solidFill>
              </a:rPr>
              <a:t>objectives and timelines</a:t>
            </a:r>
            <a:r>
              <a:rPr lang="en-US" sz="2400" dirty="0" smtClean="0">
                <a:solidFill>
                  <a:schemeClr val="accent5"/>
                </a:solidFill>
                <a:effectLst/>
              </a:rPr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400" dirty="0" smtClean="0"/>
              <a:t>choosing </a:t>
            </a:r>
            <a:r>
              <a:rPr lang="en-GB" sz="2400" dirty="0" smtClean="0">
                <a:solidFill>
                  <a:schemeClr val="accent5"/>
                </a:solidFill>
              </a:rPr>
              <a:t>appropriate</a:t>
            </a:r>
            <a:r>
              <a:rPr lang="en-GB" sz="2400" dirty="0" smtClean="0"/>
              <a:t> measures and </a:t>
            </a:r>
            <a:r>
              <a:rPr lang="en-GB" sz="2400" dirty="0" smtClean="0">
                <a:solidFill>
                  <a:schemeClr val="accent5"/>
                </a:solidFill>
              </a:rPr>
              <a:t>reform steps</a:t>
            </a:r>
            <a:r>
              <a:rPr lang="en-US" sz="2400" dirty="0" smtClean="0">
                <a:solidFill>
                  <a:schemeClr val="accent5"/>
                </a:solidFill>
                <a:effectLst/>
              </a:rPr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400" dirty="0" smtClean="0"/>
              <a:t>identifying </a:t>
            </a:r>
            <a:r>
              <a:rPr lang="en-GB" sz="2400" dirty="0" smtClean="0">
                <a:solidFill>
                  <a:schemeClr val="accent5"/>
                </a:solidFill>
              </a:rPr>
              <a:t>politically feasible paths</a:t>
            </a:r>
            <a:r>
              <a:rPr lang="en-GB" sz="2400" dirty="0" smtClean="0"/>
              <a:t> to reform</a:t>
            </a:r>
            <a:endParaRPr lang="en-GB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B91-2DE4-F04E-A1FE-C7D95187C03B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556" y="184298"/>
            <a:ext cx="11268222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smtClean="0"/>
              <a:t>AN INTEGRATED POLITICAL ECONOMY APPROACH</a:t>
            </a:r>
            <a:endParaRPr lang="en-US" sz="3200" dirty="0"/>
          </a:p>
          <a:p>
            <a:pPr algn="ctr"/>
            <a:r>
              <a:rPr lang="en-US" sz="2400" i="1" dirty="0">
                <a:latin typeface="+mj-lt"/>
              </a:rPr>
              <a:t>IN SUB-SAHARAN AFRICA &amp; SOUTH ASIA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6489" y="1334569"/>
            <a:ext cx="11268222" cy="15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82280" y="1784349"/>
            <a:ext cx="4677378" cy="4572001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NATIONAL STRUCTURAL CHARACTERISTICS</a:t>
            </a:r>
            <a:endParaRPr lang="en-GB" sz="3200" b="1" dirty="0"/>
          </a:p>
        </p:txBody>
      </p:sp>
      <p:sp>
        <p:nvSpPr>
          <p:cNvPr id="11" name="Right Arrow 10"/>
          <p:cNvSpPr/>
          <p:nvPr/>
        </p:nvSpPr>
        <p:spPr>
          <a:xfrm>
            <a:off x="5332558" y="3828032"/>
            <a:ext cx="2214542" cy="4846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620000" y="2783415"/>
            <a:ext cx="4067778" cy="257386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/>
              <a:t>State formation,</a:t>
            </a:r>
            <a:endParaRPr lang="en-US" sz="2000" dirty="0"/>
          </a:p>
          <a:p>
            <a:pPr lvl="0"/>
            <a:r>
              <a:rPr lang="en-GB" sz="2000" dirty="0"/>
              <a:t>History, </a:t>
            </a:r>
            <a:endParaRPr lang="en-US" sz="2000" dirty="0"/>
          </a:p>
          <a:p>
            <a:pPr lvl="0"/>
            <a:r>
              <a:rPr lang="en-GB" sz="2000" dirty="0"/>
              <a:t>Geopolitics, </a:t>
            </a:r>
            <a:endParaRPr lang="en-US" sz="2000" dirty="0"/>
          </a:p>
          <a:p>
            <a:pPr lvl="0"/>
            <a:r>
              <a:rPr lang="en-GB" sz="2000" dirty="0"/>
              <a:t>Natural environment &amp; resources,</a:t>
            </a:r>
            <a:endParaRPr lang="en-US" sz="2000" dirty="0"/>
          </a:p>
          <a:p>
            <a:pPr lvl="0"/>
            <a:r>
              <a:rPr lang="en-GB" sz="2000" dirty="0"/>
              <a:t>Macro-economic status/structure,</a:t>
            </a:r>
            <a:endParaRPr lang="en-US" sz="2000" dirty="0"/>
          </a:p>
          <a:p>
            <a:pPr lvl="0"/>
            <a:r>
              <a:rPr lang="en-GB" sz="2000" dirty="0"/>
              <a:t>Demographics, </a:t>
            </a:r>
            <a:endParaRPr lang="en-US" sz="2000" dirty="0"/>
          </a:p>
          <a:p>
            <a:pPr lvl="0"/>
            <a:r>
              <a:rPr lang="en-GB" sz="2000" dirty="0"/>
              <a:t>Socio-economic conditions, </a:t>
            </a:r>
            <a:endParaRPr lang="en-US" sz="2000" dirty="0"/>
          </a:p>
          <a:p>
            <a:r>
              <a:rPr lang="en-GB" sz="2000" dirty="0"/>
              <a:t>Culture, religion, ideologies</a:t>
            </a:r>
            <a:r>
              <a:rPr lang="en-US" sz="2000" dirty="0" smtClean="0">
                <a:effectLst/>
              </a:rPr>
              <a:t> </a:t>
            </a:r>
            <a:endParaRPr lang="en-GB" sz="2000" dirty="0"/>
          </a:p>
        </p:txBody>
      </p:sp>
      <p:sp>
        <p:nvSpPr>
          <p:cNvPr id="12" name="Oval 11"/>
          <p:cNvSpPr/>
          <p:nvPr/>
        </p:nvSpPr>
        <p:spPr>
          <a:xfrm>
            <a:off x="567483" y="1784349"/>
            <a:ext cx="4692175" cy="457200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POLITICAL &amp; ECONOMIC INSTITUTIONS</a:t>
            </a:r>
            <a:endParaRPr lang="en-GB" sz="3200" b="1" dirty="0"/>
          </a:p>
        </p:txBody>
      </p:sp>
      <p:sp>
        <p:nvSpPr>
          <p:cNvPr id="13" name="Right Arrow 12"/>
          <p:cNvSpPr/>
          <p:nvPr/>
        </p:nvSpPr>
        <p:spPr>
          <a:xfrm>
            <a:off x="5332558" y="3829131"/>
            <a:ext cx="2214542" cy="4846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620000" y="2393947"/>
            <a:ext cx="4067778" cy="335280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/>
              <a:t>Regime, </a:t>
            </a:r>
            <a:endParaRPr lang="en-US" sz="2000" dirty="0"/>
          </a:p>
          <a:p>
            <a:pPr lvl="0"/>
            <a:r>
              <a:rPr lang="en-GB" sz="2000" dirty="0"/>
              <a:t>Structure, </a:t>
            </a:r>
            <a:endParaRPr lang="en-US" sz="2000" dirty="0"/>
          </a:p>
          <a:p>
            <a:pPr lvl="0"/>
            <a:r>
              <a:rPr lang="en-GB" sz="2000" dirty="0"/>
              <a:t>Distribution power and resources, </a:t>
            </a:r>
            <a:endParaRPr lang="en-US" sz="2000" dirty="0"/>
          </a:p>
          <a:p>
            <a:pPr lvl="0"/>
            <a:r>
              <a:rPr lang="en-GB" sz="2000" dirty="0"/>
              <a:t>Incentives, </a:t>
            </a:r>
            <a:endParaRPr lang="en-US" sz="2000" dirty="0"/>
          </a:p>
          <a:p>
            <a:pPr lvl="0"/>
            <a:r>
              <a:rPr lang="en-GB" sz="2000" dirty="0"/>
              <a:t>Responsiveness, </a:t>
            </a:r>
            <a:endParaRPr lang="en-US" sz="2000" dirty="0"/>
          </a:p>
          <a:p>
            <a:pPr lvl="0"/>
            <a:r>
              <a:rPr lang="en-GB" sz="2000" dirty="0"/>
              <a:t>Accountability, </a:t>
            </a:r>
            <a:endParaRPr lang="en-US" sz="2000" dirty="0"/>
          </a:p>
          <a:p>
            <a:pPr lvl="0"/>
            <a:r>
              <a:rPr lang="en-GB" sz="2000" dirty="0"/>
              <a:t>Inclusive/exclusive, </a:t>
            </a:r>
            <a:endParaRPr lang="en-US" sz="2000" dirty="0"/>
          </a:p>
          <a:p>
            <a:pPr lvl="0"/>
            <a:r>
              <a:rPr lang="en-GB" sz="2000" dirty="0"/>
              <a:t>Transparency &amp; legitimacy (level and source of legitimacy), </a:t>
            </a:r>
            <a:endParaRPr lang="en-US" sz="2000" dirty="0"/>
          </a:p>
          <a:p>
            <a:r>
              <a:rPr lang="en-GB" sz="2000" dirty="0"/>
              <a:t>Capacity &amp; capability</a:t>
            </a:r>
            <a:r>
              <a:rPr lang="en-US" sz="2000" dirty="0" smtClean="0">
                <a:effectLst/>
              </a:rPr>
              <a:t> </a:t>
            </a:r>
            <a:endParaRPr lang="en-GB" sz="2000" dirty="0"/>
          </a:p>
        </p:txBody>
      </p:sp>
      <p:sp>
        <p:nvSpPr>
          <p:cNvPr id="15" name="Oval 14"/>
          <p:cNvSpPr/>
          <p:nvPr/>
        </p:nvSpPr>
        <p:spPr>
          <a:xfrm>
            <a:off x="582280" y="1784346"/>
            <a:ext cx="4677378" cy="45720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SECTOR ANALYSIS</a:t>
            </a:r>
            <a:endParaRPr lang="en-GB" sz="3200" b="1" dirty="0"/>
          </a:p>
        </p:txBody>
      </p:sp>
      <p:sp>
        <p:nvSpPr>
          <p:cNvPr id="16" name="Right Arrow 15"/>
          <p:cNvSpPr/>
          <p:nvPr/>
        </p:nvSpPr>
        <p:spPr>
          <a:xfrm>
            <a:off x="5332558" y="3828032"/>
            <a:ext cx="2214542" cy="4846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620000" y="2393945"/>
            <a:ext cx="4067778" cy="33528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 smtClean="0"/>
              <a:t>SECTOR &amp; POLICY REFORM AREA</a:t>
            </a:r>
          </a:p>
          <a:p>
            <a:pPr lvl="0"/>
            <a:r>
              <a:rPr lang="en-GB" sz="2000" dirty="0"/>
              <a:t>Historical evolution of sector,</a:t>
            </a:r>
            <a:endParaRPr lang="en-US" sz="2000" dirty="0"/>
          </a:p>
          <a:p>
            <a:pPr lvl="0"/>
            <a:r>
              <a:rPr lang="en-GB" sz="2000" dirty="0"/>
              <a:t>Structural features &amp; organisation,</a:t>
            </a:r>
            <a:endParaRPr lang="en-US" sz="2000" dirty="0"/>
          </a:p>
          <a:p>
            <a:pPr lvl="0"/>
            <a:r>
              <a:rPr lang="en-GB" sz="2000" dirty="0"/>
              <a:t>Relevant institutions &amp; policies,</a:t>
            </a:r>
            <a:endParaRPr lang="en-US" sz="2000" dirty="0"/>
          </a:p>
          <a:p>
            <a:pPr lvl="0"/>
            <a:r>
              <a:rPr lang="en-GB" sz="2000" dirty="0"/>
              <a:t>Stated sector objectives,</a:t>
            </a:r>
            <a:endParaRPr lang="en-US" sz="2000" dirty="0"/>
          </a:p>
          <a:p>
            <a:pPr lvl="0"/>
            <a:r>
              <a:rPr lang="en-GB" sz="2000" dirty="0"/>
              <a:t>Performance,</a:t>
            </a:r>
            <a:endParaRPr lang="en-US" sz="2000" dirty="0"/>
          </a:p>
          <a:p>
            <a:r>
              <a:rPr lang="en-GB" sz="2000" dirty="0"/>
              <a:t>Transparency/ Information</a:t>
            </a:r>
            <a:endParaRPr lang="en-GB" sz="2000" dirty="0" smtClean="0"/>
          </a:p>
          <a:p>
            <a:pPr lvl="0"/>
            <a:r>
              <a:rPr lang="en-US" sz="2000" dirty="0" smtClean="0">
                <a:effectLst/>
              </a:rPr>
              <a:t> </a:t>
            </a:r>
            <a:endParaRPr lang="en-GB" sz="2000" dirty="0"/>
          </a:p>
        </p:txBody>
      </p:sp>
      <p:sp>
        <p:nvSpPr>
          <p:cNvPr id="18" name="Rectangle 17"/>
          <p:cNvSpPr/>
          <p:nvPr/>
        </p:nvSpPr>
        <p:spPr>
          <a:xfrm>
            <a:off x="7620000" y="2393943"/>
            <a:ext cx="4067778" cy="33528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 smtClean="0"/>
              <a:t>STAKEHOLDER ANALYSIS</a:t>
            </a:r>
          </a:p>
          <a:p>
            <a:pPr lvl="0"/>
            <a:r>
              <a:rPr lang="en-GB" sz="2000" dirty="0"/>
              <a:t>Power (type, distribution &amp; source), </a:t>
            </a:r>
            <a:endParaRPr lang="en-US" sz="2000" dirty="0"/>
          </a:p>
          <a:p>
            <a:pPr lvl="0"/>
            <a:r>
              <a:rPr lang="en-GB" sz="2000" dirty="0"/>
              <a:t>Mode and degree of Influence,</a:t>
            </a:r>
            <a:endParaRPr lang="en-US" sz="2000" dirty="0"/>
          </a:p>
          <a:p>
            <a:pPr lvl="0"/>
            <a:r>
              <a:rPr lang="en-GB" sz="2000" dirty="0"/>
              <a:t>Interests, </a:t>
            </a:r>
            <a:endParaRPr lang="en-US" sz="2000" dirty="0"/>
          </a:p>
          <a:p>
            <a:pPr lvl="0"/>
            <a:r>
              <a:rPr lang="en-GB" sz="2000" dirty="0"/>
              <a:t>Incentives, </a:t>
            </a:r>
            <a:endParaRPr lang="en-US" sz="2000" dirty="0"/>
          </a:p>
          <a:p>
            <a:pPr lvl="0"/>
            <a:r>
              <a:rPr lang="en-GB" sz="2000" dirty="0"/>
              <a:t>Ideas/ ideology, </a:t>
            </a:r>
            <a:endParaRPr lang="en-US" sz="2000" dirty="0"/>
          </a:p>
          <a:p>
            <a:r>
              <a:rPr lang="en-GB" sz="2000" dirty="0"/>
              <a:t>Networks and relationships</a:t>
            </a:r>
            <a:endParaRPr lang="en-GB" sz="2000" dirty="0" smtClean="0"/>
          </a:p>
          <a:p>
            <a:pPr lvl="0"/>
            <a:r>
              <a:rPr lang="en-US" sz="2000" dirty="0" smtClean="0">
                <a:effectLst/>
              </a:rPr>
              <a:t> </a:t>
            </a:r>
            <a:endParaRPr lang="en-GB" sz="2000" dirty="0"/>
          </a:p>
        </p:txBody>
      </p:sp>
      <p:sp>
        <p:nvSpPr>
          <p:cNvPr id="19" name="Rectangle 18"/>
          <p:cNvSpPr/>
          <p:nvPr/>
        </p:nvSpPr>
        <p:spPr>
          <a:xfrm>
            <a:off x="7620000" y="2393943"/>
            <a:ext cx="4067778" cy="33528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 smtClean="0"/>
              <a:t>POLICY ANALYSIS</a:t>
            </a:r>
          </a:p>
          <a:p>
            <a:pPr lvl="0"/>
            <a:r>
              <a:rPr lang="en-GB" sz="2000" dirty="0"/>
              <a:t>Content,</a:t>
            </a:r>
            <a:endParaRPr lang="en-US" sz="2000" dirty="0"/>
          </a:p>
          <a:p>
            <a:pPr lvl="0"/>
            <a:r>
              <a:rPr lang="en-GB" sz="2000" dirty="0"/>
              <a:t>Viability (political, techno-economic and organisational),</a:t>
            </a:r>
            <a:endParaRPr lang="en-US" sz="2000" dirty="0"/>
          </a:p>
          <a:p>
            <a:pPr lvl="0"/>
            <a:r>
              <a:rPr lang="en-GB" sz="2000" dirty="0"/>
              <a:t>Impact on sector organisation/performance,</a:t>
            </a:r>
            <a:endParaRPr lang="en-US" sz="2000" dirty="0"/>
          </a:p>
          <a:p>
            <a:r>
              <a:rPr lang="en-GB" sz="2000" dirty="0"/>
              <a:t>Impact on stakeholders, interests and incentives</a:t>
            </a:r>
            <a:r>
              <a:rPr lang="en-US" sz="2000" dirty="0" smtClean="0">
                <a:effectLst/>
              </a:rPr>
              <a:t> </a:t>
            </a:r>
            <a:endParaRPr lang="en-GB" sz="2000" dirty="0" smtClean="0"/>
          </a:p>
          <a:p>
            <a:pPr lvl="0"/>
            <a:r>
              <a:rPr lang="en-US" sz="2000" dirty="0" smtClean="0">
                <a:effectLst/>
              </a:rPr>
              <a:t> </a:t>
            </a:r>
            <a:endParaRPr lang="en-GB" sz="2000" dirty="0"/>
          </a:p>
        </p:txBody>
      </p:sp>
      <p:sp>
        <p:nvSpPr>
          <p:cNvPr id="20" name="Oval 19"/>
          <p:cNvSpPr/>
          <p:nvPr/>
        </p:nvSpPr>
        <p:spPr>
          <a:xfrm>
            <a:off x="584416" y="1784342"/>
            <a:ext cx="4677378" cy="457200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POLICY/REFORM PROCESSES</a:t>
            </a:r>
            <a:endParaRPr lang="en-GB" sz="3200" b="1" dirty="0"/>
          </a:p>
        </p:txBody>
      </p:sp>
      <p:sp>
        <p:nvSpPr>
          <p:cNvPr id="21" name="Right Arrow 20"/>
          <p:cNvSpPr/>
          <p:nvPr/>
        </p:nvSpPr>
        <p:spPr>
          <a:xfrm>
            <a:off x="5332558" y="3828032"/>
            <a:ext cx="2214542" cy="4846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620000" y="2405161"/>
            <a:ext cx="4067778" cy="335280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/>
              <a:t>Policy making and implementation processes, </a:t>
            </a:r>
            <a:endParaRPr lang="en-US" sz="2000" dirty="0"/>
          </a:p>
          <a:p>
            <a:pPr lvl="0"/>
            <a:r>
              <a:rPr lang="en-GB" sz="2000" dirty="0"/>
              <a:t>Incentives and capacities of actors working in policy formulation, negotiation and implementation</a:t>
            </a:r>
            <a:endParaRPr lang="en-US" sz="2000" dirty="0"/>
          </a:p>
          <a:p>
            <a:r>
              <a:rPr lang="en-GB" sz="2000" dirty="0"/>
              <a:t>Past policy process timelines and experiences (of relevance)</a:t>
            </a:r>
            <a:r>
              <a:rPr lang="en-US" sz="2000" dirty="0" smtClean="0">
                <a:effectLst/>
              </a:rPr>
              <a:t>  </a:t>
            </a:r>
            <a:endParaRPr lang="en-GB" sz="2000" dirty="0" smtClean="0"/>
          </a:p>
          <a:p>
            <a:pPr lvl="0"/>
            <a:r>
              <a:rPr lang="en-US" sz="2000" dirty="0" smtClean="0">
                <a:effectLst/>
              </a:rPr>
              <a:t> </a:t>
            </a:r>
            <a:endParaRPr lang="en-GB" sz="2000" dirty="0"/>
          </a:p>
        </p:txBody>
      </p:sp>
      <p:sp>
        <p:nvSpPr>
          <p:cNvPr id="23" name="Oval 22"/>
          <p:cNvSpPr/>
          <p:nvPr/>
        </p:nvSpPr>
        <p:spPr>
          <a:xfrm>
            <a:off x="584416" y="1784335"/>
            <a:ext cx="4677378" cy="45720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smtClean="0"/>
              <a:t>SITUATIONAL / TEMPORARY FACTORS</a:t>
            </a:r>
            <a:endParaRPr lang="en-GB" sz="3200" b="1" dirty="0"/>
          </a:p>
        </p:txBody>
      </p:sp>
      <p:sp>
        <p:nvSpPr>
          <p:cNvPr id="25" name="Right Arrow 24"/>
          <p:cNvSpPr/>
          <p:nvPr/>
        </p:nvSpPr>
        <p:spPr>
          <a:xfrm>
            <a:off x="5330422" y="3828032"/>
            <a:ext cx="2214542" cy="4846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623022" y="2405157"/>
            <a:ext cx="4067778" cy="33528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/>
              <a:t>‘Focusing events’ (</a:t>
            </a:r>
            <a:r>
              <a:rPr lang="en-GB" sz="2000" dirty="0" err="1"/>
              <a:t>eg</a:t>
            </a:r>
            <a:r>
              <a:rPr lang="en-GB" sz="2000" dirty="0"/>
              <a:t>. crises, news, regime transition, technological breakthrough, etc.), </a:t>
            </a:r>
            <a:endParaRPr lang="en-US" sz="2000" dirty="0"/>
          </a:p>
          <a:p>
            <a:pPr lvl="0"/>
            <a:r>
              <a:rPr lang="en-GB" sz="2000" dirty="0"/>
              <a:t>Policy/reform/issue champions and/or coalitions, </a:t>
            </a:r>
            <a:endParaRPr lang="en-US" sz="2000" dirty="0"/>
          </a:p>
          <a:p>
            <a:pPr lvl="0"/>
            <a:r>
              <a:rPr lang="en-GB" sz="2000" dirty="0"/>
              <a:t>External actors, donor agencies</a:t>
            </a:r>
            <a:endParaRPr lang="en-US" sz="2000" dirty="0"/>
          </a:p>
          <a:p>
            <a:r>
              <a:rPr lang="en-GB" sz="2000" dirty="0"/>
              <a:t>Stability/volatility across the political economy system</a:t>
            </a:r>
            <a:r>
              <a:rPr lang="en-US" sz="2000" dirty="0" smtClean="0">
                <a:effectLst/>
              </a:rPr>
              <a:t> </a:t>
            </a:r>
            <a:endParaRPr lang="en-GB" sz="2000" dirty="0" smtClean="0"/>
          </a:p>
          <a:p>
            <a:pPr lvl="0"/>
            <a:r>
              <a:rPr lang="en-US" sz="2000" dirty="0" smtClean="0">
                <a:effectLst/>
              </a:rPr>
              <a:t> </a:t>
            </a:r>
            <a:endParaRPr lang="en-GB" sz="2000" dirty="0"/>
          </a:p>
        </p:txBody>
      </p:sp>
      <p:graphicFrame>
        <p:nvGraphicFramePr>
          <p:cNvPr id="2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53942"/>
              </p:ext>
            </p:extLst>
          </p:nvPr>
        </p:nvGraphicFramePr>
        <p:xfrm>
          <a:off x="237068" y="1"/>
          <a:ext cx="11484578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060267" y="440267"/>
            <a:ext cx="362751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UNDERSTAND POLITICAL ECONOMY AS CONTEXT &amp; OBJECT OF REFORM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IDENTIFY STRATEGIC AREAS FOR REFORM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DESIGN “REALISTIC” REFORMS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MAP POLITICALLY FEASIBLE PATHWAYS TO POWER SECTOR DEVELOPMENT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11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Graphic spid="27" grpId="0">
        <p:bldAsOne/>
      </p:bldGraphic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1138</Words>
  <Application>Microsoft Office PowerPoint</Application>
  <PresentationFormat>Widescreen</PresentationFormat>
  <Paragraphs>195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RETHINKING POWER  SECTOR REFORM IN SUB-SAHARAN AFRICA  &amp; SOUTH 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POWER  SECTOR REFORM IN SUB-SAHARAN AFRICA  &amp; SOUTH ASIA</dc:title>
  <dc:creator>Microsoft Office User</dc:creator>
  <cp:lastModifiedBy>Alexandra Wall</cp:lastModifiedBy>
  <cp:revision>38</cp:revision>
  <dcterms:created xsi:type="dcterms:W3CDTF">2016-11-03T10:31:47Z</dcterms:created>
  <dcterms:modified xsi:type="dcterms:W3CDTF">2016-11-17T22:42:44Z</dcterms:modified>
</cp:coreProperties>
</file>