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</p:sldMasterIdLst>
  <p:notesMasterIdLst>
    <p:notesMasterId r:id="rId40"/>
  </p:notesMasterIdLst>
  <p:sldIdLst>
    <p:sldId id="256" r:id="rId5"/>
    <p:sldId id="290" r:id="rId6"/>
    <p:sldId id="291" r:id="rId7"/>
    <p:sldId id="262" r:id="rId8"/>
    <p:sldId id="261" r:id="rId9"/>
    <p:sldId id="263" r:id="rId10"/>
    <p:sldId id="288" r:id="rId11"/>
    <p:sldId id="297" r:id="rId12"/>
    <p:sldId id="265" r:id="rId13"/>
    <p:sldId id="270" r:id="rId14"/>
    <p:sldId id="271" r:id="rId15"/>
    <p:sldId id="272" r:id="rId16"/>
    <p:sldId id="273" r:id="rId17"/>
    <p:sldId id="274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296" r:id="rId36"/>
    <p:sldId id="269" r:id="rId37"/>
    <p:sldId id="289" r:id="rId38"/>
    <p:sldId id="258" r:id="rId39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">
          <p15:clr>
            <a:srgbClr val="A4A3A4"/>
          </p15:clr>
        </p15:guide>
        <p15:guide id="2" pos="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51"/>
    <a:srgbClr val="288DC1"/>
    <a:srgbClr val="95D600"/>
    <a:srgbClr val="91AECE"/>
    <a:srgbClr val="00005E"/>
    <a:srgbClr val="68B9C0"/>
    <a:srgbClr val="031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2406" autoAdjust="0"/>
  </p:normalViewPr>
  <p:slideViewPr>
    <p:cSldViewPr>
      <p:cViewPr varScale="1">
        <p:scale>
          <a:sx n="74" d="100"/>
          <a:sy n="74" d="100"/>
        </p:scale>
        <p:origin x="1290" y="72"/>
      </p:cViewPr>
      <p:guideLst>
        <p:guide orient="horz" pos="255"/>
        <p:guide pos="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520" y="-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8A65A-6184-4F71-89DA-43EB04979159}" type="datetimeFigureOut">
              <a:rPr lang="en-GB" smtClean="0"/>
              <a:t>17/11/2016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6C673-CA6C-4060-9A96-4DD5EFB73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13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6C673-CA6C-4060-9A96-4DD5EFB7374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940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solidFill>
                <a:srgbClr val="C3002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A2963-97BC-43CB-AD73-26A2C56CA5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78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7157-0EE2-F542-ADEB-CDB8A43966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38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A2963-97BC-43CB-AD73-26A2C56CA5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66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A2963-97BC-43CB-AD73-26A2C56CA5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30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A2963-97BC-43CB-AD73-26A2C56CA5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66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7157-0EE2-F542-ADEB-CDB8A43966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38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99CBA-F87C-3645-8B02-A5F6A101D5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51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A2963-97BC-43CB-AD73-26A2C56CA5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78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7157-0EE2-F542-ADEB-CDB8A43966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385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7157-0EE2-F542-ADEB-CDB8A43966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38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A1CA0-018B-6E4D-8039-EDEDD52BEBD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96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C7157-0EE2-F542-ADEB-CDB8A43966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38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A2963-97BC-43CB-AD73-26A2C56CA5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66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1DD93-664C-DD44-881F-A00077D161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6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1DD93-664C-DD44-881F-A00077D161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6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1DD93-664C-DD44-881F-A00077D161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6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1DD93-664C-DD44-881F-A00077D161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64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1DD93-664C-DD44-881F-A00077D161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64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1DD93-664C-DD44-881F-A00077D1611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64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1DD93-664C-DD44-881F-A00077D161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64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6C673-CA6C-4060-9A96-4DD5EFB7374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373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A1CA0-018B-6E4D-8039-EDEDD52BEBD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869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+mn-lt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6C673-CA6C-4060-9A96-4DD5EFB7374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3732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6C673-CA6C-4060-9A96-4DD5EFB7374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373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6C673-CA6C-4060-9A96-4DD5EFB7374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266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6C673-CA6C-4060-9A96-4DD5EFB7374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02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6C673-CA6C-4060-9A96-4DD5EFB7374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58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6C673-CA6C-4060-9A96-4DD5EFB7374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178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6C673-CA6C-4060-9A96-4DD5EFB7374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178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6C673-CA6C-4060-9A96-4DD5EFB7374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55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E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23528" y="4149080"/>
            <a:ext cx="6400800" cy="1104528"/>
          </a:xfrm>
        </p:spPr>
        <p:txBody>
          <a:bodyPr>
            <a:normAutofit/>
          </a:bodyPr>
          <a:lstStyle>
            <a:lvl1pPr marL="0" indent="0" algn="l">
              <a:buNone/>
              <a:defRPr sz="2400" b="0" cap="none" spc="250" baseline="0">
                <a:solidFill>
                  <a:srgbClr val="0B1F51"/>
                </a:solidFill>
                <a:latin typeface="+mn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23528" y="1988840"/>
            <a:ext cx="7772400" cy="1800200"/>
          </a:xfrm>
        </p:spPr>
        <p:txBody>
          <a:bodyPr anchor="b">
            <a:noAutofit/>
          </a:bodyPr>
          <a:lstStyle>
            <a:lvl1pPr algn="l">
              <a:defRPr sz="4700">
                <a:solidFill>
                  <a:srgbClr val="0B1F51"/>
                </a:solidFill>
                <a:latin typeface="+mn-l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pic>
        <p:nvPicPr>
          <p:cNvPr id="1026" name="Picture 2" descr="\\psf\Home\Dropbox\My Blue Pencil\Clients' Work\OPM\OPM_Logo_hi 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151" y="5907951"/>
            <a:ext cx="1883397" cy="847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psf\Home\Dropbox\My Blue Pencil\WORK IN PROGRESS\uc-seal-print-web\web\UC_Berkeley_Seal_8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006" y="5964619"/>
            <a:ext cx="734271" cy="7342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:\Consultancy\PROJECTS\Current Projects\DFID PEAKS\Requests\Request 21 to 40\000027 South Sudan\10 Final Reports\Drafts 17.04.13\UK AID - Standard - 4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021288"/>
            <a:ext cx="592315" cy="73427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3528" y="5564509"/>
            <a:ext cx="2160240" cy="400110"/>
          </a:xfrm>
        </p:spPr>
        <p:txBody>
          <a:bodyPr/>
          <a:lstStyle>
            <a:lvl1pPr marL="0" indent="0">
              <a:buNone/>
              <a:defRPr>
                <a:solidFill>
                  <a:srgbClr val="0B1F5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" y="116632"/>
            <a:ext cx="6494680" cy="1335201"/>
          </a:xfrm>
          <a:prstGeom prst="rect">
            <a:avLst/>
          </a:prstGeom>
        </p:spPr>
      </p:pic>
      <p:pic>
        <p:nvPicPr>
          <p:cNvPr id="12" name="Picture 2" descr="\\psf\Home\Dropbox\My Blue Pencil\Clients' Work\OPM\OPM_Logo_hi res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151" y="5907951"/>
            <a:ext cx="1883397" cy="847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psf\Home\Dropbox\My Blue Pencil\WORK IN PROGRESS\uc-seal-print-web\web\UC_Berkeley_Seal_80px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006" y="5964619"/>
            <a:ext cx="734271" cy="7342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:\Consultancy\PROJECTS\Current Projects\DFID PEAKS\Requests\Request 21 to 40\000027 South Sudan\10 Final Reports\Drafts 17.04.13\UK AID - Standard - 4C.jpg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021288"/>
            <a:ext cx="592315" cy="734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EG Test and Pictur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738" y="404813"/>
            <a:ext cx="8368718" cy="75895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4173" y="1484785"/>
            <a:ext cx="4103811" cy="47525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ontent Placeholder 11"/>
          <p:cNvSpPr>
            <a:spLocks noGrp="1"/>
          </p:cNvSpPr>
          <p:nvPr>
            <p:ph sz="half" idx="2"/>
          </p:nvPr>
        </p:nvSpPr>
        <p:spPr>
          <a:xfrm>
            <a:off x="4572000" y="1484784"/>
            <a:ext cx="4104000" cy="4752528"/>
          </a:xfrm>
        </p:spPr>
        <p:txBody>
          <a:bodyPr>
            <a:normAutofit/>
          </a:bodyPr>
          <a:lstStyle>
            <a:lvl1pPr marL="27432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85000"/>
              <a:buFont typeface="Wingdings 2"/>
              <a:buChar char=""/>
              <a:tabLst/>
              <a:defRPr sz="1800">
                <a:solidFill>
                  <a:srgbClr val="00005E"/>
                </a:solidFill>
              </a:defRPr>
            </a:lvl1pPr>
            <a:lvl2pPr marL="54864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70000"/>
              <a:buFont typeface="Arial" pitchFamily="34" charset="0"/>
              <a:buChar char="–"/>
              <a:tabLst/>
              <a:defRPr>
                <a:solidFill>
                  <a:schemeClr val="bg1"/>
                </a:solidFill>
              </a:defRPr>
            </a:lvl2pPr>
            <a:lvl3pPr marL="82296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75000"/>
              <a:buFont typeface="Wingdings 2"/>
              <a:buChar char=""/>
              <a:tabLst/>
              <a:defRPr>
                <a:solidFill>
                  <a:schemeClr val="bg1"/>
                </a:solidFill>
              </a:defRPr>
            </a:lvl3pPr>
            <a:lvl4pPr marL="109728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70000"/>
              <a:buFont typeface="Wingdings"/>
              <a:buChar char=""/>
              <a:tabLst/>
              <a:defRPr>
                <a:solidFill>
                  <a:schemeClr val="bg1"/>
                </a:solidFill>
              </a:defRPr>
            </a:lvl4pPr>
            <a:lvl5pPr marL="1371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Tx/>
              <a:buFontTx/>
              <a:buChar char="•"/>
              <a:tabLst/>
              <a:defRPr>
                <a:solidFill>
                  <a:schemeClr val="bg1"/>
                </a:solidFill>
              </a:defRPr>
            </a:lvl5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5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5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274320" marR="0" lvl="2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5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Third level</a:t>
            </a:r>
          </a:p>
          <a:p>
            <a:pPr marL="274320" marR="0" lvl="3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5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Fourth level</a:t>
            </a:r>
          </a:p>
          <a:p>
            <a:pPr marL="274320" marR="0" lvl="4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5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Fifth level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5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356351"/>
            <a:ext cx="2133600" cy="24100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B1F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DD Month YYYY</a:t>
            </a:r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241002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0B1F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en-GB" smtClean="0">
                <a:latin typeface="Arial" charset="0"/>
                <a:cs typeface="Arial" charset="0"/>
                <a:sym typeface="Arial" charset="0"/>
              </a:rPr>
              <a:t>© 2016 Energy for Economic Growth</a:t>
            </a:r>
            <a:endParaRPr lang="en-GB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241002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0B1F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7D21672-89B5-484A-831D-06775DE0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41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EG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/>
          </p:cNvSpPr>
          <p:nvPr/>
        </p:nvSpPr>
        <p:spPr bwMode="auto">
          <a:xfrm>
            <a:off x="467544" y="2636912"/>
            <a:ext cx="7806432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GB" sz="4800" dirty="0" smtClean="0">
                <a:solidFill>
                  <a:srgbClr val="0B1F51"/>
                </a:solidFill>
                <a:latin typeface="Georgia" charset="0"/>
                <a:sym typeface="Georgia" charset="0"/>
              </a:rPr>
              <a:t>Thank you</a:t>
            </a:r>
            <a:endParaRPr lang="en-GB" sz="4800" dirty="0">
              <a:solidFill>
                <a:srgbClr val="0B1F51"/>
              </a:solidFill>
              <a:latin typeface="Georgia" charset="0"/>
              <a:sym typeface="Georgia" charset="0"/>
            </a:endParaRPr>
          </a:p>
        </p:txBody>
      </p:sp>
      <p:sp>
        <p:nvSpPr>
          <p:cNvPr id="4" name="Rectangle 2"/>
          <p:cNvSpPr>
            <a:spLocks/>
          </p:cNvSpPr>
          <p:nvPr userDrawn="1"/>
        </p:nvSpPr>
        <p:spPr bwMode="auto">
          <a:xfrm>
            <a:off x="467544" y="2636912"/>
            <a:ext cx="7806432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GB" sz="4800" dirty="0" smtClean="0">
                <a:solidFill>
                  <a:srgbClr val="0B1F51"/>
                </a:solidFill>
                <a:latin typeface="Georgia" charset="0"/>
                <a:sym typeface="Georgia" charset="0"/>
              </a:rPr>
              <a:t>Thank you</a:t>
            </a:r>
            <a:endParaRPr lang="en-GB" sz="4800" dirty="0">
              <a:solidFill>
                <a:srgbClr val="0B1F51"/>
              </a:solidFill>
              <a:latin typeface="Georgia" charset="0"/>
              <a:sym typeface="Georgi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496" y="116632"/>
            <a:ext cx="6498899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35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E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23528" y="4149080"/>
            <a:ext cx="6400800" cy="1104528"/>
          </a:xfrm>
        </p:spPr>
        <p:txBody>
          <a:bodyPr>
            <a:normAutofit/>
          </a:bodyPr>
          <a:lstStyle>
            <a:lvl1pPr marL="0" indent="0" algn="l">
              <a:buNone/>
              <a:defRPr sz="2400" b="0" cap="none" spc="250" baseline="0">
                <a:solidFill>
                  <a:srgbClr val="0B1F51"/>
                </a:solidFill>
                <a:latin typeface="+mn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23528" y="1988840"/>
            <a:ext cx="7772400" cy="1800200"/>
          </a:xfrm>
        </p:spPr>
        <p:txBody>
          <a:bodyPr anchor="b">
            <a:noAutofit/>
          </a:bodyPr>
          <a:lstStyle>
            <a:lvl1pPr algn="l">
              <a:defRPr sz="4700">
                <a:solidFill>
                  <a:srgbClr val="0B1F51"/>
                </a:solidFill>
                <a:latin typeface="+mn-l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pic>
        <p:nvPicPr>
          <p:cNvPr id="1026" name="Picture 2" descr="\\psf\Home\Dropbox\My Blue Pencil\Clients' Work\OPM\OPM_Logo_hi res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151" y="5907951"/>
            <a:ext cx="1883397" cy="847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psf\Home\Dropbox\My Blue Pencil\WORK IN PROGRESS\uc-seal-print-web\web\UC_Berkeley_Seal_80px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006" y="5964619"/>
            <a:ext cx="734271" cy="7342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:\Consultancy\PROJECTS\Current Projects\DFID PEAKS\Requests\Request 21 to 40\000027 South Sudan\10 Final Reports\Drafts 17.04.13\UK AID - Standard - 4C.jpg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021288"/>
            <a:ext cx="592315" cy="73427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3528" y="5564509"/>
            <a:ext cx="2160240" cy="400110"/>
          </a:xfrm>
        </p:spPr>
        <p:txBody>
          <a:bodyPr/>
          <a:lstStyle>
            <a:lvl1pPr marL="0" indent="0">
              <a:buNone/>
              <a:defRPr>
                <a:solidFill>
                  <a:srgbClr val="0B1F5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034" y="116632"/>
            <a:ext cx="6498899" cy="1335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EG Test and Pictur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738" y="404813"/>
            <a:ext cx="8368718" cy="75895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4173" y="1484785"/>
            <a:ext cx="4103811" cy="47525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ontent Placeholder 11"/>
          <p:cNvSpPr>
            <a:spLocks noGrp="1"/>
          </p:cNvSpPr>
          <p:nvPr>
            <p:ph sz="half" idx="2"/>
          </p:nvPr>
        </p:nvSpPr>
        <p:spPr>
          <a:xfrm>
            <a:off x="4572000" y="1484784"/>
            <a:ext cx="4104000" cy="4752528"/>
          </a:xfrm>
        </p:spPr>
        <p:txBody>
          <a:bodyPr>
            <a:normAutofit/>
          </a:bodyPr>
          <a:lstStyle>
            <a:lvl1pPr marL="27432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85000"/>
              <a:buFont typeface="Wingdings 2"/>
              <a:buChar char=""/>
              <a:tabLst/>
              <a:defRPr sz="1800">
                <a:solidFill>
                  <a:srgbClr val="00005E"/>
                </a:solidFill>
              </a:defRPr>
            </a:lvl1pPr>
            <a:lvl2pPr marL="548640" marR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70000"/>
              <a:buFont typeface="Arial" pitchFamily="34" charset="0"/>
              <a:buChar char="–"/>
              <a:tabLst/>
              <a:defRPr>
                <a:solidFill>
                  <a:schemeClr val="bg1"/>
                </a:solidFill>
              </a:defRPr>
            </a:lvl2pPr>
            <a:lvl3pPr marL="82296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75000"/>
              <a:buFont typeface="Wingdings 2"/>
              <a:buChar char=""/>
              <a:tabLst/>
              <a:defRPr>
                <a:solidFill>
                  <a:schemeClr val="bg1"/>
                </a:solidFill>
              </a:defRPr>
            </a:lvl3pPr>
            <a:lvl4pPr marL="109728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70000"/>
              <a:buFont typeface="Wingdings"/>
              <a:buChar char=""/>
              <a:tabLst/>
              <a:defRPr>
                <a:solidFill>
                  <a:schemeClr val="bg1"/>
                </a:solidFill>
              </a:defRPr>
            </a:lvl4pPr>
            <a:lvl5pPr marL="1371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Tx/>
              <a:buFontTx/>
              <a:buChar char="•"/>
              <a:tabLst/>
              <a:defRPr>
                <a:solidFill>
                  <a:schemeClr val="bg1"/>
                </a:solidFill>
              </a:defRPr>
            </a:lvl5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5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Click to edit Master text styles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5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Second level</a:t>
            </a:r>
          </a:p>
          <a:p>
            <a:pPr marL="274320" marR="0" lvl="2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5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Third level</a:t>
            </a:r>
          </a:p>
          <a:p>
            <a:pPr marL="274320" marR="0" lvl="3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5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Fourth level</a:t>
            </a:r>
          </a:p>
          <a:p>
            <a:pPr marL="274320" marR="0" lvl="4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5E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5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Fifth level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5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323851" y="6309320"/>
            <a:ext cx="8496622" cy="0"/>
          </a:xfrm>
          <a:prstGeom prst="line">
            <a:avLst/>
          </a:prstGeom>
          <a:noFill/>
          <a:ln w="12700">
            <a:solidFill>
              <a:srgbClr val="00005E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356351"/>
            <a:ext cx="2133600" cy="24100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B1F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DD Month YYYY</a:t>
            </a:r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241002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0B1F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en-GB" dirty="0" smtClean="0">
                <a:latin typeface="Arial" charset="0"/>
                <a:cs typeface="Arial" charset="0"/>
                <a:sym typeface="Arial" charset="0"/>
              </a:rPr>
              <a:t>© 2016 Energy for Economic Growth</a:t>
            </a:r>
            <a:endParaRPr lang="en-GB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241002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0B1F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7D21672-89B5-484A-831D-06775DE0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41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EG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/>
          </p:cNvSpPr>
          <p:nvPr userDrawn="1"/>
        </p:nvSpPr>
        <p:spPr bwMode="auto">
          <a:xfrm>
            <a:off x="467544" y="2636912"/>
            <a:ext cx="7806432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GB" sz="4800" dirty="0" smtClean="0">
                <a:solidFill>
                  <a:srgbClr val="0B1F51"/>
                </a:solidFill>
                <a:latin typeface="Georgia" charset="0"/>
                <a:sym typeface="Georgia" charset="0"/>
              </a:rPr>
              <a:t>Thank you</a:t>
            </a:r>
            <a:endParaRPr lang="en-GB" sz="4800" dirty="0">
              <a:solidFill>
                <a:srgbClr val="0B1F51"/>
              </a:solidFill>
              <a:latin typeface="Georgia" charset="0"/>
              <a:sym typeface="Georgi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486" y="116632"/>
            <a:ext cx="6498899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35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58B8-D2A1-0543-AED4-A5E36B33268E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01C8B-EA92-874F-9A99-67F34EC19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27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47DF2-566E-8145-8272-B66DDECC0F0A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EC7B-9800-C94D-A28B-14C4754FE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5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53361" y="429287"/>
            <a:ext cx="8534400" cy="576064"/>
          </a:xfrm>
          <a:prstGeom prst="rect">
            <a:avLst/>
          </a:prstGeom>
        </p:spPr>
        <p:txBody>
          <a:bodyPr vert="horz" anchor="ctr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23528" y="1268760"/>
            <a:ext cx="8534400" cy="4854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24100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B1F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DD Month YYYY</a:t>
            </a:r>
            <a:endParaRPr lang="en-GB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241002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0B1F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en-GB" smtClean="0">
                <a:latin typeface="Arial" charset="0"/>
                <a:cs typeface="Arial" charset="0"/>
                <a:sym typeface="Arial" charset="0"/>
              </a:rPr>
              <a:t>© 2016 Energy for Economic Growth</a:t>
            </a:r>
            <a:endParaRPr lang="en-GB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241002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0B1F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7D21672-89B5-484A-831D-06775DE0688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3" r:id="rId4"/>
    <p:sldLayoutId id="2147483678" r:id="rId5"/>
    <p:sldLayoutId id="2147483679" r:id="rId6"/>
    <p:sldLayoutId id="2147483684" r:id="rId7"/>
    <p:sldLayoutId id="2147483685" r:id="rId8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2400" kern="1200">
          <a:solidFill>
            <a:srgbClr val="0B1F5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rgbClr val="00005E"/>
        </a:buClr>
        <a:buSzPct val="85000"/>
        <a:buFont typeface="Wingdings 2"/>
        <a:buChar char=""/>
        <a:defRPr kumimoji="0" sz="1800" kern="1200">
          <a:solidFill>
            <a:srgbClr val="0B1F51"/>
          </a:solidFill>
          <a:latin typeface="Arial" pitchFamily="34" charset="0"/>
          <a:ea typeface="+mn-ea"/>
          <a:cs typeface="Arial" pitchFamily="34" charset="0"/>
        </a:defRPr>
      </a:lvl1pPr>
      <a:lvl2pPr marL="548640" indent="-274320" algn="l" rtl="0" eaLnBrk="1" latinLnBrk="0" hangingPunct="1">
        <a:spcBef>
          <a:spcPct val="20000"/>
        </a:spcBef>
        <a:buClr>
          <a:srgbClr val="00005E"/>
        </a:buClr>
        <a:buSzPct val="70000"/>
        <a:buFont typeface="Arial" pitchFamily="34" charset="0"/>
        <a:buChar char="–"/>
        <a:defRPr kumimoji="0" sz="1800" kern="1200">
          <a:solidFill>
            <a:srgbClr val="0B1F51"/>
          </a:solidFill>
          <a:latin typeface="Arial" pitchFamily="34" charset="0"/>
          <a:ea typeface="+mn-ea"/>
          <a:cs typeface="Arial" pitchFamily="34" charset="0"/>
        </a:defRPr>
      </a:lvl2pPr>
      <a:lvl3pPr marL="822960" indent="-228600" algn="l" rtl="0" eaLnBrk="1" latinLnBrk="0" hangingPunct="1">
        <a:spcBef>
          <a:spcPct val="20000"/>
        </a:spcBef>
        <a:buClr>
          <a:srgbClr val="00005E"/>
        </a:buClr>
        <a:buSzPct val="75000"/>
        <a:buFont typeface="Wingdings 2"/>
        <a:buChar char=""/>
        <a:defRPr kumimoji="0" sz="1800" kern="1200">
          <a:solidFill>
            <a:srgbClr val="0B1F51"/>
          </a:solidFill>
          <a:latin typeface="Arial" pitchFamily="34" charset="0"/>
          <a:ea typeface="+mn-ea"/>
          <a:cs typeface="Arial" pitchFamily="34" charset="0"/>
        </a:defRPr>
      </a:lvl3pPr>
      <a:lvl4pPr marL="1097280" indent="-228600" algn="l" rtl="0" eaLnBrk="1" latinLnBrk="0" hangingPunct="1">
        <a:spcBef>
          <a:spcPct val="20000"/>
        </a:spcBef>
        <a:buClr>
          <a:srgbClr val="00005E"/>
        </a:buClr>
        <a:buSzPct val="70000"/>
        <a:buFont typeface="Wingdings"/>
        <a:buChar char=""/>
        <a:defRPr kumimoji="0" sz="1800" kern="1200">
          <a:solidFill>
            <a:srgbClr val="0B1F51"/>
          </a:solidFill>
          <a:latin typeface="Arial" pitchFamily="34" charset="0"/>
          <a:ea typeface="+mn-ea"/>
          <a:cs typeface="Arial" pitchFamily="34" charset="0"/>
        </a:defRPr>
      </a:lvl4pPr>
      <a:lvl5pPr marL="1371600" indent="-228600" algn="l" rtl="0" eaLnBrk="1" latinLnBrk="0" hangingPunct="1">
        <a:spcBef>
          <a:spcPct val="20000"/>
        </a:spcBef>
        <a:buClr>
          <a:srgbClr val="00005E"/>
        </a:buClr>
        <a:buFontTx/>
        <a:buChar char="•"/>
        <a:defRPr kumimoji="0" sz="1800" kern="1200">
          <a:solidFill>
            <a:srgbClr val="0B1F51"/>
          </a:solidFill>
          <a:latin typeface="Arial" pitchFamily="34" charset="0"/>
          <a:ea typeface="+mn-ea"/>
          <a:cs typeface="Arial" pitchFamily="34" charset="0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Professor Catherine Wolfram</a:t>
            </a:r>
          </a:p>
          <a:p>
            <a:r>
              <a:rPr lang="en-GB" dirty="0"/>
              <a:t>UC Berkeley</a:t>
            </a:r>
          </a:p>
          <a:p>
            <a:endParaRPr lang="en-GB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3528" y="5589240"/>
            <a:ext cx="4392488" cy="720080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 dirty="0">
                <a:latin typeface="+mn-lt"/>
              </a:rPr>
              <a:t>Washington, D.C. </a:t>
            </a:r>
          </a:p>
          <a:p>
            <a:r>
              <a:rPr lang="en-US" dirty="0">
                <a:latin typeface="+mn-lt"/>
              </a:rPr>
              <a:t>November 3</a:t>
            </a:r>
            <a:r>
              <a:rPr lang="en-US" baseline="30000" dirty="0">
                <a:latin typeface="+mn-lt"/>
              </a:rPr>
              <a:t>rd</a:t>
            </a:r>
            <a:r>
              <a:rPr lang="en-US" dirty="0">
                <a:latin typeface="+mn-lt"/>
              </a:rPr>
              <a:t> and 4</a:t>
            </a:r>
            <a:r>
              <a:rPr lang="en-US" baseline="30000" dirty="0">
                <a:latin typeface="+mn-lt"/>
              </a:rPr>
              <a:t>th</a:t>
            </a:r>
            <a:r>
              <a:rPr lang="en-US" dirty="0">
                <a:latin typeface="+mn-lt"/>
              </a:rPr>
              <a:t>, 2016</a:t>
            </a:r>
            <a:endParaRPr lang="en-GB" dirty="0">
              <a:latin typeface="+mn-lt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ctrTitle"/>
          </p:nvPr>
        </p:nvSpPr>
        <p:spPr>
          <a:xfrm>
            <a:off x="323528" y="1988840"/>
            <a:ext cx="8640960" cy="18002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EEG Research &amp; Matchmaking Conference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8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294509" y="511640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82371" y="1214402"/>
            <a:ext cx="8505252" cy="4374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100"/>
              </a:spcBef>
              <a:spcAft>
                <a:spcPts val="300"/>
              </a:spcAft>
              <a:buFont typeface="Arial"/>
              <a:buNone/>
            </a:pPr>
            <a:r>
              <a:rPr lang="en-US" sz="2000" dirty="0" smtClean="0">
                <a:solidFill>
                  <a:srgbClr val="0B1F51"/>
                </a:solidFill>
                <a:cs typeface="Georgia"/>
              </a:rPr>
              <a:t>In 2013, we formed a partnership with the Rural Electrification Authority to answer four questions.</a:t>
            </a:r>
            <a:endParaRPr lang="en-US" sz="1800" dirty="0" smtClean="0">
              <a:solidFill>
                <a:srgbClr val="0B1F51"/>
              </a:solidFill>
              <a:cs typeface="Georgia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1612899" y="3372548"/>
            <a:ext cx="3160889" cy="1453445"/>
            <a:chOff x="1650999" y="3217327"/>
            <a:chExt cx="3160889" cy="1453445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650999" y="3217327"/>
              <a:ext cx="0" cy="1453445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650999" y="4007556"/>
              <a:ext cx="1600200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3336539" y="3653018"/>
              <a:ext cx="1475349" cy="7695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smtClean="0">
                  <a:solidFill>
                    <a:schemeClr val="tx1"/>
                  </a:solidFill>
                  <a:latin typeface="Georgia"/>
                  <a:cs typeface="Georgia"/>
                </a:rPr>
                <a:t>Research</a:t>
              </a:r>
            </a:p>
            <a:p>
              <a:pPr algn="ctr"/>
              <a:r>
                <a:rPr lang="en-US" sz="1500" dirty="0" smtClean="0">
                  <a:solidFill>
                    <a:schemeClr val="tx1"/>
                  </a:solidFill>
                  <a:latin typeface="Georgia"/>
                  <a:cs typeface="Georgia"/>
                </a:rPr>
                <a:t>Partnership</a:t>
              </a:r>
              <a:endParaRPr lang="en-US" sz="1500" dirty="0">
                <a:solidFill>
                  <a:schemeClr val="tx1"/>
                </a:solidFill>
                <a:latin typeface="Georgia"/>
                <a:cs typeface="Georgia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05569" y="2919019"/>
            <a:ext cx="2011680" cy="2493307"/>
            <a:chOff x="643669" y="2763798"/>
            <a:chExt cx="2011680" cy="2493307"/>
          </a:xfrm>
        </p:grpSpPr>
        <p:grpSp>
          <p:nvGrpSpPr>
            <p:cNvPr id="29" name="Group 28"/>
            <p:cNvGrpSpPr/>
            <p:nvPr/>
          </p:nvGrpSpPr>
          <p:grpSpPr>
            <a:xfrm>
              <a:off x="643669" y="2763798"/>
              <a:ext cx="2011680" cy="961542"/>
              <a:chOff x="389671" y="2622688"/>
              <a:chExt cx="2011680" cy="961542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389671" y="2622688"/>
                <a:ext cx="2011680" cy="96154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C"/>
                  </a:clrFrom>
                  <a:clrTo>
                    <a:srgbClr val="FFFFF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0855" y="2738231"/>
                <a:ext cx="1771285" cy="720341"/>
              </a:xfrm>
              <a:prstGeom prst="rect">
                <a:avLst/>
              </a:prstGeom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643669" y="4295563"/>
              <a:ext cx="2011680" cy="961542"/>
              <a:chOff x="542071" y="4533057"/>
              <a:chExt cx="2011680" cy="96154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542071" y="4533057"/>
                <a:ext cx="2011680" cy="96154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77375" y="4657321"/>
                <a:ext cx="1822980" cy="698261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4773788" y="2257776"/>
            <a:ext cx="3684412" cy="1935235"/>
            <a:chOff x="4773788" y="2257776"/>
            <a:chExt cx="3684412" cy="1935235"/>
          </a:xfrm>
        </p:grpSpPr>
        <p:sp>
          <p:nvSpPr>
            <p:cNvPr id="52" name="Rectangle 51"/>
            <p:cNvSpPr/>
            <p:nvPr/>
          </p:nvSpPr>
          <p:spPr>
            <a:xfrm>
              <a:off x="6429025" y="2257776"/>
              <a:ext cx="2029175" cy="6701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r>
                <a:rPr lang="en-US" sz="1500" dirty="0" smtClean="0">
                  <a:solidFill>
                    <a:schemeClr val="tx2">
                      <a:lumMod val="75000"/>
                    </a:schemeClr>
                  </a:solidFill>
                  <a:latin typeface="Georgia"/>
                  <a:cs typeface="Georgia"/>
                </a:rPr>
                <a:t>What is the last-mile opportunity?</a:t>
              </a:r>
              <a:endParaRPr lang="en-US" sz="1500" dirty="0">
                <a:solidFill>
                  <a:schemeClr val="tx2">
                    <a:lumMod val="75000"/>
                  </a:schemeClr>
                </a:solidFill>
                <a:latin typeface="Georgia"/>
                <a:cs typeface="Georgia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016982" y="2257776"/>
              <a:ext cx="412044" cy="670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r>
                <a:rPr lang="en-US" sz="2000" b="1" dirty="0" smtClean="0">
                  <a:solidFill>
                    <a:schemeClr val="tx2">
                      <a:lumMod val="75000"/>
                    </a:schemeClr>
                  </a:solidFill>
                  <a:latin typeface="Georgia"/>
                  <a:cs typeface="Georgia"/>
                </a:rPr>
                <a:t>1</a:t>
              </a:r>
              <a:endParaRPr lang="en-US" sz="2000" b="1" dirty="0">
                <a:solidFill>
                  <a:schemeClr val="tx2">
                    <a:lumMod val="75000"/>
                  </a:schemeClr>
                </a:solidFill>
                <a:latin typeface="Georgia"/>
                <a:cs typeface="Georgia"/>
              </a:endParaRPr>
            </a:p>
          </p:txBody>
        </p:sp>
        <p:cxnSp>
          <p:nvCxnSpPr>
            <p:cNvPr id="4" name="Elbow Connector 3"/>
            <p:cNvCxnSpPr>
              <a:stCxn id="44" idx="3"/>
              <a:endCxn id="76" idx="1"/>
            </p:cNvCxnSpPr>
            <p:nvPr/>
          </p:nvCxnSpPr>
          <p:spPr>
            <a:xfrm flipV="1">
              <a:off x="4773788" y="2592872"/>
              <a:ext cx="1144412" cy="1600139"/>
            </a:xfrm>
            <a:prstGeom prst="bentConnector3">
              <a:avLst/>
            </a:prstGeom>
            <a:ln w="3175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4773788" y="3309084"/>
            <a:ext cx="3684412" cy="883927"/>
            <a:chOff x="4773788" y="3309084"/>
            <a:chExt cx="3684412" cy="883927"/>
          </a:xfrm>
        </p:grpSpPr>
        <p:grpSp>
          <p:nvGrpSpPr>
            <p:cNvPr id="79" name="Group 78"/>
            <p:cNvGrpSpPr/>
            <p:nvPr/>
          </p:nvGrpSpPr>
          <p:grpSpPr>
            <a:xfrm>
              <a:off x="6016981" y="3309084"/>
              <a:ext cx="2441219" cy="670192"/>
              <a:chOff x="6375400" y="3032130"/>
              <a:chExt cx="2441219" cy="670192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6787444" y="3032130"/>
                <a:ext cx="2029175" cy="6701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/>
              <a:p>
                <a:r>
                  <a:rPr lang="en-US" sz="1500" dirty="0" smtClean="0">
                    <a:solidFill>
                      <a:schemeClr val="tx2">
                        <a:lumMod val="75000"/>
                      </a:schemeClr>
                    </a:solidFill>
                    <a:latin typeface="Georgia"/>
                    <a:cs typeface="Georgia"/>
                  </a:rPr>
                  <a:t>What is the demand curve for power?</a:t>
                </a:r>
                <a:endParaRPr lang="en-US" sz="1500" dirty="0">
                  <a:solidFill>
                    <a:schemeClr val="tx2">
                      <a:lumMod val="75000"/>
                    </a:schemeClr>
                  </a:solidFill>
                  <a:latin typeface="Georgia"/>
                  <a:cs typeface="Georgia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6375400" y="3032130"/>
                <a:ext cx="412044" cy="67019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2">
                        <a:lumMod val="75000"/>
                      </a:schemeClr>
                    </a:solidFill>
                    <a:latin typeface="Georgia"/>
                    <a:cs typeface="Georgia"/>
                  </a:rPr>
                  <a:t>2</a:t>
                </a:r>
                <a:endParaRPr lang="en-US" sz="2000" b="1" dirty="0">
                  <a:solidFill>
                    <a:schemeClr val="tx2">
                      <a:lumMod val="75000"/>
                    </a:schemeClr>
                  </a:solidFill>
                  <a:latin typeface="Georgia"/>
                  <a:cs typeface="Georgia"/>
                </a:endParaRPr>
              </a:p>
            </p:txBody>
          </p:sp>
        </p:grpSp>
        <p:cxnSp>
          <p:nvCxnSpPr>
            <p:cNvPr id="37" name="Elbow Connector 36"/>
            <p:cNvCxnSpPr>
              <a:stCxn id="44" idx="3"/>
              <a:endCxn id="77" idx="1"/>
            </p:cNvCxnSpPr>
            <p:nvPr/>
          </p:nvCxnSpPr>
          <p:spPr>
            <a:xfrm flipV="1">
              <a:off x="4773788" y="3644180"/>
              <a:ext cx="1144411" cy="548831"/>
            </a:xfrm>
            <a:prstGeom prst="bentConnector3">
              <a:avLst>
                <a:gd name="adj1" fmla="val 50000"/>
              </a:avLst>
            </a:prstGeom>
            <a:ln w="3175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773788" y="4193011"/>
            <a:ext cx="3684412" cy="837573"/>
            <a:chOff x="4773788" y="4193011"/>
            <a:chExt cx="3684412" cy="837573"/>
          </a:xfrm>
        </p:grpSpPr>
        <p:grpSp>
          <p:nvGrpSpPr>
            <p:cNvPr id="84" name="Group 83"/>
            <p:cNvGrpSpPr/>
            <p:nvPr/>
          </p:nvGrpSpPr>
          <p:grpSpPr>
            <a:xfrm>
              <a:off x="6016981" y="4360392"/>
              <a:ext cx="2441219" cy="670192"/>
              <a:chOff x="6375400" y="4191060"/>
              <a:chExt cx="2441219" cy="670192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6787444" y="4191060"/>
                <a:ext cx="2029175" cy="6701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/>
              <a:p>
                <a:r>
                  <a:rPr lang="en-US" sz="1500" dirty="0" smtClean="0">
                    <a:solidFill>
                      <a:schemeClr val="tx2">
                        <a:lumMod val="75000"/>
                      </a:schemeClr>
                    </a:solidFill>
                    <a:latin typeface="Georgia"/>
                    <a:cs typeface="Georgia"/>
                  </a:rPr>
                  <a:t>Economies of scale in mass connections?</a:t>
                </a:r>
                <a:endParaRPr lang="en-US" sz="1500" dirty="0">
                  <a:solidFill>
                    <a:schemeClr val="tx2">
                      <a:lumMod val="75000"/>
                    </a:schemeClr>
                  </a:solidFill>
                  <a:latin typeface="Georgia"/>
                  <a:cs typeface="Georgia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375400" y="4191060"/>
                <a:ext cx="412044" cy="67019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/>
              <a:p>
                <a:pPr algn="ctr"/>
                <a:r>
                  <a:rPr lang="en-US" sz="2000" b="1" dirty="0" smtClean="0">
                    <a:solidFill>
                      <a:schemeClr val="tx2">
                        <a:lumMod val="75000"/>
                      </a:schemeClr>
                    </a:solidFill>
                    <a:latin typeface="Georgia"/>
                    <a:cs typeface="Georgia"/>
                  </a:rPr>
                  <a:t>3</a:t>
                </a:r>
                <a:endParaRPr lang="en-US" sz="2000" b="1" dirty="0">
                  <a:solidFill>
                    <a:schemeClr val="tx2">
                      <a:lumMod val="75000"/>
                    </a:schemeClr>
                  </a:solidFill>
                  <a:latin typeface="Georgia"/>
                  <a:cs typeface="Georgia"/>
                </a:endParaRPr>
              </a:p>
            </p:txBody>
          </p:sp>
        </p:grpSp>
        <p:cxnSp>
          <p:nvCxnSpPr>
            <p:cNvPr id="40" name="Elbow Connector 39"/>
            <p:cNvCxnSpPr>
              <a:stCxn id="44" idx="3"/>
              <a:endCxn id="81" idx="1"/>
            </p:cNvCxnSpPr>
            <p:nvPr/>
          </p:nvCxnSpPr>
          <p:spPr>
            <a:xfrm>
              <a:off x="4773788" y="4193011"/>
              <a:ext cx="1144411" cy="502477"/>
            </a:xfrm>
            <a:prstGeom prst="bentConnector3">
              <a:avLst>
                <a:gd name="adj1" fmla="val 50000"/>
              </a:avLst>
            </a:prstGeom>
            <a:ln w="3175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773788" y="4193011"/>
            <a:ext cx="3684412" cy="1888880"/>
            <a:chOff x="4773788" y="4193011"/>
            <a:chExt cx="3684412" cy="1888880"/>
          </a:xfrm>
        </p:grpSpPr>
        <p:sp>
          <p:nvSpPr>
            <p:cNvPr id="55" name="Rectangle 54"/>
            <p:cNvSpPr/>
            <p:nvPr/>
          </p:nvSpPr>
          <p:spPr>
            <a:xfrm>
              <a:off x="6429025" y="5411699"/>
              <a:ext cx="2029175" cy="6701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r>
                <a:rPr lang="en-US" sz="1500" dirty="0" smtClean="0">
                  <a:solidFill>
                    <a:schemeClr val="tx2">
                      <a:lumMod val="75000"/>
                    </a:schemeClr>
                  </a:solidFill>
                  <a:latin typeface="Georgia"/>
                  <a:cs typeface="Georgia"/>
                </a:rPr>
                <a:t>Social and economic impacts?</a:t>
              </a:r>
              <a:endParaRPr lang="en-US" sz="1500" dirty="0">
                <a:solidFill>
                  <a:schemeClr val="tx2">
                    <a:lumMod val="75000"/>
                  </a:schemeClr>
                </a:solidFill>
                <a:latin typeface="Georgia"/>
                <a:cs typeface="Georgia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016981" y="5411699"/>
              <a:ext cx="412044" cy="670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r>
                <a:rPr lang="en-US" sz="2000" b="1" dirty="0" smtClean="0">
                  <a:solidFill>
                    <a:schemeClr val="tx2">
                      <a:lumMod val="75000"/>
                    </a:schemeClr>
                  </a:solidFill>
                  <a:latin typeface="Georgia"/>
                  <a:cs typeface="Georgia"/>
                </a:rPr>
                <a:t>4</a:t>
              </a:r>
              <a:endParaRPr lang="en-US" sz="2000" b="1" dirty="0">
                <a:solidFill>
                  <a:schemeClr val="tx2">
                    <a:lumMod val="75000"/>
                  </a:schemeClr>
                </a:solidFill>
                <a:latin typeface="Georgia"/>
                <a:cs typeface="Georgia"/>
              </a:endParaRPr>
            </a:p>
          </p:txBody>
        </p:sp>
        <p:cxnSp>
          <p:nvCxnSpPr>
            <p:cNvPr id="45" name="Elbow Connector 44"/>
            <p:cNvCxnSpPr>
              <a:stCxn id="44" idx="3"/>
              <a:endCxn id="82" idx="1"/>
            </p:cNvCxnSpPr>
            <p:nvPr/>
          </p:nvCxnSpPr>
          <p:spPr>
            <a:xfrm>
              <a:off x="4773788" y="4193011"/>
              <a:ext cx="1144411" cy="1553784"/>
            </a:xfrm>
            <a:prstGeom prst="bentConnector3">
              <a:avLst>
                <a:gd name="adj1" fmla="val 50000"/>
              </a:avLst>
            </a:prstGeom>
            <a:ln w="3175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Rural Electric Power Project (REPP) in Kenya</a:t>
            </a:r>
            <a:endParaRPr lang="en-US" dirty="0"/>
          </a:p>
        </p:txBody>
      </p:sp>
      <p:sp>
        <p:nvSpPr>
          <p:cNvPr id="34" name="Date Placeholder 4"/>
          <p:cNvSpPr>
            <a:spLocks noGrp="1"/>
          </p:cNvSpPr>
          <p:nvPr>
            <p:ph type="dt" sz="half" idx="13"/>
          </p:nvPr>
        </p:nvSpPr>
        <p:spPr>
          <a:xfrm>
            <a:off x="279399" y="6462276"/>
            <a:ext cx="2133600" cy="241002"/>
          </a:xfrm>
        </p:spPr>
        <p:txBody>
          <a:bodyPr/>
          <a:lstStyle/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3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43884" y="6452612"/>
            <a:ext cx="4496425" cy="241002"/>
          </a:xfrm>
        </p:spPr>
        <p:txBody>
          <a:bodyPr/>
          <a:lstStyle/>
          <a:p>
            <a:pPr algn="ctr"/>
            <a:r>
              <a:rPr lang="en-GB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3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42856" y="6420701"/>
            <a:ext cx="2133600" cy="241002"/>
          </a:xfrm>
        </p:spPr>
        <p:txBody>
          <a:bodyPr/>
          <a:lstStyle/>
          <a:p>
            <a:r>
              <a:rPr lang="en-GB" b="1" dirty="0" smtClean="0"/>
              <a:t>11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2841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_circl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t="2579" r="5330" b="2976"/>
          <a:stretch/>
        </p:blipFill>
        <p:spPr>
          <a:xfrm>
            <a:off x="4749800" y="266699"/>
            <a:ext cx="4330700" cy="647700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82371" y="939800"/>
            <a:ext cx="4175329" cy="5321300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spcBef>
                <a:spcPts val="100"/>
              </a:spcBef>
              <a:spcAft>
                <a:spcPts val="300"/>
              </a:spcAft>
              <a:buNone/>
            </a:pPr>
            <a:r>
              <a:rPr lang="en-US" sz="2000" dirty="0" smtClean="0">
                <a:latin typeface="+mn-lt"/>
                <a:cs typeface="Georgia"/>
              </a:rPr>
              <a:t>In September 2013, we worked with REA to identify a representative sample of 150 rural transformers in Western Kenya installed in the past five years.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82371" y="77079"/>
            <a:ext cx="8526788" cy="8251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B1F51"/>
                </a:solidFill>
                <a:cs typeface="Arial" pitchFamily="34" charset="0"/>
              </a:rPr>
              <a:t>Building</a:t>
            </a:r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  <a:latin typeface="Georgia"/>
                <a:cs typeface="Georgia"/>
              </a:rPr>
              <a:t> </a:t>
            </a:r>
            <a:r>
              <a:rPr lang="en-US" sz="2400" dirty="0">
                <a:solidFill>
                  <a:srgbClr val="0B1F51"/>
                </a:solidFill>
                <a:cs typeface="Arial" pitchFamily="34" charset="0"/>
              </a:rPr>
              <a:t>our sample of communities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749800" y="6057900"/>
            <a:ext cx="1600200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0" h="0"/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143497" y="6451602"/>
            <a:ext cx="2133600" cy="241002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3 November 2016</a:t>
            </a:r>
            <a:endParaRPr lang="en-GB" sz="1000" b="1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209487" y="6451602"/>
            <a:ext cx="4496425" cy="2410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sz="10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283799" y="6400653"/>
            <a:ext cx="461898" cy="342900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12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204602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7011" y="989719"/>
            <a:ext cx="5486400" cy="55778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878127" y="1533252"/>
            <a:ext cx="1955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Transformer &amp; </a:t>
            </a:r>
          </a:p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600 meter radius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629341" y="1602613"/>
            <a:ext cx="248786" cy="246221"/>
            <a:chOff x="6078761" y="1430133"/>
            <a:chExt cx="269518" cy="246221"/>
          </a:xfrm>
        </p:grpSpPr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6110511" y="1471457"/>
              <a:ext cx="182880" cy="18288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  <a:cs typeface="Garamond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78761" y="1430133"/>
              <a:ext cx="2695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Calibri"/>
                  <a:cs typeface="Calibri"/>
                </a:rPr>
                <a:t>T</a:t>
              </a:r>
              <a:endParaRPr lang="en-US" sz="1000" b="1" dirty="0">
                <a:latin typeface="Calibri"/>
                <a:cs typeface="Calibri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609780" y="1067752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B1F51"/>
                </a:solidFill>
                <a:cs typeface="Georgia"/>
              </a:rPr>
              <a:t>Legend</a:t>
            </a:r>
            <a:endParaRPr lang="en-US" b="1" dirty="0">
              <a:solidFill>
                <a:srgbClr val="0B1F51"/>
              </a:solidFill>
              <a:cs typeface="Georgia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3013814" y="3780367"/>
            <a:ext cx="1930400" cy="8466"/>
          </a:xfrm>
          <a:prstGeom prst="straightConnector1">
            <a:avLst/>
          </a:prstGeom>
          <a:ln w="38100">
            <a:solidFill>
              <a:schemeClr val="bg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435840" y="3479512"/>
            <a:ext cx="10297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Georgia"/>
                <a:cs typeface="Georgia"/>
              </a:rPr>
              <a:t>600 meters</a:t>
            </a:r>
            <a:endParaRPr lang="en-US" sz="13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82371" y="77079"/>
            <a:ext cx="8526788" cy="8251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0B1F51"/>
                </a:solidFill>
                <a:cs typeface="Arial" pitchFamily="34" charset="0"/>
              </a:rPr>
              <a:t>Transformer community example</a:t>
            </a:r>
            <a:endParaRPr lang="en-US" sz="2400" dirty="0">
              <a:solidFill>
                <a:srgbClr val="0B1F51"/>
              </a:solidFill>
              <a:cs typeface="Arial" pitchFamily="34" charset="0"/>
            </a:endParaRP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97011" y="6606798"/>
            <a:ext cx="2133600" cy="241002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3 November 2016</a:t>
            </a:r>
            <a:endParaRPr lang="en-GB" sz="1000" b="1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297552" y="6606798"/>
            <a:ext cx="4496425" cy="2410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sz="10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92698" y="6567559"/>
            <a:ext cx="357741" cy="280241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13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200303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7011" y="989719"/>
            <a:ext cx="5486400" cy="55778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01231" y="1407067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Transformer &amp; 600 </a:t>
            </a:r>
          </a:p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meter radius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674592" y="1430156"/>
            <a:ext cx="248786" cy="246221"/>
            <a:chOff x="6078761" y="1430133"/>
            <a:chExt cx="269518" cy="246221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6110511" y="1471457"/>
              <a:ext cx="182880" cy="18288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  <a:cs typeface="Garamond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78761" y="1430133"/>
              <a:ext cx="2695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Calibri"/>
                  <a:cs typeface="Calibri"/>
                </a:rPr>
                <a:t>T</a:t>
              </a:r>
              <a:endParaRPr lang="en-US" sz="1000" b="1" dirty="0">
                <a:latin typeface="Calibri"/>
                <a:cs typeface="Calibri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611930" y="1009804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B1F51"/>
                </a:solidFill>
                <a:latin typeface="Georgia"/>
                <a:cs typeface="Georgia"/>
              </a:rPr>
              <a:t>Legend</a:t>
            </a:r>
            <a:endParaRPr lang="en-US" sz="2000" b="1" dirty="0">
              <a:solidFill>
                <a:srgbClr val="0B1F51"/>
              </a:solidFill>
              <a:latin typeface="Georgia"/>
              <a:cs typeface="Georgia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5682128" y="2135255"/>
            <a:ext cx="168812" cy="182880"/>
          </a:xfrm>
          <a:prstGeom prst="ellipse">
            <a:avLst/>
          </a:prstGeom>
          <a:solidFill>
            <a:srgbClr val="43BA1E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rgbClr val="43BA1E"/>
              </a:solidFill>
              <a:latin typeface="Garamond"/>
              <a:cs typeface="Garamon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98889" y="2017484"/>
            <a:ext cx="2529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Households (scaled by </a:t>
            </a:r>
          </a:p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household size)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5729222" y="2752777"/>
            <a:ext cx="143490" cy="155448"/>
          </a:xfrm>
          <a:prstGeom prst="rect">
            <a:avLst/>
          </a:prstGeom>
          <a:solidFill>
            <a:srgbClr val="9E34B1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98889" y="2645835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Businesses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22" name="Isosceles Triangle 21"/>
          <p:cNvSpPr/>
          <p:nvPr/>
        </p:nvSpPr>
        <p:spPr>
          <a:xfrm>
            <a:off x="5714669" y="3133758"/>
            <a:ext cx="184220" cy="182880"/>
          </a:xfrm>
          <a:prstGeom prst="triangle">
            <a:avLst/>
          </a:prstGeom>
          <a:solidFill>
            <a:srgbClr val="3366FF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98889" y="3028771"/>
            <a:ext cx="2284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latin typeface="Georgia"/>
                <a:cs typeface="Georgia"/>
              </a:rPr>
              <a:t>Public facilities </a:t>
            </a:r>
          </a:p>
          <a:p>
            <a:r>
              <a:rPr lang="en-US" dirty="0" smtClean="0">
                <a:solidFill>
                  <a:srgbClr val="0B1F51"/>
                </a:solidFill>
                <a:latin typeface="Georgia"/>
                <a:cs typeface="Georgia"/>
              </a:rPr>
              <a:t>(e.g. schools, health)</a:t>
            </a:r>
            <a:endParaRPr lang="en-US" dirty="0">
              <a:solidFill>
                <a:srgbClr val="0B1F51"/>
              </a:solidFill>
              <a:latin typeface="Georgia"/>
              <a:cs typeface="Georgia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82371" y="77079"/>
            <a:ext cx="8526788" cy="8251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B1F51"/>
                </a:solidFill>
                <a:cs typeface="Arial" pitchFamily="34" charset="0"/>
              </a:rPr>
              <a:t>Transformer community example</a:t>
            </a:r>
          </a:p>
        </p:txBody>
      </p:sp>
      <p:sp>
        <p:nvSpPr>
          <p:cNvPr id="24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616998"/>
            <a:ext cx="2133600" cy="241002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3 November 2016</a:t>
            </a:r>
            <a:endParaRPr lang="en-GB" sz="1000" b="1" dirty="0"/>
          </a:p>
        </p:txBody>
      </p:sp>
      <p:sp>
        <p:nvSpPr>
          <p:cNvPr id="25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297552" y="6606798"/>
            <a:ext cx="4496425" cy="2410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sz="10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33672" y="6600139"/>
            <a:ext cx="357741" cy="280241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14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261482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7011" y="989719"/>
            <a:ext cx="5486400" cy="55778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01231" y="1407067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Transformer &amp; 600 </a:t>
            </a:r>
          </a:p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meter radius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674592" y="1430156"/>
            <a:ext cx="248786" cy="246221"/>
            <a:chOff x="6078761" y="1430133"/>
            <a:chExt cx="269518" cy="246221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110511" y="1471457"/>
              <a:ext cx="182880" cy="18288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  <a:cs typeface="Garamond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78761" y="1430133"/>
              <a:ext cx="2695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Calibri"/>
                  <a:cs typeface="Calibri"/>
                </a:rPr>
                <a:t>T</a:t>
              </a:r>
              <a:endParaRPr lang="en-US" sz="1000" b="1" dirty="0">
                <a:latin typeface="Calibri"/>
                <a:cs typeface="Calibri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611930" y="992551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B1F51"/>
                </a:solidFill>
                <a:cs typeface="Georgia"/>
              </a:rPr>
              <a:t>Legend</a:t>
            </a:r>
            <a:endParaRPr lang="en-US" sz="2000" b="1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5702008" y="2086359"/>
            <a:ext cx="168812" cy="182880"/>
          </a:xfrm>
          <a:prstGeom prst="ellipse">
            <a:avLst/>
          </a:prstGeom>
          <a:solidFill>
            <a:srgbClr val="43BA1E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rgbClr val="43BA1E"/>
              </a:solidFill>
              <a:latin typeface="Garamond"/>
              <a:cs typeface="Garamon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01231" y="2017327"/>
            <a:ext cx="2473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Households (scaled by</a:t>
            </a:r>
          </a:p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 household size)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3" name="Rectangle 2"/>
          <p:cNvSpPr>
            <a:spLocks noChangeAspect="1"/>
          </p:cNvSpPr>
          <p:nvPr/>
        </p:nvSpPr>
        <p:spPr>
          <a:xfrm>
            <a:off x="5714669" y="2636941"/>
            <a:ext cx="143490" cy="155448"/>
          </a:xfrm>
          <a:prstGeom prst="rect">
            <a:avLst/>
          </a:prstGeom>
          <a:solidFill>
            <a:srgbClr val="9E34B1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23378" y="2563414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Businesses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21" name="Isosceles Triangle 20"/>
          <p:cNvSpPr/>
          <p:nvPr/>
        </p:nvSpPr>
        <p:spPr>
          <a:xfrm>
            <a:off x="5694304" y="2959955"/>
            <a:ext cx="184220" cy="182880"/>
          </a:xfrm>
          <a:prstGeom prst="triangle">
            <a:avLst/>
          </a:prstGeom>
          <a:solidFill>
            <a:srgbClr val="3366FF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901231" y="2906486"/>
            <a:ext cx="3163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latin typeface="Georgia"/>
                <a:cs typeface="Georgia"/>
              </a:rPr>
              <a:t>Public facilities (e.g. schools, </a:t>
            </a:r>
          </a:p>
          <a:p>
            <a:r>
              <a:rPr lang="en-US" dirty="0" smtClean="0">
                <a:solidFill>
                  <a:srgbClr val="0B1F51"/>
                </a:solidFill>
                <a:latin typeface="Georgia"/>
                <a:cs typeface="Georgia"/>
              </a:rPr>
              <a:t>health)</a:t>
            </a:r>
            <a:endParaRPr lang="en-US" dirty="0">
              <a:solidFill>
                <a:srgbClr val="0B1F51"/>
              </a:solidFill>
              <a:latin typeface="Georgia"/>
              <a:cs typeface="Georgia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5689347" y="3552817"/>
            <a:ext cx="168812" cy="18288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rgbClr val="FFFF00"/>
              </a:solidFill>
              <a:latin typeface="Garamond"/>
              <a:cs typeface="Garamon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1231" y="3486185"/>
            <a:ext cx="246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Electrified households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5729110" y="4023482"/>
            <a:ext cx="114853" cy="124424"/>
          </a:xfrm>
          <a:prstGeom prst="rect">
            <a:avLst/>
          </a:prstGeom>
          <a:solidFill>
            <a:srgbClr val="FFFF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01231" y="3918657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Electrified businesses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28" name="Isosceles Triangle 27"/>
          <p:cNvSpPr/>
          <p:nvPr/>
        </p:nvSpPr>
        <p:spPr>
          <a:xfrm>
            <a:off x="5676026" y="4383643"/>
            <a:ext cx="184220" cy="182880"/>
          </a:xfrm>
          <a:prstGeom prst="triangle">
            <a:avLst/>
          </a:prstGeom>
          <a:solidFill>
            <a:srgbClr val="FFFF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901231" y="4305412"/>
            <a:ext cx="28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Electrified public facilities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82371" y="77079"/>
            <a:ext cx="8526788" cy="8251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B1F51"/>
                </a:solidFill>
                <a:cs typeface="Arial" pitchFamily="34" charset="0"/>
              </a:rPr>
              <a:t>Transformer community example</a:t>
            </a:r>
          </a:p>
        </p:txBody>
      </p:sp>
      <p:sp>
        <p:nvSpPr>
          <p:cNvPr id="30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616998"/>
            <a:ext cx="2133600" cy="241002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3 November 2016</a:t>
            </a:r>
            <a:endParaRPr lang="en-GB" sz="1000" b="1" dirty="0"/>
          </a:p>
        </p:txBody>
      </p:sp>
      <p:sp>
        <p:nvSpPr>
          <p:cNvPr id="31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297552" y="6606798"/>
            <a:ext cx="4496425" cy="2410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sz="10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89040" y="6629178"/>
            <a:ext cx="357741" cy="280241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15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149572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440435" y="1592700"/>
            <a:ext cx="1911350" cy="4706500"/>
            <a:chOff x="3440430" y="1592700"/>
            <a:chExt cx="1911350" cy="4706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0430" y="1592700"/>
              <a:ext cx="1885950" cy="13906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0280" y="4933950"/>
              <a:ext cx="1841500" cy="136525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640" r="7031"/>
          <a:stretch/>
        </p:blipFill>
        <p:spPr>
          <a:xfrm>
            <a:off x="165100" y="3022600"/>
            <a:ext cx="2806700" cy="20955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511300" y="2437250"/>
            <a:ext cx="1600200" cy="3340100"/>
            <a:chOff x="1511300" y="2437250"/>
            <a:chExt cx="1600200" cy="3340100"/>
          </a:xfrm>
        </p:grpSpPr>
        <p:cxnSp>
          <p:nvCxnSpPr>
            <p:cNvPr id="319" name="Elbow Connector 318"/>
            <p:cNvCxnSpPr/>
            <p:nvPr/>
          </p:nvCxnSpPr>
          <p:spPr>
            <a:xfrm rot="5400000" flipH="1" flipV="1">
              <a:off x="2090940" y="1872222"/>
              <a:ext cx="455532" cy="1585588"/>
            </a:xfrm>
            <a:prstGeom prst="bentConnector2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Elbow Connector 319"/>
            <p:cNvCxnSpPr/>
            <p:nvPr/>
          </p:nvCxnSpPr>
          <p:spPr>
            <a:xfrm>
              <a:off x="1511300" y="5320150"/>
              <a:ext cx="1600200" cy="457200"/>
            </a:xfrm>
            <a:prstGeom prst="bentConnector3">
              <a:avLst>
                <a:gd name="adj1" fmla="val 794"/>
              </a:avLst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6731000" y="3097650"/>
            <a:ext cx="2273300" cy="1727200"/>
            <a:chOff x="6731000" y="3097650"/>
            <a:chExt cx="2273300" cy="1727200"/>
          </a:xfrm>
        </p:grpSpPr>
        <p:sp>
          <p:nvSpPr>
            <p:cNvPr id="321" name="Content Placeholder 2"/>
            <p:cNvSpPr txBox="1">
              <a:spLocks/>
            </p:cNvSpPr>
            <p:nvPr/>
          </p:nvSpPr>
          <p:spPr>
            <a:xfrm>
              <a:off x="6731000" y="3605650"/>
              <a:ext cx="2273300" cy="63615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00"/>
                </a:spcBef>
                <a:spcAft>
                  <a:spcPts val="300"/>
                </a:spcAft>
                <a:buFont typeface="Arial"/>
                <a:buNone/>
              </a:pPr>
              <a:r>
                <a:rPr lang="en-US" sz="1300" dirty="0" smtClean="0">
                  <a:solidFill>
                    <a:srgbClr val="000000"/>
                  </a:solidFill>
                  <a:latin typeface="Georgia"/>
                  <a:cs typeface="Georgia"/>
                </a:rPr>
                <a:t>Compare changes in social and economic outcomes for both groups</a:t>
              </a:r>
            </a:p>
          </p:txBody>
        </p:sp>
        <p:cxnSp>
          <p:nvCxnSpPr>
            <p:cNvPr id="322" name="Straight Arrow Connector 321"/>
            <p:cNvCxnSpPr/>
            <p:nvPr/>
          </p:nvCxnSpPr>
          <p:spPr>
            <a:xfrm flipV="1">
              <a:off x="7861300" y="3097650"/>
              <a:ext cx="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/>
            <p:nvPr/>
          </p:nvCxnSpPr>
          <p:spPr>
            <a:xfrm>
              <a:off x="7861300" y="4367650"/>
              <a:ext cx="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664203" y="2437250"/>
            <a:ext cx="996950" cy="3340100"/>
            <a:chOff x="5664202" y="2437250"/>
            <a:chExt cx="996950" cy="3340100"/>
          </a:xfrm>
        </p:grpSpPr>
        <p:cxnSp>
          <p:nvCxnSpPr>
            <p:cNvPr id="328" name="Straight Arrow Connector 327"/>
            <p:cNvCxnSpPr/>
            <p:nvPr/>
          </p:nvCxnSpPr>
          <p:spPr>
            <a:xfrm>
              <a:off x="5664202" y="5777350"/>
              <a:ext cx="9969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/>
            <p:nvPr/>
          </p:nvCxnSpPr>
          <p:spPr>
            <a:xfrm>
              <a:off x="5664202" y="2437250"/>
              <a:ext cx="9969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787405" y="1052950"/>
            <a:ext cx="4749800" cy="3771900"/>
            <a:chOff x="787400" y="1052950"/>
            <a:chExt cx="4749800" cy="3771900"/>
          </a:xfrm>
        </p:grpSpPr>
        <p:sp>
          <p:nvSpPr>
            <p:cNvPr id="324" name="Content Placeholder 2"/>
            <p:cNvSpPr txBox="1">
              <a:spLocks/>
            </p:cNvSpPr>
            <p:nvPr/>
          </p:nvSpPr>
          <p:spPr>
            <a:xfrm>
              <a:off x="3263900" y="3605650"/>
              <a:ext cx="2273300" cy="63615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00"/>
                </a:spcBef>
                <a:spcAft>
                  <a:spcPts val="300"/>
                </a:spcAft>
                <a:buFont typeface="Arial"/>
                <a:buNone/>
              </a:pPr>
              <a:r>
                <a:rPr lang="en-US" sz="1300" dirty="0" smtClean="0">
                  <a:solidFill>
                    <a:srgbClr val="000000"/>
                  </a:solidFill>
                  <a:latin typeface="Georgia"/>
                  <a:cs typeface="Georgia"/>
                </a:rPr>
                <a:t>Communities are randomly divided into a treatment and a control group</a:t>
              </a:r>
            </a:p>
          </p:txBody>
        </p:sp>
        <p:cxnSp>
          <p:nvCxnSpPr>
            <p:cNvPr id="325" name="Straight Arrow Connector 324"/>
            <p:cNvCxnSpPr/>
            <p:nvPr/>
          </p:nvCxnSpPr>
          <p:spPr>
            <a:xfrm flipV="1">
              <a:off x="4394200" y="3097650"/>
              <a:ext cx="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Arrow Connector 325"/>
            <p:cNvCxnSpPr/>
            <p:nvPr/>
          </p:nvCxnSpPr>
          <p:spPr>
            <a:xfrm>
              <a:off x="4394200" y="4367650"/>
              <a:ext cx="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Content Placeholder 2"/>
            <p:cNvSpPr txBox="1">
              <a:spLocks/>
            </p:cNvSpPr>
            <p:nvPr/>
          </p:nvSpPr>
          <p:spPr>
            <a:xfrm>
              <a:off x="787400" y="1052950"/>
              <a:ext cx="2273300" cy="63615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00"/>
                </a:spcBef>
                <a:spcAft>
                  <a:spcPts val="300"/>
                </a:spcAft>
                <a:buFont typeface="Arial"/>
                <a:buNone/>
              </a:pPr>
              <a:r>
                <a:rPr lang="en-US" sz="1300" i="1" dirty="0" smtClean="0">
                  <a:solidFill>
                    <a:srgbClr val="0000FF"/>
                  </a:solidFill>
                  <a:latin typeface="Georgia"/>
                  <a:cs typeface="Georgia"/>
                </a:rPr>
                <a:t>Different levels of randomized subsidies for households in treatment group</a:t>
              </a:r>
            </a:p>
          </p:txBody>
        </p:sp>
        <p:cxnSp>
          <p:nvCxnSpPr>
            <p:cNvPr id="337" name="Straight Arrow Connector 336"/>
            <p:cNvCxnSpPr/>
            <p:nvPr/>
          </p:nvCxnSpPr>
          <p:spPr>
            <a:xfrm>
              <a:off x="2971800" y="1516500"/>
              <a:ext cx="558800" cy="1599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965950" y="1651000"/>
            <a:ext cx="1860550" cy="4699000"/>
            <a:chOff x="6965950" y="1651000"/>
            <a:chExt cx="1860550" cy="4699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5950" y="4959350"/>
              <a:ext cx="1860550" cy="139065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72300" y="1651000"/>
              <a:ext cx="1854200" cy="1384300"/>
            </a:xfrm>
            <a:prstGeom prst="rect">
              <a:avLst/>
            </a:prstGeom>
          </p:spPr>
        </p:pic>
      </p:grpSp>
      <p:sp>
        <p:nvSpPr>
          <p:cNvPr id="28" name="Title 1"/>
          <p:cNvSpPr txBox="1">
            <a:spLocks/>
          </p:cNvSpPr>
          <p:nvPr/>
        </p:nvSpPr>
        <p:spPr>
          <a:xfrm>
            <a:off x="282371" y="77079"/>
            <a:ext cx="8526788" cy="8251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B1F51"/>
                </a:solidFill>
                <a:cs typeface="Arial" pitchFamily="34" charset="0"/>
              </a:rPr>
              <a:t>Randomized controlled trial (RCT)</a:t>
            </a: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92698" y="6567559"/>
            <a:ext cx="357741" cy="280241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16</a:t>
            </a:r>
            <a:endParaRPr lang="en-GB" sz="1000" b="1" dirty="0"/>
          </a:p>
        </p:txBody>
      </p:sp>
      <p:sp>
        <p:nvSpPr>
          <p:cNvPr id="27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567559"/>
            <a:ext cx="2133600" cy="241002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3 November 2016</a:t>
            </a:r>
            <a:endParaRPr lang="en-GB" sz="1000" b="1" dirty="0"/>
          </a:p>
        </p:txBody>
      </p:sp>
      <p:sp>
        <p:nvSpPr>
          <p:cNvPr id="29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297552" y="6567559"/>
            <a:ext cx="4496425" cy="2410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sz="1000" b="1" dirty="0"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51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2" y="977901"/>
            <a:ext cx="5486400" cy="5577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01232" y="1407067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latin typeface="Georgia"/>
                <a:cs typeface="Georgia"/>
              </a:rPr>
              <a:t>Transformer &amp; 600 </a:t>
            </a:r>
          </a:p>
          <a:p>
            <a:r>
              <a:rPr lang="en-US" dirty="0" smtClean="0">
                <a:solidFill>
                  <a:srgbClr val="0B1F51"/>
                </a:solidFill>
                <a:latin typeface="Georgia"/>
                <a:cs typeface="Georgia"/>
              </a:rPr>
              <a:t>meter radius</a:t>
            </a:r>
            <a:endParaRPr lang="en-US" dirty="0">
              <a:solidFill>
                <a:srgbClr val="0B1F51"/>
              </a:solidFill>
              <a:latin typeface="Georgia"/>
              <a:cs typeface="Georgi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674592" y="1485680"/>
            <a:ext cx="248786" cy="246221"/>
            <a:chOff x="6078761" y="1430133"/>
            <a:chExt cx="269518" cy="246221"/>
          </a:xfrm>
        </p:grpSpPr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110511" y="1471457"/>
              <a:ext cx="182880" cy="18288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  <a:cs typeface="Garamond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78761" y="1430133"/>
              <a:ext cx="2695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Calibri"/>
                  <a:cs typeface="Calibri"/>
                </a:rPr>
                <a:t>T</a:t>
              </a:r>
              <a:endParaRPr lang="en-US" sz="1000" b="1" dirty="0">
                <a:latin typeface="Calibri"/>
                <a:cs typeface="Calibri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609780" y="1067752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B1F51"/>
                </a:solidFill>
                <a:latin typeface="Georgia"/>
                <a:cs typeface="Georgia"/>
              </a:rPr>
              <a:t>Legend</a:t>
            </a:r>
            <a:endParaRPr lang="en-US" sz="2000" b="1" dirty="0">
              <a:solidFill>
                <a:srgbClr val="0B1F51"/>
              </a:solidFill>
              <a:latin typeface="Georgia"/>
              <a:cs typeface="Georgia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5702008" y="2101427"/>
            <a:ext cx="168812" cy="182880"/>
          </a:xfrm>
          <a:prstGeom prst="ellipse">
            <a:avLst/>
          </a:prstGeom>
          <a:solidFill>
            <a:srgbClr val="43BA1E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rgbClr val="43BA1E"/>
              </a:solidFill>
              <a:latin typeface="Garamond"/>
              <a:cs typeface="Garamon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99008" y="1997853"/>
            <a:ext cx="2529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Households (scaled by </a:t>
            </a:r>
          </a:p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household size)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5714669" y="2709358"/>
            <a:ext cx="143490" cy="155448"/>
          </a:xfrm>
          <a:prstGeom prst="rect">
            <a:avLst/>
          </a:prstGeom>
          <a:solidFill>
            <a:srgbClr val="9E34B1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chemeClr val="tx1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9907" y="2623565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Businesses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5674592" y="3062433"/>
            <a:ext cx="184220" cy="182880"/>
          </a:xfrm>
          <a:prstGeom prst="triangle">
            <a:avLst/>
          </a:prstGeom>
          <a:solidFill>
            <a:srgbClr val="3366FF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903684" y="2976842"/>
            <a:ext cx="3106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Public facilities (e.g. schools,</a:t>
            </a:r>
          </a:p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 health)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5705764" y="3673291"/>
            <a:ext cx="168812" cy="18288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rgbClr val="FFFF00"/>
              </a:solidFill>
              <a:latin typeface="Garamond"/>
              <a:cs typeface="Garamon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8516" y="3577625"/>
            <a:ext cx="246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Electrified households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5722373" y="4058655"/>
            <a:ext cx="143490" cy="155448"/>
          </a:xfrm>
          <a:prstGeom prst="rect">
            <a:avLst/>
          </a:prstGeom>
          <a:solidFill>
            <a:srgbClr val="FFFF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" cmpd="sng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76300" y="3989090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Electrified businesses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22" name="Isosceles Triangle 21"/>
          <p:cNvSpPr/>
          <p:nvPr/>
        </p:nvSpPr>
        <p:spPr>
          <a:xfrm>
            <a:off x="5702008" y="4400555"/>
            <a:ext cx="184220" cy="182880"/>
          </a:xfrm>
          <a:prstGeom prst="triangle">
            <a:avLst/>
          </a:prstGeom>
          <a:solidFill>
            <a:srgbClr val="FFFF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68516" y="4330804"/>
            <a:ext cx="28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Electrified public facilities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282371" y="77079"/>
            <a:ext cx="8526788" cy="8251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B1F51"/>
                </a:solidFill>
                <a:cs typeface="Arial" pitchFamily="34" charset="0"/>
              </a:rPr>
              <a:t>Using</a:t>
            </a:r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  <a:latin typeface="Georgia"/>
                <a:cs typeface="Georgia"/>
              </a:rPr>
              <a:t> </a:t>
            </a:r>
            <a:r>
              <a:rPr lang="en-US" sz="2400" dirty="0">
                <a:solidFill>
                  <a:srgbClr val="0B1F51"/>
                </a:solidFill>
                <a:cs typeface="Arial" pitchFamily="34" charset="0"/>
              </a:rPr>
              <a:t>our maps of all households…</a:t>
            </a:r>
          </a:p>
        </p:txBody>
      </p:sp>
      <p:sp>
        <p:nvSpPr>
          <p:cNvPr id="2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616998"/>
            <a:ext cx="2133600" cy="241002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3 November 2016</a:t>
            </a:r>
            <a:endParaRPr lang="en-GB" sz="1000" b="1" dirty="0"/>
          </a:p>
        </p:txBody>
      </p:sp>
      <p:sp>
        <p:nvSpPr>
          <p:cNvPr id="2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297552" y="6606798"/>
            <a:ext cx="4496425" cy="2410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sz="10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88409" y="6597378"/>
            <a:ext cx="357741" cy="280241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17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245396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977901"/>
            <a:ext cx="5486400" cy="557784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684813" y="2324120"/>
            <a:ext cx="3849087" cy="3848359"/>
          </a:xfrm>
          <a:custGeom>
            <a:avLst/>
            <a:gdLst>
              <a:gd name="connsiteX0" fmla="*/ 762988 w 5011093"/>
              <a:gd name="connsiteY0" fmla="*/ 1106382 h 4891241"/>
              <a:gd name="connsiteX1" fmla="*/ 1245588 w 5011093"/>
              <a:gd name="connsiteY1" fmla="*/ 509482 h 4891241"/>
              <a:gd name="connsiteX2" fmla="*/ 2223488 w 5011093"/>
              <a:gd name="connsiteY2" fmla="*/ 64982 h 4891241"/>
              <a:gd name="connsiteX3" fmla="*/ 3023588 w 5011093"/>
              <a:gd name="connsiteY3" fmla="*/ 39582 h 4891241"/>
              <a:gd name="connsiteX4" fmla="*/ 4001488 w 5011093"/>
              <a:gd name="connsiteY4" fmla="*/ 420582 h 4891241"/>
              <a:gd name="connsiteX5" fmla="*/ 4763488 w 5011093"/>
              <a:gd name="connsiteY5" fmla="*/ 1195282 h 4891241"/>
              <a:gd name="connsiteX6" fmla="*/ 4992088 w 5011093"/>
              <a:gd name="connsiteY6" fmla="*/ 2312882 h 4891241"/>
              <a:gd name="connsiteX7" fmla="*/ 4903188 w 5011093"/>
              <a:gd name="connsiteY7" fmla="*/ 3239982 h 4891241"/>
              <a:gd name="connsiteX8" fmla="*/ 4153888 w 5011093"/>
              <a:gd name="connsiteY8" fmla="*/ 4014682 h 4891241"/>
              <a:gd name="connsiteX9" fmla="*/ 2807688 w 5011093"/>
              <a:gd name="connsiteY9" fmla="*/ 4154382 h 4891241"/>
              <a:gd name="connsiteX10" fmla="*/ 2210788 w 5011093"/>
              <a:gd name="connsiteY10" fmla="*/ 4802082 h 4891241"/>
              <a:gd name="connsiteX11" fmla="*/ 2083788 w 5011093"/>
              <a:gd name="connsiteY11" fmla="*/ 4865582 h 4891241"/>
              <a:gd name="connsiteX12" fmla="*/ 1461488 w 5011093"/>
              <a:gd name="connsiteY12" fmla="*/ 4611582 h 4891241"/>
              <a:gd name="connsiteX13" fmla="*/ 1016988 w 5011093"/>
              <a:gd name="connsiteY13" fmla="*/ 4319482 h 4891241"/>
              <a:gd name="connsiteX14" fmla="*/ 534388 w 5011093"/>
              <a:gd name="connsiteY14" fmla="*/ 3722582 h 4891241"/>
              <a:gd name="connsiteX15" fmla="*/ 191488 w 5011093"/>
              <a:gd name="connsiteY15" fmla="*/ 3062182 h 4891241"/>
              <a:gd name="connsiteX16" fmla="*/ 13688 w 5011093"/>
              <a:gd name="connsiteY16" fmla="*/ 2465282 h 4891241"/>
              <a:gd name="connsiteX17" fmla="*/ 26388 w 5011093"/>
              <a:gd name="connsiteY17" fmla="*/ 1715982 h 4891241"/>
              <a:gd name="connsiteX18" fmla="*/ 140688 w 5011093"/>
              <a:gd name="connsiteY18" fmla="*/ 1284182 h 4891241"/>
              <a:gd name="connsiteX19" fmla="*/ 521688 w 5011093"/>
              <a:gd name="connsiteY19" fmla="*/ 1207982 h 4891241"/>
              <a:gd name="connsiteX20" fmla="*/ 762988 w 5011093"/>
              <a:gd name="connsiteY20" fmla="*/ 1106382 h 489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11093" h="4891241">
                <a:moveTo>
                  <a:pt x="762988" y="1106382"/>
                </a:moveTo>
                <a:cubicBezTo>
                  <a:pt x="883638" y="989965"/>
                  <a:pt x="1002171" y="683049"/>
                  <a:pt x="1245588" y="509482"/>
                </a:cubicBezTo>
                <a:cubicBezTo>
                  <a:pt x="1489005" y="335915"/>
                  <a:pt x="1927155" y="143299"/>
                  <a:pt x="2223488" y="64982"/>
                </a:cubicBezTo>
                <a:cubicBezTo>
                  <a:pt x="2519821" y="-13335"/>
                  <a:pt x="2727255" y="-19685"/>
                  <a:pt x="3023588" y="39582"/>
                </a:cubicBezTo>
                <a:cubicBezTo>
                  <a:pt x="3319921" y="98849"/>
                  <a:pt x="3711505" y="227965"/>
                  <a:pt x="4001488" y="420582"/>
                </a:cubicBezTo>
                <a:cubicBezTo>
                  <a:pt x="4291471" y="613199"/>
                  <a:pt x="4598388" y="879899"/>
                  <a:pt x="4763488" y="1195282"/>
                </a:cubicBezTo>
                <a:cubicBezTo>
                  <a:pt x="4928588" y="1510665"/>
                  <a:pt x="4968805" y="1972099"/>
                  <a:pt x="4992088" y="2312882"/>
                </a:cubicBezTo>
                <a:cubicBezTo>
                  <a:pt x="5015371" y="2653665"/>
                  <a:pt x="5042888" y="2956349"/>
                  <a:pt x="4903188" y="3239982"/>
                </a:cubicBezTo>
                <a:cubicBezTo>
                  <a:pt x="4763488" y="3523615"/>
                  <a:pt x="4503138" y="3862282"/>
                  <a:pt x="4153888" y="4014682"/>
                </a:cubicBezTo>
                <a:cubicBezTo>
                  <a:pt x="3804638" y="4167082"/>
                  <a:pt x="3131538" y="4023149"/>
                  <a:pt x="2807688" y="4154382"/>
                </a:cubicBezTo>
                <a:cubicBezTo>
                  <a:pt x="2483838" y="4285615"/>
                  <a:pt x="2331438" y="4683549"/>
                  <a:pt x="2210788" y="4802082"/>
                </a:cubicBezTo>
                <a:cubicBezTo>
                  <a:pt x="2090138" y="4920615"/>
                  <a:pt x="2208671" y="4897332"/>
                  <a:pt x="2083788" y="4865582"/>
                </a:cubicBezTo>
                <a:cubicBezTo>
                  <a:pt x="1958905" y="4833832"/>
                  <a:pt x="1639288" y="4702599"/>
                  <a:pt x="1461488" y="4611582"/>
                </a:cubicBezTo>
                <a:cubicBezTo>
                  <a:pt x="1283688" y="4520565"/>
                  <a:pt x="1171504" y="4467648"/>
                  <a:pt x="1016988" y="4319482"/>
                </a:cubicBezTo>
                <a:cubicBezTo>
                  <a:pt x="862472" y="4171316"/>
                  <a:pt x="671971" y="3932132"/>
                  <a:pt x="534388" y="3722582"/>
                </a:cubicBezTo>
                <a:cubicBezTo>
                  <a:pt x="396805" y="3513032"/>
                  <a:pt x="278271" y="3271732"/>
                  <a:pt x="191488" y="3062182"/>
                </a:cubicBezTo>
                <a:cubicBezTo>
                  <a:pt x="104705" y="2852632"/>
                  <a:pt x="41205" y="2689649"/>
                  <a:pt x="13688" y="2465282"/>
                </a:cubicBezTo>
                <a:cubicBezTo>
                  <a:pt x="-13829" y="2240915"/>
                  <a:pt x="5221" y="1912832"/>
                  <a:pt x="26388" y="1715982"/>
                </a:cubicBezTo>
                <a:cubicBezTo>
                  <a:pt x="47555" y="1519132"/>
                  <a:pt x="58138" y="1368849"/>
                  <a:pt x="140688" y="1284182"/>
                </a:cubicBezTo>
                <a:cubicBezTo>
                  <a:pt x="223238" y="1199515"/>
                  <a:pt x="415855" y="1239732"/>
                  <a:pt x="521688" y="1207982"/>
                </a:cubicBezTo>
                <a:cubicBezTo>
                  <a:pt x="627521" y="1176232"/>
                  <a:pt x="642338" y="1222799"/>
                  <a:pt x="762988" y="1106382"/>
                </a:cubicBezTo>
                <a:close/>
              </a:path>
            </a:pathLst>
          </a:custGeom>
          <a:noFill/>
          <a:ln w="57150" cmpd="sng">
            <a:solidFill>
              <a:srgbClr val="FF0F4A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646595" y="2859114"/>
            <a:ext cx="3263898" cy="3352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spcBef>
                <a:spcPts val="100"/>
              </a:spcBef>
              <a:spcAft>
                <a:spcPts val="300"/>
              </a:spcAft>
            </a:pPr>
            <a:r>
              <a:rPr lang="en-US" sz="1600" dirty="0">
                <a:solidFill>
                  <a:srgbClr val="0B1F51"/>
                </a:solidFill>
                <a:cs typeface="Georgia"/>
              </a:rPr>
              <a:t>Distance to LV line is approximated by the distance of the unconnected household to either: (1) a transformer, or (2) a connected household, public facility or business.</a:t>
            </a:r>
          </a:p>
          <a:p>
            <a:pPr algn="l">
              <a:lnSpc>
                <a:spcPct val="130000"/>
              </a:lnSpc>
              <a:spcBef>
                <a:spcPts val="100"/>
              </a:spcBef>
              <a:spcAft>
                <a:spcPts val="300"/>
              </a:spcAft>
            </a:pPr>
            <a:endParaRPr lang="en-US" sz="1300" dirty="0">
              <a:solidFill>
                <a:srgbClr val="000000"/>
              </a:solidFill>
              <a:latin typeface="Georgia"/>
              <a:cs typeface="Georgia"/>
            </a:endParaRPr>
          </a:p>
          <a:p>
            <a:pPr algn="l">
              <a:lnSpc>
                <a:spcPct val="130000"/>
              </a:lnSpc>
              <a:spcBef>
                <a:spcPts val="100"/>
              </a:spcBef>
              <a:spcAft>
                <a:spcPts val="300"/>
              </a:spcAft>
            </a:pPr>
            <a:r>
              <a:rPr lang="en-US" sz="1600" dirty="0">
                <a:solidFill>
                  <a:srgbClr val="0B1F51"/>
                </a:solidFill>
                <a:cs typeface="Georgia"/>
              </a:rPr>
              <a:t>This sampling procedure was determined in collaboration with REA, in order to reduce the average costs of connections.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00128" y="1331196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Transformer &amp; 600 </a:t>
            </a:r>
          </a:p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meter radius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636688" y="1373224"/>
            <a:ext cx="248786" cy="246221"/>
            <a:chOff x="6078761" y="1430133"/>
            <a:chExt cx="269518" cy="246221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6110511" y="1471457"/>
              <a:ext cx="182880" cy="18288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/>
                <a:cs typeface="Garamond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78761" y="1430133"/>
              <a:ext cx="2695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Calibri"/>
                  <a:cs typeface="Calibri"/>
                </a:rPr>
                <a:t>T</a:t>
              </a:r>
              <a:endParaRPr lang="en-US" sz="1000" b="1" dirty="0">
                <a:latin typeface="Calibri"/>
                <a:cs typeface="Calibri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609780" y="954537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B1F51"/>
                </a:solidFill>
                <a:cs typeface="Georgia"/>
              </a:rPr>
              <a:t>Legend</a:t>
            </a:r>
            <a:endParaRPr lang="en-US" sz="2000" b="1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5721416" y="1972903"/>
            <a:ext cx="168812" cy="182880"/>
          </a:xfrm>
          <a:prstGeom prst="ellipse">
            <a:avLst/>
          </a:prstGeom>
          <a:solidFill>
            <a:srgbClr val="FF6600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rgbClr val="43BA1E"/>
              </a:solidFill>
              <a:latin typeface="Garamond"/>
              <a:cs typeface="Garamon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00128" y="1889593"/>
            <a:ext cx="2823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Randomly selected REPP </a:t>
            </a:r>
          </a:p>
          <a:p>
            <a:r>
              <a:rPr lang="en-US" dirty="0" smtClean="0">
                <a:solidFill>
                  <a:srgbClr val="0B1F51"/>
                </a:solidFill>
                <a:cs typeface="Georgia"/>
              </a:rPr>
              <a:t>households</a:t>
            </a:r>
            <a:endParaRPr lang="en-US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09780" y="2526853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B1F51"/>
                </a:solidFill>
                <a:cs typeface="Georgia"/>
              </a:rPr>
              <a:t>Random sampling:</a:t>
            </a:r>
            <a:endParaRPr lang="en-US" b="1" dirty="0">
              <a:solidFill>
                <a:srgbClr val="0B1F51"/>
              </a:solidFill>
              <a:cs typeface="Georgia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82371" y="77079"/>
            <a:ext cx="8526788" cy="8251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B1F51"/>
                </a:solidFill>
                <a:cs typeface="Arial" pitchFamily="34" charset="0"/>
              </a:rPr>
              <a:t>…we sampled 15 households per community</a:t>
            </a:r>
          </a:p>
        </p:txBody>
      </p:sp>
      <p:sp>
        <p:nvSpPr>
          <p:cNvPr id="21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616998"/>
            <a:ext cx="2133600" cy="241002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3 November 2016</a:t>
            </a:r>
            <a:endParaRPr lang="en-GB" sz="1000" b="1" dirty="0"/>
          </a:p>
        </p:txBody>
      </p:sp>
      <p:sp>
        <p:nvSpPr>
          <p:cNvPr id="22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297552" y="6606798"/>
            <a:ext cx="4496425" cy="2410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sz="10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3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95976" y="6597378"/>
            <a:ext cx="357741" cy="280241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18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45962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p_rct_colo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2765" r="5596" b="2790"/>
          <a:stretch/>
        </p:blipFill>
        <p:spPr>
          <a:xfrm>
            <a:off x="4737100" y="279399"/>
            <a:ext cx="4330700" cy="6477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94509" y="511640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82371" y="920972"/>
            <a:ext cx="4521200" cy="5683028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spcBef>
                <a:spcPts val="100"/>
              </a:spcBef>
              <a:spcAft>
                <a:spcPts val="300"/>
              </a:spcAft>
              <a:buNone/>
            </a:pPr>
            <a:r>
              <a:rPr lang="en-US" dirty="0" smtClean="0">
                <a:latin typeface="+mn-lt"/>
                <a:cs typeface="Georgia"/>
              </a:rPr>
              <a:t>150 transformer communities.</a:t>
            </a:r>
          </a:p>
          <a:p>
            <a:pPr marL="0" indent="0">
              <a:lnSpc>
                <a:spcPct val="130000"/>
              </a:lnSpc>
              <a:spcBef>
                <a:spcPts val="100"/>
              </a:spcBef>
              <a:spcAft>
                <a:spcPts val="300"/>
              </a:spcAft>
              <a:buNone/>
            </a:pPr>
            <a:r>
              <a:rPr lang="en-US" dirty="0" smtClean="0">
                <a:latin typeface="+mn-lt"/>
                <a:cs typeface="Georgia"/>
              </a:rPr>
              <a:t>2,504 households in total.</a:t>
            </a:r>
          </a:p>
          <a:p>
            <a:pPr marL="0" indent="0">
              <a:lnSpc>
                <a:spcPct val="130000"/>
              </a:lnSpc>
              <a:spcBef>
                <a:spcPts val="100"/>
              </a:spcBef>
              <a:spcAft>
                <a:spcPts val="300"/>
              </a:spcAft>
              <a:buNone/>
            </a:pPr>
            <a:r>
              <a:rPr lang="en-US" dirty="0" smtClean="0">
                <a:latin typeface="+mn-lt"/>
                <a:cs typeface="Georgia"/>
              </a:rPr>
              <a:t>Treatment households provided with a subsidized grid connection:</a:t>
            </a:r>
          </a:p>
          <a:p>
            <a:pPr marL="450850" lvl="1">
              <a:lnSpc>
                <a:spcPct val="130000"/>
              </a:lnSpc>
              <a:spcBef>
                <a:spcPts val="10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dirty="0" smtClean="0">
                <a:latin typeface="+mn-lt"/>
                <a:cs typeface="Georgia"/>
              </a:rPr>
              <a:t>0 KSh</a:t>
            </a:r>
          </a:p>
          <a:p>
            <a:pPr marL="450850" lvl="1">
              <a:lnSpc>
                <a:spcPct val="130000"/>
              </a:lnSpc>
              <a:spcBef>
                <a:spcPts val="10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dirty="0" smtClean="0">
                <a:latin typeface="+mn-lt"/>
                <a:cs typeface="Georgia"/>
              </a:rPr>
              <a:t>15,000 KSh</a:t>
            </a:r>
          </a:p>
          <a:p>
            <a:pPr marL="450850" lvl="1">
              <a:lnSpc>
                <a:spcPct val="130000"/>
              </a:lnSpc>
              <a:spcBef>
                <a:spcPts val="10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dirty="0" smtClean="0">
                <a:latin typeface="+mn-lt"/>
                <a:cs typeface="Georgia"/>
              </a:rPr>
              <a:t>25,000 KSh</a:t>
            </a:r>
          </a:p>
          <a:p>
            <a:pPr marL="450850" lvl="1">
              <a:lnSpc>
                <a:spcPct val="130000"/>
              </a:lnSpc>
              <a:spcBef>
                <a:spcPts val="10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dirty="0" smtClean="0">
                <a:latin typeface="+mn-lt"/>
                <a:cs typeface="Georgia"/>
              </a:rPr>
              <a:t>35,000 </a:t>
            </a:r>
            <a:r>
              <a:rPr lang="en-US" dirty="0" err="1" smtClean="0">
                <a:latin typeface="+mn-lt"/>
                <a:cs typeface="Georgia"/>
              </a:rPr>
              <a:t>KSh</a:t>
            </a:r>
            <a:endParaRPr lang="en-US" dirty="0" smtClean="0">
              <a:latin typeface="+mn-lt"/>
              <a:cs typeface="Georgia"/>
            </a:endParaRPr>
          </a:p>
          <a:p>
            <a:pPr marL="0" indent="0">
              <a:lnSpc>
                <a:spcPct val="130000"/>
              </a:lnSpc>
              <a:spcBef>
                <a:spcPts val="100"/>
              </a:spcBef>
              <a:spcAft>
                <a:spcPts val="300"/>
              </a:spcAft>
              <a:buNone/>
            </a:pPr>
            <a:r>
              <a:rPr lang="en-US" dirty="0" smtClean="0">
                <a:latin typeface="+mn-lt"/>
                <a:cs typeface="Georgia"/>
              </a:rPr>
              <a:t>The experiment generated random variation in:</a:t>
            </a:r>
          </a:p>
          <a:p>
            <a:pPr marL="457200" indent="-292100">
              <a:lnSpc>
                <a:spcPct val="130000"/>
              </a:lnSpc>
              <a:spcBef>
                <a:spcPts val="10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dirty="0" smtClean="0">
                <a:latin typeface="+mn-lt"/>
                <a:cs typeface="Georgia"/>
              </a:rPr>
              <a:t>Price: Assigned at community level.</a:t>
            </a:r>
          </a:p>
          <a:p>
            <a:pPr marL="457200" indent="-292100">
              <a:lnSpc>
                <a:spcPct val="130000"/>
              </a:lnSpc>
              <a:spcBef>
                <a:spcPts val="100"/>
              </a:spcBef>
              <a:spcAft>
                <a:spcPts val="300"/>
              </a:spcAft>
              <a:buFont typeface="Wingdings" charset="2"/>
              <a:buChar char="§"/>
            </a:pPr>
            <a:r>
              <a:rPr lang="en-US" dirty="0" smtClean="0">
                <a:latin typeface="+mn-lt"/>
                <a:cs typeface="Georgia"/>
              </a:rPr>
              <a:t>Scale: Number of households connected at the same time.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49800" y="6057900"/>
            <a:ext cx="1600200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0" h="0"/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2371" y="77079"/>
            <a:ext cx="8526788" cy="8251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B1F51"/>
                </a:solidFill>
                <a:cs typeface="Arial" pitchFamily="34" charset="0"/>
              </a:rPr>
              <a:t>Intervention: Subsidized connections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567559"/>
            <a:ext cx="2133600" cy="241002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3 November 2016</a:t>
            </a:r>
            <a:endParaRPr lang="en-GB" sz="1000" b="1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297552" y="6558177"/>
            <a:ext cx="4496425" cy="2410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sz="10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92698" y="6567559"/>
            <a:ext cx="357741" cy="280241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19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15384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05-06 14.47.3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0" y="914400"/>
            <a:ext cx="9144000" cy="59435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2370" y="77079"/>
            <a:ext cx="8709229" cy="8251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B1F51"/>
                </a:solidFill>
                <a:cs typeface="Arial" pitchFamily="34" charset="0"/>
              </a:rPr>
              <a:t>Step 1: IPA distributes “subsidies” to households</a:t>
            </a:r>
          </a:p>
        </p:txBody>
      </p:sp>
    </p:spTree>
    <p:extLst>
      <p:ext uri="{BB962C8B-B14F-4D97-AF65-F5344CB8AC3E}">
        <p14:creationId xmlns:p14="http://schemas.microsoft.com/office/powerpoint/2010/main" val="28574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Angle</a:t>
            </a:r>
            <a:endParaRPr lang="en-US" dirty="0"/>
          </a:p>
        </p:txBody>
      </p:sp>
      <p:pic>
        <p:nvPicPr>
          <p:cNvPr id="4" name="Content Placeholder 3" descr="Chicken.png"/>
          <p:cNvPicPr>
            <a:picLocks noGrp="1" noChangeAspect="1"/>
          </p:cNvPicPr>
          <p:nvPr>
            <p:ph idx="1"/>
          </p:nvPr>
        </p:nvPicPr>
        <p:blipFill>
          <a:blip r:embed="rId3"/>
          <a:srcRect l="981" r="-234"/>
          <a:stretch>
            <a:fillRect/>
          </a:stretch>
        </p:blipFill>
        <p:spPr>
          <a:xfrm>
            <a:off x="0" y="0"/>
            <a:ext cx="9220200" cy="6966476"/>
          </a:xfrm>
        </p:spPr>
      </p:pic>
    </p:spTree>
    <p:extLst>
      <p:ext uri="{BB962C8B-B14F-4D97-AF65-F5344CB8AC3E}">
        <p14:creationId xmlns:p14="http://schemas.microsoft.com/office/powerpoint/2010/main" val="372149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2370" y="77079"/>
            <a:ext cx="8709229" cy="8251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B1F51"/>
                </a:solidFill>
                <a:cs typeface="Arial" pitchFamily="34" charset="0"/>
              </a:rPr>
              <a:t>Step 2: REA extends national grid to households</a:t>
            </a:r>
          </a:p>
        </p:txBody>
      </p:sp>
      <p:pic>
        <p:nvPicPr>
          <p:cNvPr id="8" name="Picture 7" descr="DSC_044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0"/>
          <a:stretch/>
        </p:blipFill>
        <p:spPr>
          <a:xfrm>
            <a:off x="0" y="914401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7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2371" y="77079"/>
            <a:ext cx="8526788" cy="8251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B1F51"/>
                </a:solidFill>
                <a:cs typeface="Arial" pitchFamily="34" charset="0"/>
              </a:rPr>
              <a:t>Step 3: Kenya Power installs prepaid meters</a:t>
            </a:r>
          </a:p>
        </p:txBody>
      </p:sp>
      <p:pic>
        <p:nvPicPr>
          <p:cNvPr id="2" name="Picture 1" descr="DSC_040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" b="2110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0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82371" y="77079"/>
            <a:ext cx="8526788" cy="8251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0B1F51"/>
                </a:solidFill>
                <a:cs typeface="Arial" pitchFamily="34" charset="0"/>
              </a:rPr>
              <a:t>Household demand at different price points</a:t>
            </a:r>
            <a:endParaRPr lang="en-US" sz="2400" dirty="0">
              <a:solidFill>
                <a:srgbClr val="0B1F51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567559"/>
            <a:ext cx="2133600" cy="241002"/>
          </a:xfrm>
          <a:prstGeom prst="rect">
            <a:avLst/>
          </a:prstGeom>
        </p:spPr>
        <p:txBody>
          <a:bodyPr/>
          <a:lstStyle/>
          <a:p>
            <a:r>
              <a:rPr lang="en-GB" sz="1000" b="1" dirty="0" smtClean="0"/>
              <a:t>3 November 2016</a:t>
            </a:r>
            <a:endParaRPr lang="en-GB" sz="1000" b="1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152870" y="6567559"/>
            <a:ext cx="4496425" cy="2410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sz="10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45785" y="6567559"/>
            <a:ext cx="357741" cy="280241"/>
          </a:xfrm>
          <a:prstGeom prst="rect">
            <a:avLst/>
          </a:prstGeom>
        </p:spPr>
        <p:txBody>
          <a:bodyPr/>
          <a:lstStyle/>
          <a:p>
            <a:r>
              <a:rPr lang="en-GB" b="1" dirty="0" smtClean="0"/>
              <a:t>23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40647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B58B8-D2A1-0543-AED4-A5E36B33268E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01C8B-EA92-874F-9A99-67F34EC19F5C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Date Placeholder 4"/>
          <p:cNvSpPr txBox="1">
            <a:spLocks/>
          </p:cNvSpPr>
          <p:nvPr/>
        </p:nvSpPr>
        <p:spPr>
          <a:xfrm>
            <a:off x="0" y="6567559"/>
            <a:ext cx="2133600" cy="2410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9" name="Footer Placeholder 5"/>
          <p:cNvSpPr txBox="1">
            <a:spLocks/>
          </p:cNvSpPr>
          <p:nvPr/>
        </p:nvSpPr>
        <p:spPr>
          <a:xfrm>
            <a:off x="2145795" y="6567559"/>
            <a:ext cx="4496425" cy="2410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© 2016 Applied Research Programme on Energy and Economic Growth</a:t>
            </a:r>
            <a:endParaRPr lang="en-GB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8545785" y="6567559"/>
            <a:ext cx="357741" cy="2802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24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1234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ase3_a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3" name="Date Placeholder 4"/>
          <p:cNvSpPr txBox="1">
            <a:spLocks/>
          </p:cNvSpPr>
          <p:nvPr/>
        </p:nvSpPr>
        <p:spPr>
          <a:xfrm>
            <a:off x="0" y="6567559"/>
            <a:ext cx="2133600" cy="2410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4" name="Footer Placeholder 5"/>
          <p:cNvSpPr txBox="1">
            <a:spLocks/>
          </p:cNvSpPr>
          <p:nvPr/>
        </p:nvSpPr>
        <p:spPr>
          <a:xfrm>
            <a:off x="2133600" y="6566367"/>
            <a:ext cx="4496425" cy="2410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© 2016 Applied Research Programme on Energy and Economic Growth</a:t>
            </a:r>
            <a:endParaRPr lang="en-GB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Slide Number Placeholder 6"/>
          <p:cNvSpPr txBox="1">
            <a:spLocks/>
          </p:cNvSpPr>
          <p:nvPr/>
        </p:nvSpPr>
        <p:spPr>
          <a:xfrm>
            <a:off x="8545785" y="6567559"/>
            <a:ext cx="357741" cy="2802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25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669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30" y="184022"/>
            <a:ext cx="8229600" cy="47500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+mj-lt"/>
              </a:rPr>
              <a:t>We</a:t>
            </a:r>
            <a:r>
              <a:rPr lang="en-US" sz="2500" b="1" dirty="0" smtClean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+mj-lt"/>
              </a:rPr>
              <a:t>collected </a:t>
            </a:r>
            <a:r>
              <a:rPr lang="en-US" dirty="0" err="1">
                <a:latin typeface="+mj-lt"/>
              </a:rPr>
              <a:t>endline</a:t>
            </a:r>
            <a:r>
              <a:rPr lang="en-US" dirty="0">
                <a:latin typeface="+mj-lt"/>
              </a:rPr>
              <a:t> data at the level of the…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91069" y="1688939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Grid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connection? Y/N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91069" y="2812701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Monthly spending in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electricity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91069" y="3936463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% employed or running own business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91069" y="5619642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Annual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consumption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of 23 goods ( estimated)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04369" y="1288892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Pentagon 33"/>
          <p:cNvSpPr/>
          <p:nvPr/>
        </p:nvSpPr>
        <p:spPr>
          <a:xfrm>
            <a:off x="204368" y="1056065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Household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345437" y="4980016"/>
            <a:ext cx="822960" cy="4114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Female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2208316" y="4981034"/>
            <a:ext cx="822960" cy="4114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Male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0" name="Elbow Connector 49"/>
          <p:cNvCxnSpPr>
            <a:endCxn id="48" idx="0"/>
          </p:cNvCxnSpPr>
          <p:nvPr/>
        </p:nvCxnSpPr>
        <p:spPr>
          <a:xfrm rot="5400000">
            <a:off x="1100907" y="4415433"/>
            <a:ext cx="220593" cy="908572"/>
          </a:xfrm>
          <a:prstGeom prst="bentConnector3">
            <a:avLst/>
          </a:prstGeom>
          <a:ln>
            <a:solidFill>
              <a:srgbClr val="2E2F5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endCxn id="49" idx="0"/>
          </p:cNvCxnSpPr>
          <p:nvPr/>
        </p:nvCxnSpPr>
        <p:spPr>
          <a:xfrm rot="16200000" flipH="1">
            <a:off x="2031837" y="4393074"/>
            <a:ext cx="221611" cy="954307"/>
          </a:xfrm>
          <a:prstGeom prst="bentConnector3">
            <a:avLst>
              <a:gd name="adj1" fmla="val 50000"/>
            </a:avLst>
          </a:prstGeom>
          <a:ln>
            <a:solidFill>
              <a:srgbClr val="2E2F5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Date Placeholder 4"/>
          <p:cNvSpPr txBox="1">
            <a:spLocks/>
          </p:cNvSpPr>
          <p:nvPr/>
        </p:nvSpPr>
        <p:spPr>
          <a:xfrm>
            <a:off x="0" y="6567559"/>
            <a:ext cx="2133600" cy="2410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152870" y="6567559"/>
            <a:ext cx="4496425" cy="2410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sz="10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45785" y="6567559"/>
            <a:ext cx="357741" cy="280241"/>
          </a:xfrm>
          <a:prstGeom prst="rect">
            <a:avLst/>
          </a:prstGeom>
        </p:spPr>
        <p:txBody>
          <a:bodyPr/>
          <a:lstStyle/>
          <a:p>
            <a:r>
              <a:rPr lang="en-GB" b="1" dirty="0" smtClean="0"/>
              <a:t>26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52181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30" y="184022"/>
            <a:ext cx="8229600" cy="47500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+mj-lt"/>
              </a:rPr>
              <a:t>We collected </a:t>
            </a:r>
            <a:r>
              <a:rPr lang="en-US" dirty="0" err="1">
                <a:latin typeface="+mj-lt"/>
              </a:rPr>
              <a:t>endline</a:t>
            </a:r>
            <a:r>
              <a:rPr lang="en-US" dirty="0">
                <a:latin typeface="+mj-lt"/>
              </a:rPr>
              <a:t> data at the level of the…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91069" y="1688939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Grid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connection? Y/N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91069" y="2812701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Monthly spending in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electricity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91069" y="3936463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% employed or running own business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91069" y="5619642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Annual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consumption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of 23 goods ( estimated)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644604" y="1688939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Hours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worked in the past 7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days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644604" y="4195477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Index of health symptoms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(past month) 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644604" y="5448745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Index of political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and social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awareness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3644604" y="2942208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pPr>
              <a:spcAft>
                <a:spcPts val="0"/>
              </a:spcAft>
            </a:pP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Life satisfaction </a:t>
            </a:r>
            <a:endParaRPr lang="en-US" sz="1700" dirty="0" smtClean="0">
              <a:solidFill>
                <a:srgbClr val="2E2F5C"/>
              </a:solidFill>
              <a:latin typeface="Arial Narrow" panose="020B0606020202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(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1 to 10)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204369" y="1288892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Pentagon 33"/>
          <p:cNvSpPr/>
          <p:nvPr/>
        </p:nvSpPr>
        <p:spPr>
          <a:xfrm>
            <a:off x="204368" y="1056065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Household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196808" y="1288892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Pentagon 36"/>
          <p:cNvSpPr/>
          <p:nvPr/>
        </p:nvSpPr>
        <p:spPr>
          <a:xfrm>
            <a:off x="3196807" y="1056065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Respondent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  <a:cs typeface="Arial Narrow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345437" y="4980016"/>
            <a:ext cx="822960" cy="4114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Female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2208316" y="4981034"/>
            <a:ext cx="822960" cy="4114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Male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0" name="Elbow Connector 49"/>
          <p:cNvCxnSpPr>
            <a:endCxn id="48" idx="0"/>
          </p:cNvCxnSpPr>
          <p:nvPr/>
        </p:nvCxnSpPr>
        <p:spPr>
          <a:xfrm rot="5400000">
            <a:off x="1100907" y="4415433"/>
            <a:ext cx="220593" cy="908572"/>
          </a:xfrm>
          <a:prstGeom prst="bentConnector3">
            <a:avLst/>
          </a:prstGeom>
          <a:ln>
            <a:solidFill>
              <a:srgbClr val="2E2F5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endCxn id="49" idx="0"/>
          </p:cNvCxnSpPr>
          <p:nvPr/>
        </p:nvCxnSpPr>
        <p:spPr>
          <a:xfrm rot="16200000" flipH="1">
            <a:off x="2031837" y="4393074"/>
            <a:ext cx="221611" cy="954307"/>
          </a:xfrm>
          <a:prstGeom prst="bentConnector3">
            <a:avLst>
              <a:gd name="adj1" fmla="val 50000"/>
            </a:avLst>
          </a:prstGeom>
          <a:ln>
            <a:solidFill>
              <a:srgbClr val="2E2F5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Date Placeholder 4"/>
          <p:cNvSpPr txBox="1">
            <a:spLocks/>
          </p:cNvSpPr>
          <p:nvPr/>
        </p:nvSpPr>
        <p:spPr>
          <a:xfrm>
            <a:off x="0" y="6567559"/>
            <a:ext cx="2133600" cy="2410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152870" y="6567559"/>
            <a:ext cx="4496425" cy="2410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sz="10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3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45785" y="6567559"/>
            <a:ext cx="357741" cy="280241"/>
          </a:xfrm>
          <a:prstGeom prst="rect">
            <a:avLst/>
          </a:prstGeom>
        </p:spPr>
        <p:txBody>
          <a:bodyPr/>
          <a:lstStyle/>
          <a:p>
            <a:r>
              <a:rPr lang="en-GB" b="1" dirty="0" smtClean="0"/>
              <a:t>27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273789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30" y="184022"/>
            <a:ext cx="8229600" cy="47500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+mj-lt"/>
              </a:rPr>
              <a:t>We collected </a:t>
            </a:r>
            <a:r>
              <a:rPr lang="en-US" dirty="0" err="1">
                <a:latin typeface="+mj-lt"/>
              </a:rPr>
              <a:t>endline</a:t>
            </a:r>
            <a:r>
              <a:rPr lang="en-US" dirty="0">
                <a:latin typeface="+mj-lt"/>
              </a:rPr>
              <a:t> data at the level of the…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91069" y="1688939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Grid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connection? Y/N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91069" y="2812701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Monthly spending in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electricity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91069" y="3936463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% employed or running own business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91069" y="5619642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Annual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consumption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of 23 goods ( estimated)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644604" y="1688939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Hours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worked in the past 7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days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644604" y="4195477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Index of health symptoms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(past month) 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644604" y="5448745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Index of political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and social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awareness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3644604" y="2942208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pPr>
              <a:spcAft>
                <a:spcPts val="0"/>
              </a:spcAft>
            </a:pP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Life satisfaction </a:t>
            </a:r>
            <a:endParaRPr lang="en-US" sz="1700" dirty="0" smtClean="0">
              <a:solidFill>
                <a:srgbClr val="2E2F5C"/>
              </a:solidFill>
              <a:latin typeface="Arial Narrow" panose="020B0606020202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(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1 to 10)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451463" y="1688939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Math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and English (reading) test scores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204369" y="1288892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Pentagon 33"/>
          <p:cNvSpPr/>
          <p:nvPr/>
        </p:nvSpPr>
        <p:spPr>
          <a:xfrm>
            <a:off x="204368" y="1056065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Household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196808" y="1288892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Pentagon 36"/>
          <p:cNvSpPr/>
          <p:nvPr/>
        </p:nvSpPr>
        <p:spPr>
          <a:xfrm>
            <a:off x="3196807" y="1056065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Respondent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  <a:cs typeface="Arial Narrow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6110318" y="1288891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Pentagon 38"/>
          <p:cNvSpPr/>
          <p:nvPr/>
        </p:nvSpPr>
        <p:spPr>
          <a:xfrm>
            <a:off x="6110317" y="1056064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Child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  <a:cs typeface="Arial Narrow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345437" y="4980016"/>
            <a:ext cx="822960" cy="4114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Female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2208316" y="4981034"/>
            <a:ext cx="822960" cy="4114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Male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0" name="Elbow Connector 49"/>
          <p:cNvCxnSpPr>
            <a:endCxn id="48" idx="0"/>
          </p:cNvCxnSpPr>
          <p:nvPr/>
        </p:nvCxnSpPr>
        <p:spPr>
          <a:xfrm rot="5400000">
            <a:off x="1100907" y="4415433"/>
            <a:ext cx="220593" cy="908572"/>
          </a:xfrm>
          <a:prstGeom prst="bentConnector3">
            <a:avLst/>
          </a:prstGeom>
          <a:ln>
            <a:solidFill>
              <a:srgbClr val="2E2F5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endCxn id="49" idx="0"/>
          </p:cNvCxnSpPr>
          <p:nvPr/>
        </p:nvCxnSpPr>
        <p:spPr>
          <a:xfrm rot="16200000" flipH="1">
            <a:off x="2031837" y="4393074"/>
            <a:ext cx="221611" cy="954307"/>
          </a:xfrm>
          <a:prstGeom prst="bentConnector3">
            <a:avLst>
              <a:gd name="adj1" fmla="val 50000"/>
            </a:avLst>
          </a:prstGeom>
          <a:ln>
            <a:solidFill>
              <a:srgbClr val="2E2F5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" name="Date Placeholder 4"/>
          <p:cNvSpPr txBox="1">
            <a:spLocks/>
          </p:cNvSpPr>
          <p:nvPr/>
        </p:nvSpPr>
        <p:spPr>
          <a:xfrm>
            <a:off x="0" y="6567559"/>
            <a:ext cx="2133600" cy="2410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25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152870" y="6567559"/>
            <a:ext cx="4496425" cy="2410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sz="10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31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45785" y="6567559"/>
            <a:ext cx="357741" cy="280241"/>
          </a:xfrm>
          <a:prstGeom prst="rect">
            <a:avLst/>
          </a:prstGeom>
        </p:spPr>
        <p:txBody>
          <a:bodyPr/>
          <a:lstStyle/>
          <a:p>
            <a:r>
              <a:rPr lang="en-GB" b="1" dirty="0" smtClean="0"/>
              <a:t>28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393161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30" y="184022"/>
            <a:ext cx="8229600" cy="47500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+mj-lt"/>
              </a:rPr>
              <a:t>Households</a:t>
            </a:r>
            <a:r>
              <a:rPr lang="en-US" sz="2500" b="1" dirty="0" smtClean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+mj-lt"/>
              </a:rPr>
              <a:t>are connected and spending more on electricity…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91069" y="1688939"/>
            <a:ext cx="1186927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Grid connection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91069" y="2812701"/>
            <a:ext cx="1186927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Monthly spending in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electricity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91069" y="3936463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% employed or running own business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91069" y="5619642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Annual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consumption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of 23 goods ( estimated)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644604" y="1688939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Hours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worked in the past 7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days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644604" y="4195477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Index of health symptoms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(past month) 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644604" y="5448745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Index of political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and social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awareness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3644604" y="2942208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pPr>
              <a:spcAft>
                <a:spcPts val="0"/>
              </a:spcAft>
            </a:pP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Life satisfaction </a:t>
            </a:r>
            <a:endParaRPr lang="en-US" sz="1700" dirty="0" smtClean="0">
              <a:solidFill>
                <a:srgbClr val="2E2F5C"/>
              </a:solidFill>
              <a:latin typeface="Arial Narrow" panose="020B0606020202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(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1 to 10)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451463" y="1688939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Math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and English (reading) test scores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204369" y="1288892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Pentagon 33"/>
          <p:cNvSpPr/>
          <p:nvPr/>
        </p:nvSpPr>
        <p:spPr>
          <a:xfrm>
            <a:off x="204368" y="1056065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Household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196808" y="1288892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Pentagon 36"/>
          <p:cNvSpPr/>
          <p:nvPr/>
        </p:nvSpPr>
        <p:spPr>
          <a:xfrm>
            <a:off x="3196807" y="1056065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Respondent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  <a:cs typeface="Arial Narrow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6110318" y="1288891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Pentagon 38"/>
          <p:cNvSpPr/>
          <p:nvPr/>
        </p:nvSpPr>
        <p:spPr>
          <a:xfrm>
            <a:off x="6110317" y="1056064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Child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  <a:cs typeface="Arial Narrow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97430" y="1623047"/>
            <a:ext cx="387275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+</a:t>
            </a:r>
            <a:endParaRPr lang="en-US" b="1" dirty="0"/>
          </a:p>
        </p:txBody>
      </p:sp>
      <p:sp>
        <p:nvSpPr>
          <p:cNvPr id="25" name="Oval 24"/>
          <p:cNvSpPr/>
          <p:nvPr/>
        </p:nvSpPr>
        <p:spPr>
          <a:xfrm>
            <a:off x="397430" y="2736468"/>
            <a:ext cx="387275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+</a:t>
            </a:r>
            <a:endParaRPr lang="en-US" b="1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2137765" y="1753480"/>
            <a:ext cx="1100279" cy="6841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6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89%</a:t>
            </a:r>
            <a:endParaRPr lang="en-US" sz="16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2159281" y="2835993"/>
            <a:ext cx="1100279" cy="6841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6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KSH 175</a:t>
            </a:r>
            <a:endParaRPr lang="en-US" sz="16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1955900" y="1897244"/>
            <a:ext cx="229206" cy="4063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Type II Condensed"/>
              <a:cs typeface="Arial Narrow"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1955900" y="2974876"/>
            <a:ext cx="229206" cy="4063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Type II Condensed"/>
              <a:cs typeface="Arial Narrow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345437" y="4980016"/>
            <a:ext cx="822960" cy="4114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Female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2208316" y="4981034"/>
            <a:ext cx="822960" cy="4114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Male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0" name="Elbow Connector 49"/>
          <p:cNvCxnSpPr>
            <a:endCxn id="48" idx="0"/>
          </p:cNvCxnSpPr>
          <p:nvPr/>
        </p:nvCxnSpPr>
        <p:spPr>
          <a:xfrm rot="5400000">
            <a:off x="1100907" y="4415433"/>
            <a:ext cx="220593" cy="908572"/>
          </a:xfrm>
          <a:prstGeom prst="bentConnector3">
            <a:avLst/>
          </a:prstGeom>
          <a:ln>
            <a:solidFill>
              <a:srgbClr val="2E2F5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endCxn id="49" idx="0"/>
          </p:cNvCxnSpPr>
          <p:nvPr/>
        </p:nvCxnSpPr>
        <p:spPr>
          <a:xfrm rot="16200000" flipH="1">
            <a:off x="2031837" y="4393074"/>
            <a:ext cx="221611" cy="954307"/>
          </a:xfrm>
          <a:prstGeom prst="bentConnector3">
            <a:avLst>
              <a:gd name="adj1" fmla="val 50000"/>
            </a:avLst>
          </a:prstGeom>
          <a:ln>
            <a:solidFill>
              <a:srgbClr val="2E2F5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Date Placeholder 4"/>
          <p:cNvSpPr txBox="1">
            <a:spLocks/>
          </p:cNvSpPr>
          <p:nvPr/>
        </p:nvSpPr>
        <p:spPr>
          <a:xfrm>
            <a:off x="0" y="6567559"/>
            <a:ext cx="2133600" cy="2410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32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152870" y="6567559"/>
            <a:ext cx="4496425" cy="2410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sz="10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0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45785" y="6567559"/>
            <a:ext cx="357741" cy="280241"/>
          </a:xfrm>
          <a:prstGeom prst="rect">
            <a:avLst/>
          </a:prstGeom>
        </p:spPr>
        <p:txBody>
          <a:bodyPr/>
          <a:lstStyle/>
          <a:p>
            <a:r>
              <a:rPr lang="en-GB" b="1" dirty="0" smtClean="0"/>
              <a:t>29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334994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30" y="184022"/>
            <a:ext cx="8229600" cy="475005"/>
          </a:xfrm>
        </p:spPr>
        <p:txBody>
          <a:bodyPr>
            <a:normAutofit/>
          </a:bodyPr>
          <a:lstStyle/>
          <a:p>
            <a:pPr algn="l"/>
            <a:r>
              <a:rPr lang="en-US" sz="2200" dirty="0">
                <a:latin typeface="+mj-lt"/>
              </a:rPr>
              <a:t>But</a:t>
            </a:r>
            <a:r>
              <a:rPr lang="en-US" sz="2500" b="1" dirty="0">
                <a:latin typeface="Arial Narrow" panose="020B0606020202030204" pitchFamily="34" charset="0"/>
              </a:rPr>
              <a:t> </a:t>
            </a:r>
            <a:r>
              <a:rPr lang="en-US" sz="2200" dirty="0">
                <a:latin typeface="+mj-lt"/>
              </a:rPr>
              <a:t>employment and consumption were not affected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91069" y="1688939"/>
            <a:ext cx="1186927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Grid connection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91069" y="2812701"/>
            <a:ext cx="1186927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Monthly spending in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electricity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91069" y="3936463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% employed or running own business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91069" y="5619642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Annual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consumption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of 23 goods ( estimated)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644604" y="1688939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Hours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worked in the past 7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days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644604" y="4195477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Index of health symptoms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(past month) 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644604" y="5448745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Index of political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and social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awareness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3644604" y="2942208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pPr>
              <a:spcAft>
                <a:spcPts val="0"/>
              </a:spcAft>
            </a:pP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Life satisfaction </a:t>
            </a:r>
            <a:endParaRPr lang="en-US" sz="1700" dirty="0" smtClean="0">
              <a:solidFill>
                <a:srgbClr val="2E2F5C"/>
              </a:solidFill>
              <a:latin typeface="Arial Narrow" panose="020B0606020202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(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1 to 10)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451463" y="1688939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Math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and English (reading) test scores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204369" y="1288892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Pentagon 33"/>
          <p:cNvSpPr/>
          <p:nvPr/>
        </p:nvSpPr>
        <p:spPr>
          <a:xfrm>
            <a:off x="204368" y="1056065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Household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196808" y="1288892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Pentagon 36"/>
          <p:cNvSpPr/>
          <p:nvPr/>
        </p:nvSpPr>
        <p:spPr>
          <a:xfrm>
            <a:off x="3196807" y="1056065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Respondent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  <a:cs typeface="Arial Narrow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6110318" y="1288891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Pentagon 38"/>
          <p:cNvSpPr/>
          <p:nvPr/>
        </p:nvSpPr>
        <p:spPr>
          <a:xfrm>
            <a:off x="6110317" y="1056064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Child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  <a:cs typeface="Arial Narrow"/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345437" y="4980016"/>
            <a:ext cx="822960" cy="4114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Female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208316" y="4981034"/>
            <a:ext cx="822960" cy="4114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Male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3" name="Elbow Connector 42"/>
          <p:cNvCxnSpPr>
            <a:stCxn id="22" idx="2"/>
            <a:endCxn id="40" idx="0"/>
          </p:cNvCxnSpPr>
          <p:nvPr/>
        </p:nvCxnSpPr>
        <p:spPr>
          <a:xfrm rot="5400000">
            <a:off x="1100907" y="4415433"/>
            <a:ext cx="220593" cy="908572"/>
          </a:xfrm>
          <a:prstGeom prst="bentConnector3">
            <a:avLst/>
          </a:prstGeom>
          <a:ln>
            <a:solidFill>
              <a:srgbClr val="2E2F5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22" idx="2"/>
            <a:endCxn id="41" idx="0"/>
          </p:cNvCxnSpPr>
          <p:nvPr/>
        </p:nvCxnSpPr>
        <p:spPr>
          <a:xfrm rot="16200000" flipH="1">
            <a:off x="2031837" y="4393074"/>
            <a:ext cx="221611" cy="954307"/>
          </a:xfrm>
          <a:prstGeom prst="bentConnector3">
            <a:avLst>
              <a:gd name="adj1" fmla="val 50000"/>
            </a:avLst>
          </a:prstGeom>
          <a:ln>
            <a:solidFill>
              <a:srgbClr val="2E2F5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97430" y="1623047"/>
            <a:ext cx="387275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+</a:t>
            </a:r>
            <a:endParaRPr lang="en-US" b="1" dirty="0"/>
          </a:p>
        </p:txBody>
      </p:sp>
      <p:sp>
        <p:nvSpPr>
          <p:cNvPr id="25" name="Oval 24"/>
          <p:cNvSpPr/>
          <p:nvPr/>
        </p:nvSpPr>
        <p:spPr>
          <a:xfrm>
            <a:off x="397430" y="2736468"/>
            <a:ext cx="387275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+</a:t>
            </a:r>
            <a:endParaRPr lang="en-US" b="1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2137765" y="1753480"/>
            <a:ext cx="1100279" cy="6841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6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+89%</a:t>
            </a:r>
            <a:endParaRPr lang="en-US" sz="16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2159281" y="2835993"/>
            <a:ext cx="1100279" cy="6841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6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+KSH 175</a:t>
            </a:r>
            <a:endParaRPr lang="en-US" sz="16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21927" y="3765168"/>
            <a:ext cx="387275" cy="4114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0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21927" y="5476592"/>
            <a:ext cx="387275" cy="4114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79646"/>
                </a:solidFill>
              </a:rPr>
              <a:t>0</a:t>
            </a:r>
            <a:endParaRPr lang="en-US" sz="2000" b="1" dirty="0">
              <a:solidFill>
                <a:srgbClr val="F79646"/>
              </a:solidFill>
            </a:endParaRPr>
          </a:p>
        </p:txBody>
      </p:sp>
      <p:sp>
        <p:nvSpPr>
          <p:cNvPr id="56" name="Right Arrow 55"/>
          <p:cNvSpPr/>
          <p:nvPr/>
        </p:nvSpPr>
        <p:spPr>
          <a:xfrm>
            <a:off x="1955900" y="1897244"/>
            <a:ext cx="229206" cy="4063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Type II Condensed"/>
              <a:cs typeface="Arial Narrow"/>
            </a:endParaRPr>
          </a:p>
        </p:txBody>
      </p:sp>
      <p:sp>
        <p:nvSpPr>
          <p:cNvPr id="57" name="Right Arrow 56"/>
          <p:cNvSpPr/>
          <p:nvPr/>
        </p:nvSpPr>
        <p:spPr>
          <a:xfrm>
            <a:off x="1955900" y="2974876"/>
            <a:ext cx="229206" cy="4063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Type II Condensed"/>
              <a:cs typeface="Arial Narrow"/>
            </a:endParaRPr>
          </a:p>
        </p:txBody>
      </p:sp>
      <p:sp>
        <p:nvSpPr>
          <p:cNvPr id="31" name="Date Placeholder 4"/>
          <p:cNvSpPr txBox="1">
            <a:spLocks/>
          </p:cNvSpPr>
          <p:nvPr/>
        </p:nvSpPr>
        <p:spPr>
          <a:xfrm>
            <a:off x="0" y="6567559"/>
            <a:ext cx="2133600" cy="2410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32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152870" y="6567559"/>
            <a:ext cx="4496425" cy="2410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sz="10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2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45785" y="6567559"/>
            <a:ext cx="357741" cy="280241"/>
          </a:xfrm>
          <a:prstGeom prst="rect">
            <a:avLst/>
          </a:prstGeom>
        </p:spPr>
        <p:txBody>
          <a:bodyPr/>
          <a:lstStyle/>
          <a:p>
            <a:r>
              <a:rPr lang="en-GB" b="1" dirty="0" smtClean="0"/>
              <a:t>30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19975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5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30" y="184022"/>
            <a:ext cx="8229600" cy="475005"/>
          </a:xfrm>
        </p:spPr>
        <p:txBody>
          <a:bodyPr>
            <a:normAutofit/>
          </a:bodyPr>
          <a:lstStyle/>
          <a:p>
            <a:pPr algn="l"/>
            <a:r>
              <a:rPr lang="en-US" sz="2200" dirty="0">
                <a:latin typeface="+mj-lt"/>
              </a:rPr>
              <a:t>Nor</a:t>
            </a:r>
            <a:r>
              <a:rPr lang="en-US" sz="2500" b="1" dirty="0" smtClean="0">
                <a:latin typeface="Arial Narrow" panose="020B0606020202030204" pitchFamily="34" charset="0"/>
              </a:rPr>
              <a:t> </a:t>
            </a:r>
            <a:r>
              <a:rPr lang="en-US" sz="2200" dirty="0">
                <a:latin typeface="+mj-lt"/>
              </a:rPr>
              <a:t>was </a:t>
            </a:r>
            <a:r>
              <a:rPr lang="en-US" sz="2200" dirty="0" smtClean="0">
                <a:latin typeface="+mj-lt"/>
              </a:rPr>
              <a:t>health, political </a:t>
            </a:r>
            <a:r>
              <a:rPr lang="en-US" sz="2200" dirty="0">
                <a:latin typeface="+mj-lt"/>
              </a:rPr>
              <a:t>awareness</a:t>
            </a:r>
            <a:r>
              <a:rPr lang="en-US" sz="2200" dirty="0" smtClean="0">
                <a:latin typeface="+mj-lt"/>
              </a:rPr>
              <a:t>, </a:t>
            </a:r>
            <a:r>
              <a:rPr lang="en-US" sz="2200" dirty="0">
                <a:latin typeface="+mj-lt"/>
              </a:rPr>
              <a:t>or test scores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91069" y="1688939"/>
            <a:ext cx="1186927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Grid connection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91069" y="2812701"/>
            <a:ext cx="1186927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Monthly spending in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electricity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91069" y="3936463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% employed or running own business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91069" y="5619642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Annual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consumption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of 23 goods ( estimated)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644604" y="1688939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Hours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worked in the past 7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days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644604" y="4195477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Index of health symptoms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(past month) 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644604" y="5448745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Index of political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and social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awareness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3644604" y="2942208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pPr>
              <a:spcAft>
                <a:spcPts val="0"/>
              </a:spcAft>
            </a:pP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Life satisfaction </a:t>
            </a:r>
            <a:endParaRPr lang="en-US" sz="1700" dirty="0" smtClean="0">
              <a:solidFill>
                <a:srgbClr val="2E2F5C"/>
              </a:solidFill>
              <a:latin typeface="Arial Narrow" panose="020B0606020202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(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1 to 10)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451463" y="1688939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Math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and English (reading) test scores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204369" y="1288892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Pentagon 33"/>
          <p:cNvSpPr/>
          <p:nvPr/>
        </p:nvSpPr>
        <p:spPr>
          <a:xfrm>
            <a:off x="204368" y="1056065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Household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196808" y="1288892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Pentagon 36"/>
          <p:cNvSpPr/>
          <p:nvPr/>
        </p:nvSpPr>
        <p:spPr>
          <a:xfrm>
            <a:off x="3196807" y="1056065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Respondent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  <a:cs typeface="Arial Narrow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6110318" y="1288891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Pentagon 38"/>
          <p:cNvSpPr/>
          <p:nvPr/>
        </p:nvSpPr>
        <p:spPr>
          <a:xfrm>
            <a:off x="6110317" y="1056064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Child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  <a:cs typeface="Arial Narrow"/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345437" y="4980016"/>
            <a:ext cx="822960" cy="4114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Female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208316" y="4981034"/>
            <a:ext cx="822960" cy="4114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Male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3" name="Elbow Connector 42"/>
          <p:cNvCxnSpPr>
            <a:stCxn id="22" idx="2"/>
            <a:endCxn id="40" idx="0"/>
          </p:cNvCxnSpPr>
          <p:nvPr/>
        </p:nvCxnSpPr>
        <p:spPr>
          <a:xfrm rot="5400000">
            <a:off x="1100907" y="4415433"/>
            <a:ext cx="220593" cy="908572"/>
          </a:xfrm>
          <a:prstGeom prst="bentConnector3">
            <a:avLst/>
          </a:prstGeom>
          <a:ln>
            <a:solidFill>
              <a:srgbClr val="2E2F5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22" idx="2"/>
            <a:endCxn id="41" idx="0"/>
          </p:cNvCxnSpPr>
          <p:nvPr/>
        </p:nvCxnSpPr>
        <p:spPr>
          <a:xfrm rot="16200000" flipH="1">
            <a:off x="2031837" y="4393074"/>
            <a:ext cx="221611" cy="954307"/>
          </a:xfrm>
          <a:prstGeom prst="bentConnector3">
            <a:avLst>
              <a:gd name="adj1" fmla="val 50000"/>
            </a:avLst>
          </a:prstGeom>
          <a:ln>
            <a:solidFill>
              <a:srgbClr val="2E2F5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97431" y="1623047"/>
            <a:ext cx="387275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+</a:t>
            </a:r>
            <a:endParaRPr lang="en-US" b="1" dirty="0"/>
          </a:p>
        </p:txBody>
      </p:sp>
      <p:sp>
        <p:nvSpPr>
          <p:cNvPr id="25" name="Oval 24"/>
          <p:cNvSpPr/>
          <p:nvPr/>
        </p:nvSpPr>
        <p:spPr>
          <a:xfrm>
            <a:off x="397430" y="2736468"/>
            <a:ext cx="387275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+</a:t>
            </a:r>
            <a:endParaRPr lang="en-US" b="1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2137765" y="1753480"/>
            <a:ext cx="1100279" cy="6841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6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+89%</a:t>
            </a:r>
            <a:endParaRPr lang="en-US" sz="16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2159281" y="2835993"/>
            <a:ext cx="1100279" cy="6841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6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+KSH 175</a:t>
            </a:r>
            <a:endParaRPr lang="en-US" sz="16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56" name="Right Arrow 55"/>
          <p:cNvSpPr/>
          <p:nvPr/>
        </p:nvSpPr>
        <p:spPr>
          <a:xfrm>
            <a:off x="1955900" y="1897244"/>
            <a:ext cx="229206" cy="4063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Type II Condensed"/>
              <a:cs typeface="Arial Narrow"/>
            </a:endParaRPr>
          </a:p>
        </p:txBody>
      </p:sp>
      <p:sp>
        <p:nvSpPr>
          <p:cNvPr id="57" name="Right Arrow 56"/>
          <p:cNvSpPr/>
          <p:nvPr/>
        </p:nvSpPr>
        <p:spPr>
          <a:xfrm>
            <a:off x="1955900" y="2974876"/>
            <a:ext cx="229206" cy="4063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Type II Condensed"/>
              <a:cs typeface="Arial Narrow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21927" y="3765168"/>
            <a:ext cx="387275" cy="4114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0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413353" y="5420160"/>
            <a:ext cx="387275" cy="4114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0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3445399" y="5268464"/>
            <a:ext cx="387275" cy="4114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0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3508369" y="3954048"/>
            <a:ext cx="387275" cy="4114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0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6272125" y="1584240"/>
            <a:ext cx="387275" cy="4114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0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42" name="Date Placeholder 4"/>
          <p:cNvSpPr txBox="1">
            <a:spLocks/>
          </p:cNvSpPr>
          <p:nvPr/>
        </p:nvSpPr>
        <p:spPr>
          <a:xfrm>
            <a:off x="0" y="6567559"/>
            <a:ext cx="2133600" cy="2410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4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152870" y="6567559"/>
            <a:ext cx="4496425" cy="2410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sz="10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45785" y="6567559"/>
            <a:ext cx="357741" cy="280241"/>
          </a:xfrm>
          <a:prstGeom prst="rect">
            <a:avLst/>
          </a:prstGeom>
        </p:spPr>
        <p:txBody>
          <a:bodyPr/>
          <a:lstStyle/>
          <a:p>
            <a:r>
              <a:rPr lang="en-GB" b="1" dirty="0" smtClean="0"/>
              <a:t>31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246128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591069" y="1688939"/>
            <a:ext cx="1186927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Grid connection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91069" y="2812701"/>
            <a:ext cx="1186927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Monthly spending in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electricity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91069" y="3936463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% employed or running own business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91069" y="5619642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Annual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consumption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of 23 goods ( estimated)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644604" y="1688939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Hours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worked in the past 7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days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644604" y="4195477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Index of health symptoms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(past month) 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644604" y="5448745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Index of political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and social </a:t>
            </a: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awareness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3644604" y="2942208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pPr>
              <a:spcAft>
                <a:spcPts val="0"/>
              </a:spcAft>
            </a:pP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Life satisfaction </a:t>
            </a:r>
            <a:endParaRPr lang="en-US" sz="1700" dirty="0" smtClean="0">
              <a:solidFill>
                <a:srgbClr val="2E2F5C"/>
              </a:solidFill>
              <a:latin typeface="Arial Narrow" panose="020B0606020202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(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1 to 10)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451463" y="1688939"/>
            <a:ext cx="2148840" cy="8229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Math </a:t>
            </a:r>
            <a:r>
              <a:rPr lang="en-US" sz="1700" dirty="0">
                <a:solidFill>
                  <a:srgbClr val="2E2F5C"/>
                </a:solidFill>
                <a:latin typeface="Arial Narrow" panose="020B0606020202030204" pitchFamily="34" charset="0"/>
              </a:rPr>
              <a:t>and English (reading) test scores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204369" y="1288892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Pentagon 33"/>
          <p:cNvSpPr/>
          <p:nvPr/>
        </p:nvSpPr>
        <p:spPr>
          <a:xfrm>
            <a:off x="204368" y="1056065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Household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196808" y="1288892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Pentagon 36"/>
          <p:cNvSpPr/>
          <p:nvPr/>
        </p:nvSpPr>
        <p:spPr>
          <a:xfrm>
            <a:off x="3196807" y="1056065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Respondent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  <a:cs typeface="Arial Narrow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6110318" y="1288891"/>
            <a:ext cx="0" cy="4982813"/>
          </a:xfrm>
          <a:prstGeom prst="line">
            <a:avLst/>
          </a:prstGeom>
          <a:ln w="3175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Pentagon 38"/>
          <p:cNvSpPr/>
          <p:nvPr/>
        </p:nvSpPr>
        <p:spPr>
          <a:xfrm>
            <a:off x="6110317" y="1056064"/>
            <a:ext cx="2840039" cy="465655"/>
          </a:xfrm>
          <a:prstGeom prst="homePlate">
            <a:avLst>
              <a:gd name="adj" fmla="val 0"/>
            </a:avLst>
          </a:prstGeom>
          <a:solidFill>
            <a:schemeClr val="accent4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96" tIns="46648" rIns="93296" bIns="46648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Narrow" panose="020B0606020202030204" pitchFamily="34" charset="0"/>
                <a:cs typeface="Arial Narrow"/>
              </a:rPr>
              <a:t>Child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  <a:cs typeface="Arial Narrow"/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345437" y="4980016"/>
            <a:ext cx="822960" cy="4114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Female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2208316" y="4981034"/>
            <a:ext cx="822960" cy="41148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3296" tIns="46648" rIns="93296" bIns="46648" rtlCol="0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600"/>
              </a:spcAft>
              <a:buClr>
                <a:srgbClr val="A80000"/>
              </a:buClr>
              <a:buFont typeface="Arial" pitchFamily="34" charset="0"/>
              <a:buNone/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7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Male</a:t>
            </a:r>
            <a:endParaRPr lang="en-US" sz="17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3" name="Elbow Connector 42"/>
          <p:cNvCxnSpPr>
            <a:stCxn id="22" idx="2"/>
            <a:endCxn id="40" idx="0"/>
          </p:cNvCxnSpPr>
          <p:nvPr/>
        </p:nvCxnSpPr>
        <p:spPr>
          <a:xfrm rot="5400000">
            <a:off x="1100907" y="4415433"/>
            <a:ext cx="220593" cy="908572"/>
          </a:xfrm>
          <a:prstGeom prst="bentConnector3">
            <a:avLst/>
          </a:prstGeom>
          <a:ln>
            <a:solidFill>
              <a:srgbClr val="2E2F5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22" idx="2"/>
            <a:endCxn id="41" idx="0"/>
          </p:cNvCxnSpPr>
          <p:nvPr/>
        </p:nvCxnSpPr>
        <p:spPr>
          <a:xfrm rot="16200000" flipH="1">
            <a:off x="2031837" y="4393074"/>
            <a:ext cx="221611" cy="954307"/>
          </a:xfrm>
          <a:prstGeom prst="bentConnector3">
            <a:avLst>
              <a:gd name="adj1" fmla="val 50000"/>
            </a:avLst>
          </a:prstGeom>
          <a:ln>
            <a:solidFill>
              <a:srgbClr val="2E2F5C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97431" y="1623047"/>
            <a:ext cx="387275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+</a:t>
            </a:r>
            <a:endParaRPr lang="en-US" b="1" dirty="0"/>
          </a:p>
        </p:txBody>
      </p:sp>
      <p:sp>
        <p:nvSpPr>
          <p:cNvPr id="25" name="Oval 24"/>
          <p:cNvSpPr/>
          <p:nvPr/>
        </p:nvSpPr>
        <p:spPr>
          <a:xfrm>
            <a:off x="397430" y="2736468"/>
            <a:ext cx="387275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+</a:t>
            </a:r>
            <a:endParaRPr lang="en-US" b="1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2137765" y="1753480"/>
            <a:ext cx="1100279" cy="6841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6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+89%</a:t>
            </a:r>
            <a:endParaRPr lang="en-US" sz="16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2159281" y="2835993"/>
            <a:ext cx="1100279" cy="6841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6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+KSH 175</a:t>
            </a:r>
            <a:endParaRPr lang="en-US" sz="16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56" name="Right Arrow 55"/>
          <p:cNvSpPr/>
          <p:nvPr/>
        </p:nvSpPr>
        <p:spPr>
          <a:xfrm>
            <a:off x="1955900" y="1897244"/>
            <a:ext cx="229206" cy="4063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Type II Condensed"/>
              <a:cs typeface="Arial Narrow"/>
            </a:endParaRPr>
          </a:p>
        </p:txBody>
      </p:sp>
      <p:sp>
        <p:nvSpPr>
          <p:cNvPr id="57" name="Right Arrow 56"/>
          <p:cNvSpPr/>
          <p:nvPr/>
        </p:nvSpPr>
        <p:spPr>
          <a:xfrm>
            <a:off x="1955900" y="2974876"/>
            <a:ext cx="229206" cy="4063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Type II Condensed"/>
              <a:cs typeface="Arial Narrow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21927" y="3765168"/>
            <a:ext cx="387275" cy="4114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0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413353" y="5420160"/>
            <a:ext cx="387275" cy="4114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0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3445399" y="5268464"/>
            <a:ext cx="387275" cy="4114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0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3508369" y="3954048"/>
            <a:ext cx="387275" cy="4114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0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6272125" y="1584240"/>
            <a:ext cx="387275" cy="4114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/>
                </a:solidFill>
              </a:rPr>
              <a:t>0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267730" y="184022"/>
            <a:ext cx="8876270" cy="475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solidFill>
                  <a:srgbClr val="0B1F51"/>
                </a:solidFill>
                <a:cs typeface="Arial" pitchFamily="34" charset="0"/>
              </a:rPr>
              <a:t>Small</a:t>
            </a:r>
            <a:r>
              <a:rPr lang="en-US" sz="2500" b="1" dirty="0" smtClean="0">
                <a:latin typeface="Arial Narrow" panose="020B0606020202030204" pitchFamily="34" charset="0"/>
              </a:rPr>
              <a:t> </a:t>
            </a:r>
            <a:r>
              <a:rPr lang="en-US" sz="2200" dirty="0">
                <a:solidFill>
                  <a:srgbClr val="0B1F51"/>
                </a:solidFill>
                <a:cs typeface="Arial" pitchFamily="34" charset="0"/>
              </a:rPr>
              <a:t>impacts on female employment, hours worked and satisfaction</a:t>
            </a:r>
          </a:p>
        </p:txBody>
      </p:sp>
      <p:sp>
        <p:nvSpPr>
          <p:cNvPr id="46" name="Right Arrow 45"/>
          <p:cNvSpPr/>
          <p:nvPr/>
        </p:nvSpPr>
        <p:spPr>
          <a:xfrm>
            <a:off x="1270222" y="4996921"/>
            <a:ext cx="229206" cy="4063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QuickType II Condensed"/>
              <a:cs typeface="Arial Narrow"/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1426794" y="4905727"/>
            <a:ext cx="800034" cy="5467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accent3">
                    <a:lumMod val="50000"/>
                  </a:schemeClr>
                </a:solidFill>
                <a:latin typeface="QuickType II Condensed"/>
                <a:cs typeface="Arial Narrow"/>
              </a:defRPr>
            </a:lvl1pPr>
          </a:lstStyle>
          <a:p>
            <a:r>
              <a:rPr lang="en-US" sz="1600" dirty="0" smtClean="0">
                <a:solidFill>
                  <a:srgbClr val="2E2F5C"/>
                </a:solidFill>
                <a:latin typeface="Arial Narrow" panose="020B0606020202030204" pitchFamily="34" charset="0"/>
              </a:rPr>
              <a:t>+8.1%</a:t>
            </a:r>
            <a:endParaRPr lang="en-US" sz="1600" dirty="0">
              <a:solidFill>
                <a:srgbClr val="2E2F5C"/>
              </a:solidFill>
              <a:latin typeface="Arial Narrow" panose="020B0606020202030204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263654" y="4695556"/>
            <a:ext cx="387275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+</a:t>
            </a:r>
            <a:endParaRPr lang="en-US" b="1" dirty="0"/>
          </a:p>
        </p:txBody>
      </p:sp>
      <p:sp>
        <p:nvSpPr>
          <p:cNvPr id="49" name="Oval 48"/>
          <p:cNvSpPr/>
          <p:nvPr/>
        </p:nvSpPr>
        <p:spPr>
          <a:xfrm>
            <a:off x="3447362" y="2763652"/>
            <a:ext cx="387275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+</a:t>
            </a:r>
            <a:endParaRPr lang="en-US" b="1" dirty="0"/>
          </a:p>
        </p:txBody>
      </p:sp>
      <p:sp>
        <p:nvSpPr>
          <p:cNvPr id="51" name="Oval 50"/>
          <p:cNvSpPr/>
          <p:nvPr/>
        </p:nvSpPr>
        <p:spPr>
          <a:xfrm>
            <a:off x="3438788" y="1556564"/>
            <a:ext cx="387275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-</a:t>
            </a:r>
            <a:endParaRPr lang="en-US" b="1" dirty="0"/>
          </a:p>
        </p:txBody>
      </p:sp>
      <p:sp>
        <p:nvSpPr>
          <p:cNvPr id="52" name="Date Placeholder 4"/>
          <p:cNvSpPr txBox="1">
            <a:spLocks/>
          </p:cNvSpPr>
          <p:nvPr/>
        </p:nvSpPr>
        <p:spPr>
          <a:xfrm>
            <a:off x="0" y="6567559"/>
            <a:ext cx="2133600" cy="2410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53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152870" y="6567559"/>
            <a:ext cx="4496425" cy="24100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sz="1000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sz="1000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sz="1000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4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45785" y="6567559"/>
            <a:ext cx="357741" cy="280241"/>
          </a:xfrm>
          <a:prstGeom prst="rect">
            <a:avLst/>
          </a:prstGeom>
        </p:spPr>
        <p:txBody>
          <a:bodyPr/>
          <a:lstStyle/>
          <a:p>
            <a:r>
              <a:rPr lang="en-GB" b="1" dirty="0" smtClean="0"/>
              <a:t>32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42627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smtClean="0"/>
              <a:t>Lots</a:t>
            </a:r>
            <a:r>
              <a:rPr lang="en-GB" dirty="0" smtClean="0"/>
              <a:t> of questions for future work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4173" y="1484785"/>
            <a:ext cx="8496299" cy="4536503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>
                <a:latin typeface="+mn-lt"/>
              </a:rPr>
              <a:t>What might we find if we went back in another ~2 years?</a:t>
            </a:r>
          </a:p>
          <a:p>
            <a:pPr lvl="0"/>
            <a:endParaRPr lang="en-US" dirty="0" smtClean="0">
              <a:latin typeface="+mn-lt"/>
            </a:endParaRPr>
          </a:p>
          <a:p>
            <a:pPr lvl="0"/>
            <a:r>
              <a:rPr lang="en-US" dirty="0" smtClean="0">
                <a:latin typeface="+mn-lt"/>
              </a:rPr>
              <a:t>How representative is Western Kenya?</a:t>
            </a:r>
          </a:p>
          <a:p>
            <a:pPr lvl="1"/>
            <a:r>
              <a:rPr lang="en-US" dirty="0" smtClean="0">
                <a:latin typeface="+mn-lt"/>
              </a:rPr>
              <a:t>Local incomes, institutions, other infrastructure.</a:t>
            </a:r>
          </a:p>
          <a:p>
            <a:pPr marL="274320" lvl="1" indent="0">
              <a:buNone/>
            </a:pPr>
            <a:endParaRPr lang="en-US" dirty="0" smtClean="0">
              <a:latin typeface="+mn-lt"/>
            </a:endParaRPr>
          </a:p>
          <a:p>
            <a:pPr lvl="0"/>
            <a:r>
              <a:rPr lang="en-US" dirty="0" smtClean="0">
                <a:latin typeface="+mn-lt"/>
              </a:rPr>
              <a:t>How important is reliability?</a:t>
            </a:r>
          </a:p>
          <a:p>
            <a:pPr lvl="1"/>
            <a:r>
              <a:rPr lang="en-US" dirty="0" smtClean="0">
                <a:latin typeface="+mn-lt"/>
              </a:rPr>
              <a:t>20/150 transformers were down for a median of 4 months.</a:t>
            </a:r>
          </a:p>
          <a:p>
            <a:pPr lvl="0"/>
            <a:endParaRPr lang="en-US" dirty="0" smtClean="0">
              <a:latin typeface="+mn-lt"/>
            </a:endParaRPr>
          </a:p>
          <a:p>
            <a:pPr lvl="0"/>
            <a:r>
              <a:rPr lang="en-US" dirty="0" smtClean="0">
                <a:latin typeface="+mn-lt"/>
              </a:rPr>
              <a:t>What are the development impacts of electrifying small businesses, health centers, schools? Increasing reliability to factories?</a:t>
            </a:r>
          </a:p>
          <a:p>
            <a:pPr lvl="0"/>
            <a:endParaRPr lang="en-US" dirty="0">
              <a:latin typeface="+mn-lt"/>
            </a:endParaRPr>
          </a:p>
          <a:p>
            <a:pPr lvl="0"/>
            <a:r>
              <a:rPr lang="en-US" dirty="0" smtClean="0">
                <a:latin typeface="+mn-lt"/>
              </a:rPr>
              <a:t>What are the impacts of smaller scale investments, like solar home systems?</a:t>
            </a:r>
          </a:p>
          <a:p>
            <a:pPr lvl="0"/>
            <a:endParaRPr lang="en-US" dirty="0">
              <a:latin typeface="+mn-lt"/>
            </a:endParaRPr>
          </a:p>
          <a:p>
            <a:pPr lvl="0"/>
            <a:r>
              <a:rPr lang="en-US" dirty="0" smtClean="0">
                <a:latin typeface="+mn-lt"/>
              </a:rPr>
              <a:t>How do the dynamics of grid and solar home systems compare?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>
          <a:xfrm>
            <a:off x="307738" y="6476852"/>
            <a:ext cx="2133600" cy="241002"/>
          </a:xfrm>
        </p:spPr>
        <p:txBody>
          <a:bodyPr/>
          <a:lstStyle/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149824" y="6476852"/>
            <a:ext cx="4568433" cy="241002"/>
          </a:xfrm>
        </p:spPr>
        <p:txBody>
          <a:bodyPr/>
          <a:lstStyle/>
          <a:p>
            <a:pPr algn="ctr"/>
            <a:r>
              <a:rPr lang="en-GB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42856" y="6476852"/>
            <a:ext cx="2133600" cy="241002"/>
          </a:xfrm>
        </p:spPr>
        <p:txBody>
          <a:bodyPr/>
          <a:lstStyle/>
          <a:p>
            <a:fld id="{C7D21672-89B5-484A-831D-06775DE06882}" type="slidenum">
              <a:rPr lang="en-GB" b="1" smtClean="0"/>
              <a:pPr/>
              <a:t>32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1364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 Overview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4173" y="1484785"/>
            <a:ext cx="8496299" cy="4536503"/>
          </a:xfrm>
        </p:spPr>
        <p:txBody>
          <a:bodyPr>
            <a:normAutofit/>
          </a:bodyPr>
          <a:lstStyle/>
          <a:p>
            <a:pPr lvl="0"/>
            <a:r>
              <a:rPr lang="en-US" sz="2000" dirty="0" smtClean="0">
                <a:latin typeface="+mn-lt"/>
              </a:rPr>
              <a:t>How the panels will work</a:t>
            </a:r>
          </a:p>
          <a:p>
            <a:pPr lvl="0"/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Plenary </a:t>
            </a:r>
            <a:r>
              <a:rPr lang="en-US" sz="2000" dirty="0" smtClean="0">
                <a:latin typeface="+mn-lt"/>
              </a:rPr>
              <a:t>speakers</a:t>
            </a:r>
          </a:p>
          <a:p>
            <a:pPr marL="0" lvl="0" indent="0">
              <a:buNone/>
            </a:pPr>
            <a:endParaRPr lang="en-US" sz="2000" dirty="0" smtClean="0">
              <a:latin typeface="+mn-lt"/>
            </a:endParaRPr>
          </a:p>
          <a:p>
            <a:pPr lvl="0"/>
            <a:r>
              <a:rPr lang="en-US" sz="2000" dirty="0" smtClean="0">
                <a:latin typeface="+mn-lt"/>
              </a:rPr>
              <a:t>Session 4 (Friday afternoon) </a:t>
            </a:r>
            <a:endParaRPr lang="en-US" sz="2000" dirty="0">
              <a:latin typeface="+mn-lt"/>
            </a:endParaRPr>
          </a:p>
          <a:p>
            <a:pPr lvl="0"/>
            <a:endParaRPr lang="en-US" sz="2000" dirty="0" smtClean="0">
              <a:latin typeface="+mn-lt"/>
            </a:endParaRPr>
          </a:p>
          <a:p>
            <a:pPr marL="0" lvl="0" indent="0">
              <a:buNone/>
            </a:pPr>
            <a:endParaRPr lang="en-US" dirty="0" smtClean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>
          <a:xfrm>
            <a:off x="307738" y="6464487"/>
            <a:ext cx="2133600" cy="241002"/>
          </a:xfrm>
        </p:spPr>
        <p:txBody>
          <a:bodyPr/>
          <a:lstStyle/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18147" y="6475358"/>
            <a:ext cx="4522966" cy="241002"/>
          </a:xfrm>
        </p:spPr>
        <p:txBody>
          <a:bodyPr/>
          <a:lstStyle/>
          <a:p>
            <a:pPr algn="ctr"/>
            <a:r>
              <a:rPr lang="en-GB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9878" y="6454121"/>
            <a:ext cx="2133600" cy="241002"/>
          </a:xfrm>
        </p:spPr>
        <p:txBody>
          <a:bodyPr/>
          <a:lstStyle/>
          <a:p>
            <a:fld id="{C7D21672-89B5-484A-831D-06775DE06882}" type="slidenum">
              <a:rPr lang="en-GB" b="1" smtClean="0"/>
              <a:pPr/>
              <a:t>33</a:t>
            </a:fld>
            <a:endParaRPr lang="en-GB" b="1" dirty="0"/>
          </a:p>
        </p:txBody>
      </p:sp>
      <p:pic>
        <p:nvPicPr>
          <p:cNvPr id="4" name="Picture 3" descr="Screen Shot 2016-11-01 at 8.27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92696"/>
            <a:ext cx="3456384" cy="4889701"/>
          </a:xfrm>
          <a:prstGeom prst="rect">
            <a:avLst/>
          </a:prstGeom>
          <a:ln w="6350">
            <a:solidFill>
              <a:srgbClr val="00005E"/>
            </a:solidFill>
          </a:ln>
        </p:spPr>
      </p:pic>
    </p:spTree>
    <p:extLst>
      <p:ext uri="{BB962C8B-B14F-4D97-AF65-F5344CB8AC3E}">
        <p14:creationId xmlns:p14="http://schemas.microsoft.com/office/powerpoint/2010/main" val="181719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make the most of this conference: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4173" y="1484785"/>
            <a:ext cx="8496299" cy="4536503"/>
          </a:xfrm>
        </p:spPr>
        <p:txBody>
          <a:bodyPr>
            <a:normAutofit/>
          </a:bodyPr>
          <a:lstStyle/>
          <a:p>
            <a:pPr lvl="0">
              <a:buFont typeface="Wingdings" charset="2"/>
              <a:buChar char="Ø"/>
            </a:pPr>
            <a:r>
              <a:rPr lang="en-US" sz="2000" dirty="0" smtClean="0">
                <a:latin typeface="+mn-lt"/>
              </a:rPr>
              <a:t>Share relevant information about your work</a:t>
            </a:r>
          </a:p>
          <a:p>
            <a:pPr marL="0" lvl="0" indent="0">
              <a:buNone/>
            </a:pPr>
            <a:endParaRPr lang="en-US" sz="2000" dirty="0" smtClean="0">
              <a:latin typeface="+mn-lt"/>
            </a:endParaRPr>
          </a:p>
          <a:p>
            <a:pPr lvl="0">
              <a:buFont typeface="Wingdings" charset="2"/>
              <a:buChar char="Ø"/>
            </a:pPr>
            <a:r>
              <a:rPr lang="en-US" sz="2000" dirty="0" smtClean="0">
                <a:latin typeface="+mn-lt"/>
              </a:rPr>
              <a:t>Identify potential collaborators </a:t>
            </a:r>
          </a:p>
          <a:p>
            <a:pPr marL="0" lvl="0" indent="0">
              <a:buNone/>
            </a:pPr>
            <a:endParaRPr lang="en-US" sz="2000" dirty="0" smtClean="0">
              <a:latin typeface="+mn-lt"/>
            </a:endParaRPr>
          </a:p>
          <a:p>
            <a:pPr lvl="0">
              <a:buFont typeface="Wingdings" charset="2"/>
              <a:buChar char="Ø"/>
            </a:pPr>
            <a:r>
              <a:rPr lang="en-US" sz="2000" dirty="0" smtClean="0">
                <a:latin typeface="+mn-lt"/>
              </a:rPr>
              <a:t>Brainstorm specific ideas for future EEG research</a:t>
            </a:r>
          </a:p>
          <a:p>
            <a:pPr lvl="0">
              <a:buFont typeface="Wingdings" charset="2"/>
              <a:buChar char="Ø"/>
            </a:pPr>
            <a:endParaRPr lang="en-US" sz="2000" dirty="0" smtClean="0">
              <a:latin typeface="+mn-lt"/>
            </a:endParaRPr>
          </a:p>
          <a:p>
            <a:pPr lvl="0">
              <a:buFont typeface="Wingdings" charset="2"/>
              <a:buChar char="Ø"/>
            </a:pPr>
            <a:r>
              <a:rPr lang="en-US" sz="2000" dirty="0" smtClean="0">
                <a:latin typeface="+mn-lt"/>
              </a:rPr>
              <a:t>Let us know how we can make the EEG program as useful as possible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>
          <a:xfrm>
            <a:off x="324173" y="6448445"/>
            <a:ext cx="2133600" cy="241002"/>
          </a:xfrm>
        </p:spPr>
        <p:txBody>
          <a:bodyPr/>
          <a:lstStyle/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27367" y="6448445"/>
            <a:ext cx="4496425" cy="241002"/>
          </a:xfrm>
        </p:spPr>
        <p:txBody>
          <a:bodyPr/>
          <a:lstStyle/>
          <a:p>
            <a:pPr algn="ctr"/>
            <a:r>
              <a:rPr lang="en-GB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87316" y="6448445"/>
            <a:ext cx="2133600" cy="241002"/>
          </a:xfrm>
        </p:spPr>
        <p:txBody>
          <a:bodyPr/>
          <a:lstStyle/>
          <a:p>
            <a:fld id="{C7D21672-89B5-484A-831D-06775DE06882}" type="slidenum">
              <a:rPr lang="en-GB" b="1" smtClean="0"/>
              <a:pPr/>
              <a:t>34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4762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6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8086"/>
            <a:ext cx="8892480" cy="646725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>
          <a:xfrm>
            <a:off x="251520" y="6452883"/>
            <a:ext cx="2133600" cy="241002"/>
          </a:xfrm>
        </p:spPr>
        <p:txBody>
          <a:bodyPr/>
          <a:lstStyle/>
          <a:p>
            <a:r>
              <a:rPr lang="en-US" b="1" dirty="0" smtClean="0"/>
              <a:t>3 November 2016</a:t>
            </a:r>
            <a:endParaRPr lang="en-GB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404066" y="6436841"/>
            <a:ext cx="4496425" cy="241002"/>
          </a:xfrm>
        </p:spPr>
        <p:txBody>
          <a:bodyPr/>
          <a:lstStyle/>
          <a:p>
            <a:pPr algn="ctr"/>
            <a:r>
              <a:rPr lang="en-GB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6938" y="6436841"/>
            <a:ext cx="2133600" cy="241002"/>
          </a:xfrm>
        </p:spPr>
        <p:txBody>
          <a:bodyPr/>
          <a:lstStyle/>
          <a:p>
            <a:fld id="{C7D21672-89B5-484A-831D-06775DE06882}" type="slidenum">
              <a:rPr lang="en-GB" b="1" smtClean="0"/>
              <a:pPr/>
              <a:t>4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4600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" b="30210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83568" y="764704"/>
            <a:ext cx="7560840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 smtClean="0">
                <a:latin typeface="+mn-lt"/>
                <a:sym typeface="Wingdings"/>
              </a:rPr>
              <a:t>The primary objective of the Applied Research Program on Energy and Economic Growth (EEG) is to </a:t>
            </a:r>
            <a:r>
              <a:rPr lang="en-US" sz="2800" b="1" i="1" dirty="0" smtClean="0">
                <a:latin typeface="+mn-lt"/>
                <a:sym typeface="Wingdings"/>
              </a:rPr>
              <a:t>generate r</a:t>
            </a:r>
            <a:r>
              <a:rPr lang="en-US" sz="2800" b="1" i="1" dirty="0" smtClean="0">
                <a:latin typeface="+mn-lt"/>
              </a:rPr>
              <a:t>igorous evidence for policy-makers </a:t>
            </a:r>
            <a:r>
              <a:rPr lang="en-US" sz="2800" i="1" dirty="0" smtClean="0">
                <a:latin typeface="+mn-lt"/>
              </a:rPr>
              <a:t>on the mechanisms by which investments in energy systems can translate to inclusive economic growth.</a:t>
            </a:r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endParaRPr lang="en-US" sz="2400" b="1" i="1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>
          <a:xfrm>
            <a:off x="115221" y="6476852"/>
            <a:ext cx="2133600" cy="241002"/>
          </a:xfrm>
        </p:spPr>
        <p:txBody>
          <a:bodyPr/>
          <a:lstStyle/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248821" y="6476852"/>
            <a:ext cx="4496425" cy="241002"/>
          </a:xfrm>
        </p:spPr>
        <p:txBody>
          <a:bodyPr/>
          <a:lstStyle/>
          <a:p>
            <a:pPr algn="ctr"/>
            <a:r>
              <a:rPr lang="en-GB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88224" y="6476852"/>
            <a:ext cx="2133600" cy="241002"/>
          </a:xfrm>
        </p:spPr>
        <p:txBody>
          <a:bodyPr/>
          <a:lstStyle/>
          <a:p>
            <a:fld id="{C7D21672-89B5-484A-831D-06775DE06882}" type="slidenum">
              <a:rPr lang="en-GB" b="1" smtClean="0"/>
              <a:pPr/>
              <a:t>5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5143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EEG is focused on the following six themes: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23528" y="1412776"/>
            <a:ext cx="3887787" cy="1066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latin typeface="+mn-lt"/>
              </a:rPr>
              <a:t>Theme 1</a:t>
            </a:r>
            <a:r>
              <a:rPr lang="en-GB" dirty="0" smtClean="0">
                <a:latin typeface="+mn-lt"/>
              </a:rPr>
              <a:t>: Linkages </a:t>
            </a:r>
            <a:r>
              <a:rPr lang="en-GB" dirty="0">
                <a:latin typeface="+mn-lt"/>
              </a:rPr>
              <a:t>between electricity supply and economic </a:t>
            </a:r>
            <a:r>
              <a:rPr lang="en-GB" dirty="0" smtClean="0">
                <a:latin typeface="+mn-lt"/>
              </a:rPr>
              <a:t>growth</a:t>
            </a:r>
            <a:endParaRPr lang="en-GB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>
          <a:xfrm>
            <a:off x="182099" y="6476852"/>
            <a:ext cx="2133600" cy="241002"/>
          </a:xfrm>
        </p:spPr>
        <p:txBody>
          <a:bodyPr/>
          <a:lstStyle/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186237" y="6486031"/>
            <a:ext cx="4496425" cy="241002"/>
          </a:xfrm>
        </p:spPr>
        <p:txBody>
          <a:bodyPr/>
          <a:lstStyle/>
          <a:p>
            <a:pPr algn="ctr"/>
            <a:r>
              <a:rPr lang="en-GB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476852"/>
            <a:ext cx="2133600" cy="241002"/>
          </a:xfrm>
        </p:spPr>
        <p:txBody>
          <a:bodyPr/>
          <a:lstStyle/>
          <a:p>
            <a:fld id="{C7D21672-89B5-484A-831D-06775DE06882}" type="slidenum">
              <a:rPr lang="en-GB" b="1" smtClean="0"/>
              <a:pPr/>
              <a:t>6</a:t>
            </a:fld>
            <a:endParaRPr lang="en-GB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2636912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Theme 2</a:t>
            </a:r>
            <a:r>
              <a:rPr lang="en-US" dirty="0"/>
              <a:t>: </a:t>
            </a:r>
            <a:r>
              <a:rPr lang="en-GB" dirty="0"/>
              <a:t>Financial and policy instruments for encouraging appropriate large-scale power </a:t>
            </a:r>
            <a:r>
              <a:rPr lang="en-GB" dirty="0" smtClean="0"/>
              <a:t>infrastructure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3528" y="3933056"/>
            <a:ext cx="4320480" cy="93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Theme 3</a:t>
            </a:r>
            <a:r>
              <a:rPr lang="en-GB" dirty="0"/>
              <a:t>: Supply and efficiency measures in supporting sustainable urbanisation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716016" y="1378429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Theme 4</a:t>
            </a:r>
            <a:r>
              <a:rPr lang="en-GB" dirty="0"/>
              <a:t>: Constraints to use of large-scale renewable energy </a:t>
            </a:r>
            <a:r>
              <a:rPr lang="en-GB" dirty="0" smtClean="0"/>
              <a:t>sources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716016" y="2636912"/>
            <a:ext cx="3888432" cy="93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Theme 5</a:t>
            </a:r>
            <a:r>
              <a:rPr lang="en-GB" dirty="0"/>
              <a:t>: Extractives for electricity provision and sustainable </a:t>
            </a:r>
            <a:r>
              <a:rPr lang="en-GB" dirty="0" smtClean="0"/>
              <a:t>development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716016" y="3933056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Theme 6</a:t>
            </a:r>
            <a:r>
              <a:rPr lang="en-GB" dirty="0"/>
              <a:t>: Appropriate design of larger-scale, centralised energy </a:t>
            </a:r>
            <a:r>
              <a:rPr lang="en-GB" dirty="0" smtClean="0"/>
              <a:t>infrastructure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43808" y="5157192"/>
            <a:ext cx="306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Cross-cutting themes: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619672" y="573325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Gender                     Data                 Climate Change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3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EEG timeline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907704" y="3356992"/>
            <a:ext cx="6480720" cy="2304256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b="1" i="1" dirty="0" smtClean="0">
                <a:latin typeface="+mn-lt"/>
              </a:rPr>
              <a:t>Part 2 </a:t>
            </a:r>
            <a:r>
              <a:rPr lang="en-US" sz="2000" dirty="0" smtClean="0">
                <a:latin typeface="+mn-lt"/>
              </a:rPr>
              <a:t>(beginning second </a:t>
            </a:r>
            <a:r>
              <a:rPr lang="en-US" sz="2000" dirty="0">
                <a:latin typeface="+mn-lt"/>
              </a:rPr>
              <a:t>half of 2017</a:t>
            </a:r>
            <a:r>
              <a:rPr lang="en-US" sz="2000" dirty="0" smtClean="0">
                <a:latin typeface="+mn-lt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+mn-lt"/>
              </a:rPr>
              <a:t>Commission 12 million GBP in empirical research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+mn-lt"/>
                <a:cs typeface="+mn-cs"/>
              </a:rPr>
              <a:t>Support the execution of high-quality, high-impact work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  <a:latin typeface="+mn-lt"/>
                <a:cs typeface="+mn-cs"/>
              </a:rPr>
              <a:t>Work </a:t>
            </a:r>
            <a:r>
              <a:rPr lang="en-US" dirty="0">
                <a:solidFill>
                  <a:schemeClr val="tx1"/>
                </a:solidFill>
                <a:latin typeface="+mn-lt"/>
                <a:cs typeface="+mn-cs"/>
              </a:rPr>
              <a:t>with policymakers to </a:t>
            </a:r>
            <a:r>
              <a:rPr lang="en-US" dirty="0" smtClean="0">
                <a:solidFill>
                  <a:schemeClr val="tx1"/>
                </a:solidFill>
                <a:latin typeface="+mn-lt"/>
                <a:cs typeface="+mn-cs"/>
              </a:rPr>
              <a:t>maximize research </a:t>
            </a:r>
            <a:r>
              <a:rPr lang="en-US" dirty="0">
                <a:solidFill>
                  <a:schemeClr val="tx1"/>
                </a:solidFill>
                <a:latin typeface="+mn-lt"/>
                <a:cs typeface="+mn-cs"/>
              </a:rPr>
              <a:t>uptake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>
              <a:latin typeface="+mn-lt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dirty="0" smtClean="0">
              <a:latin typeface="+mn-lt"/>
            </a:endParaRPr>
          </a:p>
          <a:p>
            <a:endParaRPr lang="en-US" b="1" i="1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>
          <a:xfrm>
            <a:off x="264840" y="6476852"/>
            <a:ext cx="2133600" cy="241002"/>
          </a:xfrm>
        </p:spPr>
        <p:txBody>
          <a:bodyPr/>
          <a:lstStyle/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98440" y="6464487"/>
            <a:ext cx="4496425" cy="241002"/>
          </a:xfrm>
        </p:spPr>
        <p:txBody>
          <a:bodyPr/>
          <a:lstStyle/>
          <a:p>
            <a:pPr algn="ctr"/>
            <a:r>
              <a:rPr lang="en-GB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660232" y="6465583"/>
            <a:ext cx="2133600" cy="241002"/>
          </a:xfrm>
        </p:spPr>
        <p:txBody>
          <a:bodyPr/>
          <a:lstStyle/>
          <a:p>
            <a:fld id="{C7D21672-89B5-484A-831D-06775DE06882}" type="slidenum">
              <a:rPr lang="en-GB" b="1" smtClean="0"/>
              <a:pPr/>
              <a:t>7</a:t>
            </a:fld>
            <a:endParaRPr lang="en-GB" b="1" dirty="0"/>
          </a:p>
        </p:txBody>
      </p:sp>
      <p:sp>
        <p:nvSpPr>
          <p:cNvPr id="15" name="Down Arrow 14"/>
          <p:cNvSpPr/>
          <p:nvPr/>
        </p:nvSpPr>
        <p:spPr>
          <a:xfrm>
            <a:off x="467544" y="1700808"/>
            <a:ext cx="1152128" cy="792088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1621" y="282323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43608" y="148478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55576" y="119675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Year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11560" y="2996952"/>
            <a:ext cx="936104" cy="2952328"/>
            <a:chOff x="323528" y="2636912"/>
            <a:chExt cx="1205434" cy="3383369"/>
          </a:xfrm>
        </p:grpSpPr>
        <p:sp>
          <p:nvSpPr>
            <p:cNvPr id="32" name="Down Arrow 31"/>
            <p:cNvSpPr/>
            <p:nvPr/>
          </p:nvSpPr>
          <p:spPr>
            <a:xfrm>
              <a:off x="323528" y="2636912"/>
              <a:ext cx="1205434" cy="791081"/>
            </a:xfrm>
            <a:prstGeom prst="downArrow">
              <a:avLst/>
            </a:prstGeom>
            <a:solidFill>
              <a:schemeClr val="accent2"/>
            </a:solidFill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33" name="Down Arrow 32"/>
            <p:cNvSpPr/>
            <p:nvPr/>
          </p:nvSpPr>
          <p:spPr>
            <a:xfrm>
              <a:off x="323528" y="3501008"/>
              <a:ext cx="1205434" cy="791081"/>
            </a:xfrm>
            <a:prstGeom prst="downArrow">
              <a:avLst/>
            </a:prstGeom>
            <a:solidFill>
              <a:schemeClr val="accent2"/>
            </a:solidFill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323528" y="4365104"/>
              <a:ext cx="1205434" cy="791081"/>
            </a:xfrm>
            <a:prstGeom prst="downArrow">
              <a:avLst/>
            </a:prstGeom>
            <a:solidFill>
              <a:schemeClr val="accent2"/>
            </a:solidFill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  <p:sp>
          <p:nvSpPr>
            <p:cNvPr id="35" name="Down Arrow 34"/>
            <p:cNvSpPr/>
            <p:nvPr/>
          </p:nvSpPr>
          <p:spPr>
            <a:xfrm>
              <a:off x="323528" y="5229200"/>
              <a:ext cx="1205434" cy="791081"/>
            </a:xfrm>
            <a:prstGeom prst="downArrow">
              <a:avLst/>
            </a:prstGeom>
            <a:solidFill>
              <a:schemeClr val="accent2"/>
            </a:solidFill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907704" y="1268760"/>
            <a:ext cx="66309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i="1" dirty="0"/>
              <a:t>Part 1</a:t>
            </a:r>
            <a:r>
              <a:rPr lang="en-US" sz="2000" dirty="0"/>
              <a:t> </a:t>
            </a:r>
            <a:r>
              <a:rPr lang="en-US" sz="2000" dirty="0" smtClean="0"/>
              <a:t>(beginning April 2016)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dirty="0">
                <a:solidFill>
                  <a:srgbClr val="0B1F51"/>
                </a:solidFill>
                <a:cs typeface="Arial" pitchFamily="34" charset="0"/>
              </a:rPr>
              <a:t>Producing 18 state-of-knowledge papers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dirty="0">
                <a:solidFill>
                  <a:srgbClr val="0B1F51"/>
                </a:solidFill>
                <a:cs typeface="Arial" pitchFamily="34" charset="0"/>
              </a:rPr>
              <a:t>Hosting policy workshops, research conference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dirty="0">
                <a:solidFill>
                  <a:srgbClr val="0B1F51"/>
                </a:solidFill>
                <a:cs typeface="Arial" pitchFamily="34" charset="0"/>
              </a:rPr>
              <a:t>Designing research framework for empirical work in Phase 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4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Regional Policy Workshops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>
          <a:xfrm>
            <a:off x="199163" y="6476852"/>
            <a:ext cx="2133600" cy="241002"/>
          </a:xfrm>
        </p:spPr>
        <p:txBody>
          <a:bodyPr/>
          <a:lstStyle/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97348" y="6476852"/>
            <a:ext cx="4496425" cy="157268"/>
          </a:xfrm>
        </p:spPr>
        <p:txBody>
          <a:bodyPr/>
          <a:lstStyle/>
          <a:p>
            <a:pPr algn="ctr"/>
            <a:r>
              <a:rPr lang="en-GB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80820" y="6448672"/>
            <a:ext cx="2133600" cy="241002"/>
          </a:xfrm>
        </p:spPr>
        <p:txBody>
          <a:bodyPr/>
          <a:lstStyle/>
          <a:p>
            <a:fld id="{C7D21672-89B5-484A-831D-06775DE06882}" type="slidenum">
              <a:rPr lang="en-GB" b="1" smtClean="0"/>
              <a:pPr/>
              <a:t>8</a:t>
            </a:fld>
            <a:endParaRPr lang="en-GB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503233" y="1268760"/>
            <a:ext cx="1799555" cy="43204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+mn-lt"/>
              </a:rPr>
              <a:t>Tanzania</a:t>
            </a:r>
            <a:endParaRPr lang="en-US" dirty="0">
              <a:latin typeface="+mn-lt"/>
            </a:endParaRP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6416478" y="1268760"/>
            <a:ext cx="2304256" cy="57606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rgbClr val="00005E"/>
              </a:buClr>
              <a:buSzPct val="85000"/>
              <a:buFont typeface="Wingdings 2"/>
              <a:buChar char=""/>
              <a:defRPr kumimoji="0" sz="18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rgbClr val="00005E"/>
              </a:buClr>
              <a:buSzPct val="70000"/>
              <a:buFont typeface="Arial" pitchFamily="34" charset="0"/>
              <a:buChar char="–"/>
              <a:defRPr kumimoji="0" sz="18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rgbClr val="00005E"/>
              </a:buClr>
              <a:buSzPct val="75000"/>
              <a:buFont typeface="Wingdings 2"/>
              <a:buChar char=""/>
              <a:defRPr kumimoji="0" sz="18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rgbClr val="00005E"/>
              </a:buClr>
              <a:buSzPct val="70000"/>
              <a:buFont typeface="Wingdings"/>
              <a:buChar char=""/>
              <a:defRPr kumimoji="0" sz="18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rgbClr val="00005E"/>
              </a:buClr>
              <a:buFontTx/>
              <a:buChar char="•"/>
              <a:defRPr kumimoji="0" sz="1800" kern="1200">
                <a:solidFill>
                  <a:srgbClr val="0B1F5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dirty="0" smtClean="0">
                <a:latin typeface="+mn-lt"/>
              </a:rPr>
              <a:t>Nepal</a:t>
            </a: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100" r="-2817" b="15125"/>
          <a:stretch/>
        </p:blipFill>
        <p:spPr>
          <a:xfrm>
            <a:off x="5003440" y="1714451"/>
            <a:ext cx="3960440" cy="2160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8" r="2574" b="12486"/>
          <a:stretch/>
        </p:blipFill>
        <p:spPr>
          <a:xfrm>
            <a:off x="362928" y="1714451"/>
            <a:ext cx="4080167" cy="21620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5963" y="3943649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Dar </a:t>
            </a:r>
            <a:r>
              <a:rPr lang="en-US" sz="1600" dirty="0" err="1" smtClean="0"/>
              <a:t>es</a:t>
            </a:r>
            <a:r>
              <a:rPr lang="en-US" sz="1600" dirty="0" smtClean="0"/>
              <a:t> Salaam (July 2016)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412441" y="3943649"/>
            <a:ext cx="3308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Kathmandu (September 2016)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771800" y="4399944"/>
            <a:ext cx="5832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Common themes: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Disciplining state-owned utilities</a:t>
            </a:r>
          </a:p>
          <a:p>
            <a:pPr marL="342900" indent="-342900">
              <a:buAutoNum type="arabicPeriod"/>
            </a:pPr>
            <a:r>
              <a:rPr lang="en-US" dirty="0" smtClean="0"/>
              <a:t>Data and forecasting</a:t>
            </a:r>
          </a:p>
          <a:p>
            <a:pPr marL="342900" indent="-342900">
              <a:buAutoNum type="arabicPeriod"/>
            </a:pPr>
            <a:r>
              <a:rPr lang="en-US" dirty="0" smtClean="0"/>
              <a:t>Potential for generation, regional trade etc.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20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>
          <a:xfrm>
            <a:off x="274732" y="6451382"/>
            <a:ext cx="2133600" cy="241002"/>
          </a:xfrm>
        </p:spPr>
        <p:txBody>
          <a:bodyPr/>
          <a:lstStyle/>
          <a:p>
            <a:r>
              <a:rPr lang="en-GB" b="1" dirty="0" smtClean="0"/>
              <a:t>3 November 2016</a:t>
            </a:r>
            <a:endParaRPr lang="en-GB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59791" y="6451382"/>
            <a:ext cx="4496425" cy="241002"/>
          </a:xfrm>
        </p:spPr>
        <p:txBody>
          <a:bodyPr/>
          <a:lstStyle/>
          <a:p>
            <a:pPr algn="ctr"/>
            <a:r>
              <a:rPr lang="en-GB" b="1" dirty="0">
                <a:latin typeface="Arial" charset="0"/>
                <a:cs typeface="Arial" charset="0"/>
                <a:sym typeface="Arial" charset="0"/>
              </a:rPr>
              <a:t>© 2016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Applied Research Programme on Energy and </a:t>
            </a:r>
            <a:r>
              <a:rPr lang="en-GB" b="1" dirty="0">
                <a:latin typeface="Arial" charset="0"/>
                <a:cs typeface="Arial" charset="0"/>
                <a:sym typeface="Arial" charset="0"/>
              </a:rPr>
              <a:t>Economic </a:t>
            </a:r>
            <a:r>
              <a:rPr lang="en-GB" b="1" dirty="0" smtClean="0">
                <a:latin typeface="Arial" charset="0"/>
                <a:cs typeface="Arial" charset="0"/>
                <a:sym typeface="Arial" charset="0"/>
              </a:rPr>
              <a:t>Growth</a:t>
            </a:r>
            <a:endParaRPr lang="en-GB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42856" y="6451382"/>
            <a:ext cx="2133600" cy="241002"/>
          </a:xfrm>
        </p:spPr>
        <p:txBody>
          <a:bodyPr/>
          <a:lstStyle/>
          <a:p>
            <a:fld id="{C7D21672-89B5-484A-831D-06775DE06882}" type="slidenum">
              <a:rPr lang="en-GB" b="1" smtClean="0"/>
              <a:pPr/>
              <a:t>9</a:t>
            </a:fld>
            <a:endParaRPr lang="en-GB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5877272"/>
            <a:ext cx="8424936" cy="384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w="0" h="0"/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83568" y="1412776"/>
            <a:ext cx="2808312" cy="1584176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19" b="47480"/>
          <a:stretch/>
        </p:blipFill>
        <p:spPr>
          <a:xfrm>
            <a:off x="1341532" y="1354142"/>
            <a:ext cx="2782196" cy="2432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39" b="53780"/>
          <a:stretch/>
        </p:blipFill>
        <p:spPr>
          <a:xfrm>
            <a:off x="4371939" y="1354142"/>
            <a:ext cx="2809325" cy="22558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5" b="40047"/>
          <a:stretch/>
        </p:blipFill>
        <p:spPr>
          <a:xfrm>
            <a:off x="395536" y="3732285"/>
            <a:ext cx="6733746" cy="21449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42" b="39919"/>
          <a:stretch/>
        </p:blipFill>
        <p:spPr>
          <a:xfrm>
            <a:off x="7476423" y="3732285"/>
            <a:ext cx="1155231" cy="214498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7738" y="404813"/>
            <a:ext cx="8368718" cy="758952"/>
          </a:xfrm>
        </p:spPr>
        <p:txBody>
          <a:bodyPr/>
          <a:lstStyle/>
          <a:p>
            <a:r>
              <a:rPr lang="en-GB" dirty="0" smtClean="0"/>
              <a:t>EEG Leadership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19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EG PowerPoint Theme">
  <a:themeElements>
    <a:clrScheme name="EEG Colours">
      <a:dk1>
        <a:srgbClr val="0B1F51"/>
      </a:dk1>
      <a:lt1>
        <a:srgbClr val="FFFFFF"/>
      </a:lt1>
      <a:dk2>
        <a:srgbClr val="288DC1"/>
      </a:dk2>
      <a:lt2>
        <a:srgbClr val="95D600"/>
      </a:lt2>
      <a:accent1>
        <a:srgbClr val="0B1F51"/>
      </a:accent1>
      <a:accent2>
        <a:srgbClr val="288DC1"/>
      </a:accent2>
      <a:accent3>
        <a:srgbClr val="95D600"/>
      </a:accent3>
      <a:accent4>
        <a:srgbClr val="E75300"/>
      </a:accent4>
      <a:accent5>
        <a:srgbClr val="FFA400"/>
      </a:accent5>
      <a:accent6>
        <a:srgbClr val="C3002F"/>
      </a:accent6>
      <a:hlink>
        <a:srgbClr val="725091"/>
      </a:hlink>
      <a:folHlink>
        <a:srgbClr val="FFFFFF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EG PowerPoint Template - July 2016 [Read-Only]" id="{24C91510-BA3F-4C00-BDF9-BFBBFA74898C}" vid="{25E2CA5B-F18A-4E12-B239-593BC3AF30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sTaxHTField0 xmlns="8074f444-2e3c-4b09-8892-2aea84a293fb">
      <Terms xmlns="http://schemas.microsoft.com/office/infopath/2007/PartnerControls"/>
    </TagsTaxHTField0>
    <TaxCatchAll xmlns="c3b03837-f3a3-4764-a402-9354daf10601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58845444760440BE666727C187A7CA" ma:contentTypeVersion="4" ma:contentTypeDescription="Create a new document." ma:contentTypeScope="" ma:versionID="d960cc01caee60ff95131126bed7392b">
  <xsd:schema xmlns:xsd="http://www.w3.org/2001/XMLSchema" xmlns:xs="http://www.w3.org/2001/XMLSchema" xmlns:p="http://schemas.microsoft.com/office/2006/metadata/properties" xmlns:ns2="8074f444-2e3c-4b09-8892-2aea84a293fb" xmlns:ns3="c3b03837-f3a3-4764-a402-9354daf10601" targetNamespace="http://schemas.microsoft.com/office/2006/metadata/properties" ma:root="true" ma:fieldsID="dd997229c427689d53c7d590efe6521b" ns2:_="" ns3:_="">
    <xsd:import namespace="8074f444-2e3c-4b09-8892-2aea84a293fb"/>
    <xsd:import namespace="c3b03837-f3a3-4764-a402-9354daf10601"/>
    <xsd:element name="properties">
      <xsd:complexType>
        <xsd:sequence>
          <xsd:element name="documentManagement">
            <xsd:complexType>
              <xsd:all>
                <xsd:element ref="ns2:TagsTaxHTField0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4f444-2e3c-4b09-8892-2aea84a293fb" elementFormDefault="qualified">
    <xsd:import namespace="http://schemas.microsoft.com/office/2006/documentManagement/types"/>
    <xsd:import namespace="http://schemas.microsoft.com/office/infopath/2007/PartnerControls"/>
    <xsd:element name="TagsTaxHTField0" ma:index="9" nillable="true" ma:taxonomy="true" ma:internalName="TagsTaxHTField0" ma:taxonomyFieldName="Tags" ma:displayName="Tags" ma:readOnly="false" ma:default="" ma:fieldId="{ff12a9e2-11ef-495d-8552-89956dc6074e}" ma:taxonomyMulti="true" ma:sspId="f11326ab-c672-4f65-b481-7c7063116f36" ma:termSetId="3193ed46-b7db-4fee-b3a2-beebed6dc7a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03837-f3a3-4764-a402-9354daf10601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975b4691-14b9-4091-a89a-431ed9b231c0}" ma:internalName="TaxCatchAll" ma:showField="CatchAllData" ma:web="9fdd8d78-3ffe-4565-9b8b-84a0a392df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8EE68A-E8DF-4FAD-82F8-2694456515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DC10B9-4573-44E1-B672-02A371F2CA2B}">
  <ds:schemaRefs>
    <ds:schemaRef ds:uri="8074f444-2e3c-4b09-8892-2aea84a293fb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c3b03837-f3a3-4764-a402-9354daf10601"/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2C5B7E2-CB3C-4C05-8294-B897EDD860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74f444-2e3c-4b09-8892-2aea84a293fb"/>
    <ds:schemaRef ds:uri="c3b03837-f3a3-4764-a402-9354daf106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EEG PowerPoint Template - July 2016</Template>
  <TotalTime>2221</TotalTime>
  <Words>1720</Words>
  <Application>Microsoft Office PowerPoint</Application>
  <PresentationFormat>On-screen Show (4:3)</PresentationFormat>
  <Paragraphs>412</Paragraphs>
  <Slides>35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 Narrow</vt:lpstr>
      <vt:lpstr>Calibri</vt:lpstr>
      <vt:lpstr>Garamond</vt:lpstr>
      <vt:lpstr>Georgia</vt:lpstr>
      <vt:lpstr>QuickType II Condensed</vt:lpstr>
      <vt:lpstr>Wingdings</vt:lpstr>
      <vt:lpstr>Wingdings 2</vt:lpstr>
      <vt:lpstr>EEG PowerPoint Theme</vt:lpstr>
      <vt:lpstr> EEG Research &amp; Matchmaking Conference</vt:lpstr>
      <vt:lpstr>Development Angle</vt:lpstr>
      <vt:lpstr>PowerPoint Presentation</vt:lpstr>
      <vt:lpstr>PowerPoint Presentation</vt:lpstr>
      <vt:lpstr>PowerPoint Presentation</vt:lpstr>
      <vt:lpstr>EEG is focused on the following six themes:</vt:lpstr>
      <vt:lpstr>EEG timeline</vt:lpstr>
      <vt:lpstr>Regional Policy Workshops</vt:lpstr>
      <vt:lpstr>EEG Leadership</vt:lpstr>
      <vt:lpstr>The Rural Electric Power Project (REPP) in Kenya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collected endline data at the level of the… </vt:lpstr>
      <vt:lpstr>We collected endline data at the level of the… </vt:lpstr>
      <vt:lpstr>We collected endline data at the level of the… </vt:lpstr>
      <vt:lpstr>Households are connected and spending more on electricity…</vt:lpstr>
      <vt:lpstr>But employment and consumption were not affected</vt:lpstr>
      <vt:lpstr>Nor was health, political awareness, or test scores</vt:lpstr>
      <vt:lpstr>PowerPoint Presentation</vt:lpstr>
      <vt:lpstr>Lots of questions for future work</vt:lpstr>
      <vt:lpstr>Agenda Overview</vt:lpstr>
      <vt:lpstr>How to make the most of this conference:</vt:lpstr>
      <vt:lpstr>PowerPoint Presentation</vt:lpstr>
    </vt:vector>
  </TitlesOfParts>
  <Company>Oxford Policy Management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 Le Quesne</dc:creator>
  <cp:lastModifiedBy>Alexandra Wall</cp:lastModifiedBy>
  <cp:revision>80</cp:revision>
  <cp:lastPrinted>2011-07-18T12:47:23Z</cp:lastPrinted>
  <dcterms:created xsi:type="dcterms:W3CDTF">2016-08-18T10:47:05Z</dcterms:created>
  <dcterms:modified xsi:type="dcterms:W3CDTF">2016-11-17T22:34:03Z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0x0101000C58845444760440BE666727C187A7CA</vt:lpwstr>
  </property>
  <property fmtid="{D5CDD505-2E9C-101B-9397-08002B2CF9AE}" pid="3" name="Tags">
    <vt:lpwstr/>
  </property>
</Properties>
</file>