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wdp" ContentType="image/vnd.ms-photo"/>
  <Default Extension="tif" ContentType="image/t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3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  <p:sldMasterId id="2147483699" r:id="rId2"/>
    <p:sldMasterId id="2147483709" r:id="rId3"/>
    <p:sldMasterId id="2147483718" r:id="rId4"/>
  </p:sldMasterIdLst>
  <p:notesMasterIdLst>
    <p:notesMasterId r:id="rId33"/>
  </p:notesMasterIdLst>
  <p:sldIdLst>
    <p:sldId id="319" r:id="rId5"/>
    <p:sldId id="258" r:id="rId6"/>
    <p:sldId id="259" r:id="rId7"/>
    <p:sldId id="260" r:id="rId8"/>
    <p:sldId id="261" r:id="rId9"/>
    <p:sldId id="304" r:id="rId10"/>
    <p:sldId id="324" r:id="rId11"/>
    <p:sldId id="265" r:id="rId12"/>
    <p:sldId id="306" r:id="rId13"/>
    <p:sldId id="325" r:id="rId14"/>
    <p:sldId id="326" r:id="rId15"/>
    <p:sldId id="327" r:id="rId16"/>
    <p:sldId id="271" r:id="rId17"/>
    <p:sldId id="289" r:id="rId18"/>
    <p:sldId id="290" r:id="rId19"/>
    <p:sldId id="274" r:id="rId20"/>
    <p:sldId id="322" r:id="rId21"/>
    <p:sldId id="320" r:id="rId22"/>
    <p:sldId id="321" r:id="rId23"/>
    <p:sldId id="277" r:id="rId24"/>
    <p:sldId id="297" r:id="rId25"/>
    <p:sldId id="298" r:id="rId26"/>
    <p:sldId id="299" r:id="rId27"/>
    <p:sldId id="300" r:id="rId28"/>
    <p:sldId id="301" r:id="rId29"/>
    <p:sldId id="302" r:id="rId30"/>
    <p:sldId id="303" r:id="rId31"/>
    <p:sldId id="323" r:id="rId32"/>
  </p:sldIdLst>
  <p:sldSz cx="9144000" cy="5143500" type="screen16x9"/>
  <p:notesSz cx="6858000" cy="9144000"/>
  <p:defaultTextStyle>
    <a:defPPr>
      <a:defRPr lang="en-US"/>
    </a:defPPr>
    <a:lvl1pPr marL="0" algn="l" defTabSz="685749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42875" algn="l" defTabSz="685749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685749" algn="l" defTabSz="685749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28624" algn="l" defTabSz="685749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371498" algn="l" defTabSz="685749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14373" algn="l" defTabSz="685749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057246" algn="l" defTabSz="685749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00120" algn="l" defTabSz="685749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742995" algn="l" defTabSz="685749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15CAB"/>
    <a:srgbClr val="D8661F"/>
    <a:srgbClr val="DA8B18"/>
    <a:srgbClr val="007FA4"/>
    <a:srgbClr val="009ADA"/>
    <a:srgbClr val="139AE5"/>
    <a:srgbClr val="1F3C6B"/>
    <a:srgbClr val="264982"/>
    <a:srgbClr val="2C5697"/>
    <a:srgbClr val="22417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0958" autoAdjust="0"/>
  </p:normalViewPr>
  <p:slideViewPr>
    <p:cSldViewPr snapToGrid="0">
      <p:cViewPr>
        <p:scale>
          <a:sx n="147" d="100"/>
          <a:sy n="147" d="100"/>
        </p:scale>
        <p:origin x="-320" y="68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slide" Target="slides/slide22.xml"/><Relationship Id="rId27" Type="http://schemas.openxmlformats.org/officeDocument/2006/relationships/slide" Target="slides/slide23.xml"/><Relationship Id="rId28" Type="http://schemas.openxmlformats.org/officeDocument/2006/relationships/slide" Target="slides/slide24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" Target="slides/slide1.xml"/><Relationship Id="rId30" Type="http://schemas.openxmlformats.org/officeDocument/2006/relationships/slide" Target="slides/slide26.xml"/><Relationship Id="rId31" Type="http://schemas.openxmlformats.org/officeDocument/2006/relationships/slide" Target="slides/slide27.xml"/><Relationship Id="rId32" Type="http://schemas.openxmlformats.org/officeDocument/2006/relationships/slide" Target="slides/slide28.xml"/><Relationship Id="rId9" Type="http://schemas.openxmlformats.org/officeDocument/2006/relationships/slide" Target="slides/slide5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3" Type="http://schemas.openxmlformats.org/officeDocument/2006/relationships/notesMaster" Target="notesMasters/notesMaster1.xml"/><Relationship Id="rId34" Type="http://schemas.openxmlformats.org/officeDocument/2006/relationships/printerSettings" Target="printerSettings/printerSettings1.bin"/><Relationship Id="rId35" Type="http://schemas.openxmlformats.org/officeDocument/2006/relationships/presProps" Target="presProps.xml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37" Type="http://schemas.openxmlformats.org/officeDocument/2006/relationships/theme" Target="theme/theme1.xml"/><Relationship Id="rId3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D1DA88-E555-4946-B9A2-2579399D7CF4}" type="datetimeFigureOut">
              <a:rPr lang="en-US" smtClean="0"/>
              <a:t>10/13/16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F0D383-9B97-4F5E-BDDF-A80C065EB7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1238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749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875" algn="l" defTabSz="685749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749" algn="l" defTabSz="685749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624" algn="l" defTabSz="685749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498" algn="l" defTabSz="685749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373" algn="l" defTabSz="685749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246" algn="l" defTabSz="685749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120" algn="l" defTabSz="685749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2995" algn="l" defTabSz="685749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r>
              <a:rPr lang="en-US" dirty="0" smtClean="0"/>
              <a:t>Each potentially having a story to tell – but which ones? These</a:t>
            </a:r>
            <a:r>
              <a:rPr lang="en-US" baseline="0" dirty="0" smtClean="0"/>
              <a:t> are p</a:t>
            </a:r>
            <a:r>
              <a:rPr lang="en-US" dirty="0" smtClean="0"/>
              <a:t>ieces of a constantly evolving puzzle – but how do they fit together?</a:t>
            </a:r>
            <a:r>
              <a:rPr lang="en-US" baseline="0" dirty="0" smtClean="0"/>
              <a:t> Plus consider t</a:t>
            </a:r>
            <a:r>
              <a:rPr lang="en-US" dirty="0" smtClean="0"/>
              <a:t>he thousands of new ideas, companies, research projects, devices and apps, etc. arising to solve GEOINT problems every day…</a:t>
            </a:r>
            <a:r>
              <a:rPr lang="en-US" baseline="0" dirty="0" smtClean="0"/>
              <a:t> </a:t>
            </a:r>
            <a:r>
              <a:rPr lang="en-US" dirty="0" smtClean="0"/>
              <a:t>How do we unlock the power of this data &amp; technology and make it serve the one mission that matters most- </a:t>
            </a:r>
            <a:r>
              <a:rPr lang="en-US" b="1" dirty="0" smtClean="0"/>
              <a:t>YOURS</a:t>
            </a:r>
            <a:r>
              <a:rPr lang="en-US" dirty="0" smtClean="0"/>
              <a:t>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5791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Easy to use and running every time a new image is collected from space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F0D383-9B97-4F5E-BDDF-A80C065EB76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8654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Easy to use and running every time a new image is collected from space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F0D383-9B97-4F5E-BDDF-A80C065EB76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8654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F0D383-9B97-4F5E-BDDF-A80C065EB761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86545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arenR"/>
            </a:pPr>
            <a:r>
              <a:rPr lang="en-US" dirty="0" smtClean="0"/>
              <a:t>GBDX</a:t>
            </a:r>
          </a:p>
          <a:p>
            <a:pPr marL="228600" indent="-228600">
              <a:buAutoNum type="arabicParenR"/>
            </a:pPr>
            <a:r>
              <a:rPr lang="en-US" dirty="0" smtClean="0"/>
              <a:t>Leverage</a:t>
            </a:r>
            <a:r>
              <a:rPr lang="en-US" baseline="0" dirty="0" smtClean="0"/>
              <a:t> traditional methods along with new methods </a:t>
            </a:r>
          </a:p>
          <a:p>
            <a:pPr marL="228600" indent="-228600">
              <a:buAutoNum type="arabicParenR"/>
            </a:pPr>
            <a:r>
              <a:rPr lang="en-US" baseline="0" dirty="0" smtClean="0"/>
              <a:t>Is statistical analysis good enough?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F0D383-9B97-4F5E-BDDF-A80C065EB761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28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185845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Where you see an image. I see data</a:t>
            </a:r>
            <a:r>
              <a:rPr lang="en-US" baseline="0" dirty="0" smtClean="0"/>
              <a:t> and information screaming to get out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F0D383-9B97-4F5E-BDDF-A80C065EB76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6234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F0D383-9B97-4F5E-BDDF-A80C065EB76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5845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Cloud computing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F0D383-9B97-4F5E-BDDF-A80C065EB761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10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779996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30 years of amazing</a:t>
            </a:r>
            <a:r>
              <a:rPr lang="en-US" baseline="0" dirty="0" smtClean="0"/>
              <a:t> Remote Sensing research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F0D383-9B97-4F5E-BDDF-A80C065EB761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11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779996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30 years of amazing</a:t>
            </a:r>
            <a:r>
              <a:rPr lang="en-US" baseline="0" dirty="0" smtClean="0"/>
              <a:t> Remote Sensing research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F0D383-9B97-4F5E-BDDF-A80C065EB761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12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779996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Aligned with an</a:t>
            </a:r>
            <a:r>
              <a:rPr lang="en-US" baseline="0" dirty="0" smtClean="0"/>
              <a:t> affordable business model to enable large scale compute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F0D383-9B97-4F5E-BDDF-A80C065EB76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8654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BUE</a:t>
            </a:r>
            <a:r>
              <a:rPr lang="en-US" baseline="0" dirty="0" smtClean="0"/>
              <a:t> – built up extent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F0D383-9B97-4F5E-BDDF-A80C065EB76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8654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Based on Localized</a:t>
            </a:r>
            <a:r>
              <a:rPr lang="en-US" baseline="0" dirty="0" smtClean="0"/>
              <a:t> Mutual Information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F0D383-9B97-4F5E-BDDF-A80C065EB76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8654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8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8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8.png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8.pn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8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2"/>
          <p:cNvSpPr>
            <a:spLocks noGrp="1"/>
          </p:cNvSpPr>
          <p:nvPr>
            <p:ph type="title" hasCustomPrompt="1"/>
          </p:nvPr>
        </p:nvSpPr>
        <p:spPr>
          <a:xfrm>
            <a:off x="355602" y="396481"/>
            <a:ext cx="8413750" cy="1572023"/>
          </a:xfrm>
          <a:prstGeom prst="rect">
            <a:avLst/>
          </a:prstGeom>
        </p:spPr>
        <p:txBody>
          <a:bodyPr lIns="68576" tIns="34289" rIns="68576" bIns="34289" anchor="b"/>
          <a:lstStyle>
            <a:lvl1pPr>
              <a:defRPr sz="3300" b="1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Presentation Title</a:t>
            </a:r>
            <a:endParaRPr lang="en-US" dirty="0"/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355602" y="2150864"/>
            <a:ext cx="8356600" cy="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355600" y="2333229"/>
            <a:ext cx="8439150" cy="292894"/>
          </a:xfrm>
          <a:prstGeom prst="rect">
            <a:avLst/>
          </a:prstGeom>
        </p:spPr>
        <p:txBody>
          <a:bodyPr lIns="68576" tIns="34289" rIns="68576" bIns="34289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Presenter Name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355603" y="2808490"/>
            <a:ext cx="8464153" cy="222647"/>
          </a:xfrm>
          <a:prstGeom prst="rect">
            <a:avLst/>
          </a:prstGeom>
        </p:spPr>
        <p:txBody>
          <a:bodyPr lIns="68576" tIns="34289" rIns="68576" bIns="34289"/>
          <a:lstStyle>
            <a:lvl1pPr>
              <a:defRPr sz="1500" b="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Title/Organization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2" hasCustomPrompt="1"/>
          </p:nvPr>
        </p:nvSpPr>
        <p:spPr>
          <a:xfrm>
            <a:off x="355600" y="3213501"/>
            <a:ext cx="4933950" cy="1701403"/>
          </a:xfrm>
          <a:prstGeom prst="rect">
            <a:avLst/>
          </a:prstGeom>
        </p:spPr>
        <p:txBody>
          <a:bodyPr lIns="68576" tIns="34289" rIns="68576" bIns="34289"/>
          <a:lstStyle>
            <a:lvl1pPr>
              <a:defRPr sz="1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Contact information and additional text as needed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06707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172200" y="4616055"/>
            <a:ext cx="2133600" cy="273844"/>
          </a:xfrm>
          <a:prstGeom prst="rect">
            <a:avLst/>
          </a:prstGeom>
        </p:spPr>
        <p:txBody>
          <a:bodyPr lIns="68576" tIns="34289" rIns="68576" bIns="34289"/>
          <a:lstStyle/>
          <a:p>
            <a:fld id="{C6314AD9-FCC8-48B7-B85B-012A91320DFF}" type="datetime2">
              <a:rPr lang="en-US" smtClean="0"/>
              <a:t>Thursday, October 13, 16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822960" y="4381500"/>
            <a:ext cx="2133600" cy="228600"/>
          </a:xfrm>
          <a:prstGeom prst="rect">
            <a:avLst/>
          </a:prstGeom>
        </p:spPr>
        <p:txBody>
          <a:bodyPr lIns="68576" tIns="34289" rIns="68576" bIns="34289"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>
          <a:xfrm>
            <a:off x="822960" y="4616055"/>
            <a:ext cx="4572000" cy="273844"/>
          </a:xfrm>
          <a:prstGeom prst="rect">
            <a:avLst/>
          </a:prstGeom>
        </p:spPr>
        <p:txBody>
          <a:bodyPr lIns="68576" tIns="34289" rIns="68576" bIns="34289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8457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/>
          <p:cNvCxnSpPr/>
          <p:nvPr userDrawn="1"/>
        </p:nvCxnSpPr>
        <p:spPr>
          <a:xfrm>
            <a:off x="355602" y="2150864"/>
            <a:ext cx="8356600" cy="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3"/>
          <p:cNvSpPr>
            <a:spLocks noGrp="1"/>
          </p:cNvSpPr>
          <p:nvPr>
            <p:ph sz="quarter" idx="10"/>
          </p:nvPr>
        </p:nvSpPr>
        <p:spPr>
          <a:xfrm>
            <a:off x="476649" y="838200"/>
            <a:ext cx="8235553" cy="3536950"/>
          </a:xfrm>
          <a:prstGeom prst="rect">
            <a:avLst/>
          </a:prstGeom>
        </p:spPr>
        <p:txBody>
          <a:bodyPr lIns="68577" tIns="34289" rIns="68577" bIns="34289"/>
          <a:lstStyle>
            <a:lvl1pPr>
              <a:defRPr>
                <a:solidFill>
                  <a:srgbClr val="015CAB"/>
                </a:solidFill>
              </a:defRPr>
            </a:lvl1pPr>
            <a:lvl2pPr>
              <a:defRPr>
                <a:solidFill>
                  <a:srgbClr val="015CAB"/>
                </a:solidFill>
              </a:defRPr>
            </a:lvl2pPr>
            <a:lvl3pPr>
              <a:defRPr>
                <a:solidFill>
                  <a:srgbClr val="015CAB"/>
                </a:solidFill>
              </a:defRPr>
            </a:lvl3pPr>
            <a:lvl4pPr>
              <a:defRPr>
                <a:solidFill>
                  <a:srgbClr val="015CAB"/>
                </a:solidFill>
              </a:defRPr>
            </a:lvl4pPr>
            <a:lvl5pPr>
              <a:defRPr>
                <a:solidFill>
                  <a:srgbClr val="015CAB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itle 4"/>
          <p:cNvSpPr>
            <a:spLocks noGrp="1"/>
          </p:cNvSpPr>
          <p:nvPr>
            <p:ph type="title" hasCustomPrompt="1"/>
          </p:nvPr>
        </p:nvSpPr>
        <p:spPr>
          <a:xfrm>
            <a:off x="488951" y="205980"/>
            <a:ext cx="8223250" cy="486173"/>
          </a:xfrm>
          <a:prstGeom prst="rect">
            <a:avLst/>
          </a:prstGeom>
        </p:spPr>
        <p:txBody>
          <a:bodyPr lIns="68577" tIns="34289" rIns="68577" bIns="34289"/>
          <a:lstStyle>
            <a:lvl1pPr>
              <a:defRPr sz="2400" b="1" cap="all" baseline="0">
                <a:solidFill>
                  <a:srgbClr val="015CAB"/>
                </a:solidFill>
              </a:defRPr>
            </a:lvl1pPr>
          </a:lstStyle>
          <a:p>
            <a:r>
              <a:rPr lang="en-US" dirty="0" smtClean="0"/>
              <a:t>Slide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27666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/>
          <p:cNvCxnSpPr/>
          <p:nvPr userDrawn="1"/>
        </p:nvCxnSpPr>
        <p:spPr>
          <a:xfrm>
            <a:off x="355602" y="2150864"/>
            <a:ext cx="8356600" cy="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3"/>
          <p:cNvSpPr>
            <a:spLocks noGrp="1"/>
          </p:cNvSpPr>
          <p:nvPr>
            <p:ph sz="quarter" idx="10"/>
          </p:nvPr>
        </p:nvSpPr>
        <p:spPr>
          <a:xfrm>
            <a:off x="476649" y="247650"/>
            <a:ext cx="8235553" cy="4127500"/>
          </a:xfrm>
          <a:prstGeom prst="rect">
            <a:avLst/>
          </a:prstGeom>
        </p:spPr>
        <p:txBody>
          <a:bodyPr lIns="68577" tIns="34289" rIns="68577" bIns="34289"/>
          <a:lstStyle>
            <a:lvl1pPr>
              <a:defRPr>
                <a:solidFill>
                  <a:srgbClr val="015CAB"/>
                </a:solidFill>
              </a:defRPr>
            </a:lvl1pPr>
            <a:lvl2pPr>
              <a:defRPr>
                <a:solidFill>
                  <a:srgbClr val="015CAB"/>
                </a:solidFill>
              </a:defRPr>
            </a:lvl2pPr>
            <a:lvl3pPr>
              <a:defRPr>
                <a:solidFill>
                  <a:srgbClr val="015CAB"/>
                </a:solidFill>
              </a:defRPr>
            </a:lvl3pPr>
            <a:lvl4pPr>
              <a:defRPr>
                <a:solidFill>
                  <a:srgbClr val="015CAB"/>
                </a:solidFill>
              </a:defRPr>
            </a:lvl4pPr>
            <a:lvl5pPr>
              <a:defRPr>
                <a:solidFill>
                  <a:srgbClr val="015CAB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38382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/>
          <p:cNvCxnSpPr/>
          <p:nvPr userDrawn="1"/>
        </p:nvCxnSpPr>
        <p:spPr>
          <a:xfrm>
            <a:off x="355602" y="2150864"/>
            <a:ext cx="8356600" cy="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550176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tandard"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1752" y="4930902"/>
            <a:ext cx="5617308" cy="212598"/>
          </a:xfrm>
          <a:prstGeom prst="rect">
            <a:avLst/>
          </a:prstGeom>
        </p:spPr>
        <p:txBody>
          <a:bodyPr wrap="none" lIns="0" tIns="0" rIns="0" bIns="27431"/>
          <a:lstStyle>
            <a:lvl1pPr algn="l">
              <a:defRPr sz="1100">
                <a:solidFill>
                  <a:schemeClr val="bg1"/>
                </a:solidFill>
              </a:defRPr>
            </a:lvl1pPr>
          </a:lstStyle>
          <a:p>
            <a:pPr defTabSz="685766"/>
            <a:r>
              <a:rPr lang="en-US" smtClean="0">
                <a:solidFill>
                  <a:prstClr val="white"/>
                </a:solidFill>
                <a:latin typeface="Calibri"/>
              </a:rPr>
              <a:t>Crowdsourcing</a:t>
            </a: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84194" y="4930902"/>
            <a:ext cx="367203" cy="212598"/>
          </a:xfrm>
          <a:prstGeom prst="rect">
            <a:avLst/>
          </a:prstGeom>
        </p:spPr>
        <p:txBody>
          <a:bodyPr lIns="0" tIns="0" rIns="0" bIns="27431" anchor="ctr" anchorCtr="0">
            <a:normAutofit/>
          </a:bodyPr>
          <a:lstStyle>
            <a:lvl1pPr>
              <a:defRPr sz="1100">
                <a:solidFill>
                  <a:schemeClr val="bg1"/>
                </a:solidFill>
              </a:defRPr>
            </a:lvl1pPr>
          </a:lstStyle>
          <a:p>
            <a:pPr defTabSz="685766"/>
            <a:fld id="{156168AB-ABFC-FD47-9184-BEA9BCE850BC}" type="slidenum">
              <a:rPr lang="en-US" smtClean="0">
                <a:solidFill>
                  <a:prstClr val="white"/>
                </a:solidFill>
                <a:latin typeface="Calibri"/>
              </a:rPr>
              <a:pPr defTabSz="685766"/>
              <a:t>‹#›</a:t>
            </a:fld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301752" y="1313339"/>
            <a:ext cx="8549640" cy="346464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182867" indent="-182867">
              <a:lnSpc>
                <a:spcPct val="90000"/>
              </a:lnSpc>
              <a:buSzPct val="80000"/>
              <a:buFont typeface="Arial"/>
              <a:buChar char="•"/>
              <a:defRPr sz="2400">
                <a:solidFill>
                  <a:srgbClr val="4D4D4D"/>
                </a:solidFill>
              </a:defRPr>
            </a:lvl1pPr>
            <a:lvl2pPr marL="457166" indent="-182867">
              <a:lnSpc>
                <a:spcPct val="90000"/>
              </a:lnSpc>
              <a:buSzPct val="100000"/>
              <a:buFont typeface="Lucida Grande"/>
              <a:buChar char="-"/>
              <a:defRPr sz="2000" baseline="0">
                <a:solidFill>
                  <a:srgbClr val="4D4D4D"/>
                </a:solidFill>
              </a:defRPr>
            </a:lvl2pPr>
            <a:lvl3pPr marL="822899" indent="-182867">
              <a:lnSpc>
                <a:spcPct val="90000"/>
              </a:lnSpc>
              <a:buSzPct val="100000"/>
              <a:buFont typeface="Lucida Grande"/>
              <a:buChar char="-"/>
              <a:defRPr sz="1800">
                <a:solidFill>
                  <a:srgbClr val="4D4D4D"/>
                </a:solidFill>
              </a:defRPr>
            </a:lvl3pPr>
            <a:lvl4pPr marL="1097198" indent="-182867">
              <a:lnSpc>
                <a:spcPct val="90000"/>
              </a:lnSpc>
              <a:buSzPct val="100000"/>
              <a:buFont typeface="Lucida Grande"/>
              <a:buChar char="-"/>
              <a:defRPr sz="1600">
                <a:solidFill>
                  <a:srgbClr val="4D4D4D"/>
                </a:solidFill>
              </a:defRPr>
            </a:lvl4pPr>
            <a:lvl5pPr marL="1371498" indent="-182867">
              <a:lnSpc>
                <a:spcPct val="90000"/>
              </a:lnSpc>
              <a:buSzPct val="100000"/>
              <a:buFont typeface="Lucida Grande"/>
              <a:buChar char="-"/>
              <a:defRPr sz="1400" baseline="0">
                <a:solidFill>
                  <a:srgbClr val="4D4D4D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301752" y="1241576"/>
            <a:ext cx="8549639" cy="1191"/>
          </a:xfrm>
          <a:prstGeom prst="line">
            <a:avLst/>
          </a:prstGeom>
          <a:ln w="317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0" name="Date Placeholder 3"/>
          <p:cNvSpPr txBox="1">
            <a:spLocks/>
          </p:cNvSpPr>
          <p:nvPr userDrawn="1"/>
        </p:nvSpPr>
        <p:spPr>
          <a:xfrm>
            <a:off x="6026520" y="4978912"/>
            <a:ext cx="2457670" cy="139505"/>
          </a:xfrm>
          <a:prstGeom prst="rect">
            <a:avLst/>
          </a:prstGeom>
        </p:spPr>
        <p:txBody>
          <a:bodyPr vert="horz" wrap="none" lIns="0" tIns="0" rIns="0" bIns="0" rtlCol="0" anchor="t" anchorCtr="0"/>
          <a:lstStyle/>
          <a:p>
            <a:pPr algn="r" defTabSz="457166">
              <a:defRPr/>
            </a:pPr>
            <a:r>
              <a:rPr lang="en-US" sz="900" dirty="0" smtClean="0">
                <a:solidFill>
                  <a:srgbClr val="003A5E"/>
                </a:solidFill>
                <a:latin typeface="Calibri"/>
              </a:rPr>
              <a:t>DigitalGlobe Proprietary and Business Confidential</a:t>
            </a:r>
          </a:p>
          <a:p>
            <a:pPr defTabSz="457166">
              <a:defRPr/>
            </a:pPr>
            <a:endParaRPr lang="en-US" sz="1300" dirty="0" smtClea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01752" y="571946"/>
            <a:ext cx="8183880" cy="546411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algn="l">
              <a:lnSpc>
                <a:spcPct val="88000"/>
              </a:lnSpc>
              <a:defRPr sz="320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1134153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7340" y="205979"/>
            <a:ext cx="8558212" cy="857250"/>
          </a:xfrm>
          <a:prstGeom prst="rect">
            <a:avLst/>
          </a:prstGeom>
        </p:spPr>
        <p:txBody>
          <a:bodyPr lIns="91434" tIns="45717" rIns="91434" bIns="45717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287338" y="4767264"/>
            <a:ext cx="2303462" cy="273844"/>
          </a:xfrm>
          <a:prstGeom prst="rect">
            <a:avLst/>
          </a:prstGeom>
        </p:spPr>
        <p:txBody>
          <a:bodyPr lIns="91434" tIns="45717" rIns="91434" bIns="45717"/>
          <a:lstStyle/>
          <a:p>
            <a:pPr defTabSz="685766"/>
            <a:endParaRPr lang="en-US" dirty="0">
              <a:solidFill>
                <a:srgbClr val="003A5E">
                  <a:tint val="75000"/>
                </a:srgb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590801" y="4767264"/>
            <a:ext cx="4004138" cy="273844"/>
          </a:xfrm>
          <a:prstGeom prst="rect">
            <a:avLst/>
          </a:prstGeom>
        </p:spPr>
        <p:txBody>
          <a:bodyPr lIns="91434" tIns="45717" rIns="91434" bIns="45717"/>
          <a:lstStyle/>
          <a:p>
            <a:pPr defTabSz="685766"/>
            <a:r>
              <a:rPr lang="en-US" smtClean="0">
                <a:solidFill>
                  <a:srgbClr val="003A5E">
                    <a:tint val="75000"/>
                  </a:srgbClr>
                </a:solidFill>
                <a:latin typeface="Calibri"/>
              </a:rPr>
              <a:t>Crowdsourcing</a:t>
            </a:r>
            <a:endParaRPr lang="en-US" dirty="0">
              <a:solidFill>
                <a:srgbClr val="003A5E">
                  <a:tint val="75000"/>
                </a:srgb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94938" y="4767264"/>
            <a:ext cx="2250612" cy="273844"/>
          </a:xfrm>
          <a:prstGeom prst="rect">
            <a:avLst/>
          </a:prstGeom>
        </p:spPr>
        <p:txBody>
          <a:bodyPr lIns="91434" tIns="45717" rIns="91434" bIns="45717"/>
          <a:lstStyle/>
          <a:p>
            <a:pPr defTabSz="685766"/>
            <a:fld id="{156168AB-ABFC-FD47-9184-BEA9BCE850BC}" type="slidenum">
              <a:rPr lang="en-US" smtClean="0">
                <a:solidFill>
                  <a:srgbClr val="003A5E">
                    <a:tint val="75000"/>
                  </a:srgbClr>
                </a:solidFill>
                <a:latin typeface="Calibri"/>
              </a:rPr>
              <a:pPr defTabSz="685766"/>
              <a:t>‹#›</a:t>
            </a:fld>
            <a:endParaRPr lang="en-US" dirty="0">
              <a:solidFill>
                <a:srgbClr val="003A5E">
                  <a:tint val="75000"/>
                </a:srgb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30956732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o Content"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1752" y="4930902"/>
            <a:ext cx="5617308" cy="212598"/>
          </a:xfrm>
          <a:prstGeom prst="rect">
            <a:avLst/>
          </a:prstGeom>
        </p:spPr>
        <p:txBody>
          <a:bodyPr wrap="none" lIns="0" tIns="0" rIns="0" bIns="27431"/>
          <a:lstStyle>
            <a:lvl1pPr algn="l">
              <a:defRPr sz="1100">
                <a:solidFill>
                  <a:schemeClr val="bg1"/>
                </a:solidFill>
              </a:defRPr>
            </a:lvl1pPr>
          </a:lstStyle>
          <a:p>
            <a:pPr defTabSz="685766"/>
            <a:r>
              <a:rPr lang="en-US" smtClean="0">
                <a:solidFill>
                  <a:prstClr val="white"/>
                </a:solidFill>
                <a:latin typeface="Calibri"/>
              </a:rPr>
              <a:t>Crowdsourcing</a:t>
            </a: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84194" y="4930902"/>
            <a:ext cx="367203" cy="212598"/>
          </a:xfrm>
          <a:prstGeom prst="rect">
            <a:avLst/>
          </a:prstGeom>
        </p:spPr>
        <p:txBody>
          <a:bodyPr lIns="0" tIns="0" rIns="0" bIns="27431" anchor="ctr" anchorCtr="0">
            <a:normAutofit/>
          </a:bodyPr>
          <a:lstStyle>
            <a:lvl1pPr>
              <a:defRPr sz="1100">
                <a:solidFill>
                  <a:schemeClr val="bg1"/>
                </a:solidFill>
              </a:defRPr>
            </a:lvl1pPr>
          </a:lstStyle>
          <a:p>
            <a:pPr defTabSz="685766"/>
            <a:fld id="{156168AB-ABFC-FD47-9184-BEA9BCE850BC}" type="slidenum">
              <a:rPr lang="en-US" smtClean="0">
                <a:solidFill>
                  <a:prstClr val="white"/>
                </a:solidFill>
                <a:latin typeface="Calibri"/>
              </a:rPr>
              <a:pPr defTabSz="685766"/>
              <a:t>‹#›</a:t>
            </a:fld>
            <a:endParaRPr lang="en-US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36994663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777240" y="3657600"/>
            <a:ext cx="7543800" cy="685800"/>
          </a:xfrm>
          <a:prstGeom prst="rect">
            <a:avLst/>
          </a:prstGeom>
        </p:spPr>
        <p:txBody>
          <a:bodyPr lIns="68577" tIns="34289" rIns="68577" bIns="34289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172200" y="4616055"/>
            <a:ext cx="2133600" cy="273844"/>
          </a:xfrm>
          <a:prstGeom prst="rect">
            <a:avLst/>
          </a:prstGeom>
        </p:spPr>
        <p:txBody>
          <a:bodyPr lIns="68577" tIns="34289" rIns="68577" bIns="34289"/>
          <a:lstStyle/>
          <a:p>
            <a:pPr defTabSz="685766"/>
            <a:fld id="{8B62300D-25B3-4603-86C9-4CB776489F00}" type="datetime2">
              <a:rPr lang="en-US" smtClean="0">
                <a:solidFill>
                  <a:prstClr val="black"/>
                </a:solidFill>
                <a:latin typeface="Arial"/>
              </a:rPr>
              <a:pPr defTabSz="685766"/>
              <a:t>Thursday, October 13, 16</a:t>
            </a:fld>
            <a:endParaRPr lang="en-US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>
          <a:xfrm>
            <a:off x="822960" y="4381500"/>
            <a:ext cx="2133600" cy="228600"/>
          </a:xfrm>
          <a:prstGeom prst="rect">
            <a:avLst/>
          </a:prstGeom>
        </p:spPr>
        <p:txBody>
          <a:bodyPr lIns="68577" tIns="34289" rIns="68577" bIns="34289"/>
          <a:lstStyle/>
          <a:p>
            <a:pPr defTabSz="685766"/>
            <a:fld id="{1789C0F2-17E0-497A-9BBE-0C73201AAFE3}" type="slidenum">
              <a:rPr lang="en-US" smtClean="0">
                <a:solidFill>
                  <a:prstClr val="black"/>
                </a:solidFill>
                <a:latin typeface="Arial"/>
              </a:rPr>
              <a:pPr defTabSz="685766"/>
              <a:t>‹#›</a:t>
            </a:fld>
            <a:endParaRPr lang="en-US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>
          <a:xfrm>
            <a:off x="822960" y="4616055"/>
            <a:ext cx="4572000" cy="273844"/>
          </a:xfrm>
          <a:prstGeom prst="rect">
            <a:avLst/>
          </a:prstGeom>
        </p:spPr>
        <p:txBody>
          <a:bodyPr lIns="68577" tIns="34289" rIns="68577" bIns="34289"/>
          <a:lstStyle/>
          <a:p>
            <a:pPr defTabSz="685766"/>
            <a:endParaRPr lang="en-US" dirty="0">
              <a:solidFill>
                <a:prstClr val="black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78590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172200" y="4616055"/>
            <a:ext cx="2133600" cy="273844"/>
          </a:xfrm>
          <a:prstGeom prst="rect">
            <a:avLst/>
          </a:prstGeom>
        </p:spPr>
        <p:txBody>
          <a:bodyPr lIns="68577" tIns="34289" rIns="68577" bIns="34289"/>
          <a:lstStyle/>
          <a:p>
            <a:pPr defTabSz="685766"/>
            <a:fld id="{C6314AD9-FCC8-48B7-B85B-012A91320DFF}" type="datetime2">
              <a:rPr lang="en-US" smtClean="0">
                <a:solidFill>
                  <a:prstClr val="black"/>
                </a:solidFill>
                <a:latin typeface="Arial"/>
              </a:rPr>
              <a:pPr defTabSz="685766"/>
              <a:t>Thursday, October 13, 16</a:t>
            </a:fld>
            <a:endParaRPr lang="en-US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822960" y="4381500"/>
            <a:ext cx="2133600" cy="228600"/>
          </a:xfrm>
          <a:prstGeom prst="rect">
            <a:avLst/>
          </a:prstGeom>
        </p:spPr>
        <p:txBody>
          <a:bodyPr lIns="68577" tIns="34289" rIns="68577" bIns="34289"/>
          <a:lstStyle/>
          <a:p>
            <a:pPr defTabSz="685766"/>
            <a:fld id="{1789C0F2-17E0-497A-9BBE-0C73201AAFE3}" type="slidenum">
              <a:rPr lang="en-US" smtClean="0">
                <a:solidFill>
                  <a:prstClr val="black"/>
                </a:solidFill>
                <a:latin typeface="Arial"/>
              </a:rPr>
              <a:pPr defTabSz="685766"/>
              <a:t>‹#›</a:t>
            </a:fld>
            <a:endParaRPr lang="en-US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>
          <a:xfrm>
            <a:off x="822960" y="4616055"/>
            <a:ext cx="4572000" cy="273844"/>
          </a:xfrm>
          <a:prstGeom prst="rect">
            <a:avLst/>
          </a:prstGeom>
        </p:spPr>
        <p:txBody>
          <a:bodyPr lIns="68577" tIns="34289" rIns="68577" bIns="34289"/>
          <a:lstStyle/>
          <a:p>
            <a:pPr defTabSz="685766"/>
            <a:endParaRPr lang="en-US" dirty="0">
              <a:solidFill>
                <a:prstClr val="black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24399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/>
          <p:cNvCxnSpPr/>
          <p:nvPr userDrawn="1"/>
        </p:nvCxnSpPr>
        <p:spPr>
          <a:xfrm>
            <a:off x="355600" y="2150864"/>
            <a:ext cx="8356600" cy="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3"/>
          <p:cNvSpPr>
            <a:spLocks noGrp="1"/>
          </p:cNvSpPr>
          <p:nvPr>
            <p:ph sz="quarter" idx="10"/>
          </p:nvPr>
        </p:nvSpPr>
        <p:spPr>
          <a:xfrm>
            <a:off x="476647" y="838200"/>
            <a:ext cx="8235553" cy="3536950"/>
          </a:xfrm>
          <a:prstGeom prst="rect">
            <a:avLst/>
          </a:prstGeom>
        </p:spPr>
        <p:txBody>
          <a:bodyPr lIns="68580" tIns="34290" rIns="68580" bIns="34290"/>
          <a:lstStyle>
            <a:lvl1pPr>
              <a:defRPr>
                <a:solidFill>
                  <a:srgbClr val="015CAB"/>
                </a:solidFill>
              </a:defRPr>
            </a:lvl1pPr>
            <a:lvl2pPr>
              <a:defRPr>
                <a:solidFill>
                  <a:srgbClr val="015CAB"/>
                </a:solidFill>
              </a:defRPr>
            </a:lvl2pPr>
            <a:lvl3pPr>
              <a:defRPr>
                <a:solidFill>
                  <a:srgbClr val="015CAB"/>
                </a:solidFill>
              </a:defRPr>
            </a:lvl3pPr>
            <a:lvl4pPr>
              <a:defRPr>
                <a:solidFill>
                  <a:srgbClr val="015CAB"/>
                </a:solidFill>
              </a:defRPr>
            </a:lvl4pPr>
            <a:lvl5pPr>
              <a:defRPr>
                <a:solidFill>
                  <a:srgbClr val="015CAB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itle 4"/>
          <p:cNvSpPr>
            <a:spLocks noGrp="1"/>
          </p:cNvSpPr>
          <p:nvPr>
            <p:ph type="title" hasCustomPrompt="1"/>
          </p:nvPr>
        </p:nvSpPr>
        <p:spPr>
          <a:xfrm>
            <a:off x="488950" y="205978"/>
            <a:ext cx="8223250" cy="486173"/>
          </a:xfrm>
          <a:prstGeom prst="rect">
            <a:avLst/>
          </a:prstGeom>
        </p:spPr>
        <p:txBody>
          <a:bodyPr lIns="68580" tIns="34290" rIns="68580" bIns="34290"/>
          <a:lstStyle>
            <a:lvl1pPr>
              <a:defRPr sz="2400" b="1" cap="all" baseline="0">
                <a:solidFill>
                  <a:srgbClr val="015CAB"/>
                </a:solidFill>
              </a:defRPr>
            </a:lvl1pPr>
          </a:lstStyle>
          <a:p>
            <a:r>
              <a:rPr lang="en-US" dirty="0" smtClean="0"/>
              <a:t>Slide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69693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963732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/>
          <p:cNvCxnSpPr/>
          <p:nvPr userDrawn="1"/>
        </p:nvCxnSpPr>
        <p:spPr>
          <a:xfrm>
            <a:off x="355600" y="2150864"/>
            <a:ext cx="8356600" cy="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3"/>
          <p:cNvSpPr>
            <a:spLocks noGrp="1"/>
          </p:cNvSpPr>
          <p:nvPr>
            <p:ph sz="quarter" idx="10"/>
          </p:nvPr>
        </p:nvSpPr>
        <p:spPr>
          <a:xfrm>
            <a:off x="476647" y="247650"/>
            <a:ext cx="8235553" cy="4127500"/>
          </a:xfrm>
          <a:prstGeom prst="rect">
            <a:avLst/>
          </a:prstGeom>
        </p:spPr>
        <p:txBody>
          <a:bodyPr lIns="68580" tIns="34290" rIns="68580" bIns="34290"/>
          <a:lstStyle>
            <a:lvl1pPr>
              <a:defRPr>
                <a:solidFill>
                  <a:srgbClr val="015CAB"/>
                </a:solidFill>
              </a:defRPr>
            </a:lvl1pPr>
            <a:lvl2pPr>
              <a:defRPr>
                <a:solidFill>
                  <a:srgbClr val="015CAB"/>
                </a:solidFill>
              </a:defRPr>
            </a:lvl2pPr>
            <a:lvl3pPr>
              <a:defRPr>
                <a:solidFill>
                  <a:srgbClr val="015CAB"/>
                </a:solidFill>
              </a:defRPr>
            </a:lvl3pPr>
            <a:lvl4pPr>
              <a:defRPr>
                <a:solidFill>
                  <a:srgbClr val="015CAB"/>
                </a:solidFill>
              </a:defRPr>
            </a:lvl4pPr>
            <a:lvl5pPr>
              <a:defRPr>
                <a:solidFill>
                  <a:srgbClr val="015CAB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84928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/>
          <p:cNvCxnSpPr/>
          <p:nvPr userDrawn="1"/>
        </p:nvCxnSpPr>
        <p:spPr>
          <a:xfrm>
            <a:off x="355600" y="2150864"/>
            <a:ext cx="8356600" cy="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152254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tandard"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1752" y="4930902"/>
            <a:ext cx="5617308" cy="212598"/>
          </a:xfrm>
          <a:prstGeom prst="rect">
            <a:avLst/>
          </a:prstGeom>
        </p:spPr>
        <p:txBody>
          <a:bodyPr wrap="none" lIns="0" tIns="0" rIns="0" bIns="27431"/>
          <a:lstStyle>
            <a:lvl1pPr algn="l">
              <a:defRPr sz="1100">
                <a:solidFill>
                  <a:schemeClr val="bg1"/>
                </a:solidFill>
              </a:defRPr>
            </a:lvl1pPr>
          </a:lstStyle>
          <a:p>
            <a:pPr defTabSz="685800"/>
            <a:r>
              <a:rPr lang="en-US" smtClean="0">
                <a:solidFill>
                  <a:prstClr val="white"/>
                </a:solidFill>
                <a:latin typeface="Calibri"/>
              </a:rPr>
              <a:t>Crowdsourcing</a:t>
            </a: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84193" y="4930902"/>
            <a:ext cx="367203" cy="212598"/>
          </a:xfrm>
          <a:prstGeom prst="rect">
            <a:avLst/>
          </a:prstGeom>
        </p:spPr>
        <p:txBody>
          <a:bodyPr lIns="0" tIns="0" rIns="0" bIns="27431" anchor="ctr" anchorCtr="0">
            <a:normAutofit/>
          </a:bodyPr>
          <a:lstStyle>
            <a:lvl1pPr>
              <a:defRPr sz="1100">
                <a:solidFill>
                  <a:schemeClr val="bg1"/>
                </a:solidFill>
              </a:defRPr>
            </a:lvl1pPr>
          </a:lstStyle>
          <a:p>
            <a:pPr defTabSz="685800"/>
            <a:fld id="{156168AB-ABFC-FD47-9184-BEA9BCE850BC}" type="slidenum">
              <a:rPr lang="en-US" smtClean="0">
                <a:solidFill>
                  <a:prstClr val="white"/>
                </a:solidFill>
                <a:latin typeface="Calibri"/>
              </a:rPr>
              <a:pPr defTabSz="685800"/>
              <a:t>‹#›</a:t>
            </a:fld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301752" y="1313337"/>
            <a:ext cx="8549640" cy="346464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182876" indent="-182876">
              <a:lnSpc>
                <a:spcPct val="90000"/>
              </a:lnSpc>
              <a:buSzPct val="80000"/>
              <a:buFont typeface="Arial"/>
              <a:buChar char="•"/>
              <a:defRPr sz="2400">
                <a:solidFill>
                  <a:srgbClr val="4D4D4D"/>
                </a:solidFill>
              </a:defRPr>
            </a:lvl1pPr>
            <a:lvl2pPr marL="457189" indent="-182876">
              <a:lnSpc>
                <a:spcPct val="90000"/>
              </a:lnSpc>
              <a:buSzPct val="100000"/>
              <a:buFont typeface="Lucida Grande"/>
              <a:buChar char="-"/>
              <a:defRPr sz="2000" baseline="0">
                <a:solidFill>
                  <a:srgbClr val="4D4D4D"/>
                </a:solidFill>
              </a:defRPr>
            </a:lvl2pPr>
            <a:lvl3pPr marL="822940" indent="-182876">
              <a:lnSpc>
                <a:spcPct val="90000"/>
              </a:lnSpc>
              <a:buSzPct val="100000"/>
              <a:buFont typeface="Lucida Grande"/>
              <a:buChar char="-"/>
              <a:defRPr sz="1800">
                <a:solidFill>
                  <a:srgbClr val="4D4D4D"/>
                </a:solidFill>
              </a:defRPr>
            </a:lvl3pPr>
            <a:lvl4pPr marL="1097252" indent="-182876">
              <a:lnSpc>
                <a:spcPct val="90000"/>
              </a:lnSpc>
              <a:buSzPct val="100000"/>
              <a:buFont typeface="Lucida Grande"/>
              <a:buChar char="-"/>
              <a:defRPr sz="1600">
                <a:solidFill>
                  <a:srgbClr val="4D4D4D"/>
                </a:solidFill>
              </a:defRPr>
            </a:lvl4pPr>
            <a:lvl5pPr marL="1371566" indent="-182876">
              <a:lnSpc>
                <a:spcPct val="90000"/>
              </a:lnSpc>
              <a:buSzPct val="100000"/>
              <a:buFont typeface="Lucida Grande"/>
              <a:buChar char="-"/>
              <a:defRPr sz="1400" baseline="0">
                <a:solidFill>
                  <a:srgbClr val="4D4D4D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301752" y="1241576"/>
            <a:ext cx="8549639" cy="1191"/>
          </a:xfrm>
          <a:prstGeom prst="line">
            <a:avLst/>
          </a:prstGeom>
          <a:ln w="317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0" name="Date Placeholder 3"/>
          <p:cNvSpPr txBox="1">
            <a:spLocks/>
          </p:cNvSpPr>
          <p:nvPr userDrawn="1"/>
        </p:nvSpPr>
        <p:spPr>
          <a:xfrm>
            <a:off x="6026520" y="4978910"/>
            <a:ext cx="2457670" cy="139505"/>
          </a:xfrm>
          <a:prstGeom prst="rect">
            <a:avLst/>
          </a:prstGeom>
        </p:spPr>
        <p:txBody>
          <a:bodyPr vert="horz" wrap="none" lIns="0" tIns="0" rIns="0" bIns="0" rtlCol="0" anchor="t" anchorCtr="0"/>
          <a:lstStyle/>
          <a:p>
            <a:pPr algn="r" defTabSz="457189">
              <a:defRPr/>
            </a:pPr>
            <a:r>
              <a:rPr lang="en-US" sz="900" dirty="0" smtClean="0">
                <a:solidFill>
                  <a:srgbClr val="003A5E"/>
                </a:solidFill>
                <a:latin typeface="Calibri"/>
              </a:rPr>
              <a:t>DigitalGlobe Proprietary and Business Confidential</a:t>
            </a:r>
          </a:p>
          <a:p>
            <a:pPr defTabSz="457189">
              <a:defRPr/>
            </a:pPr>
            <a:endParaRPr lang="en-US" sz="1300" dirty="0" smtClea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01752" y="571946"/>
            <a:ext cx="8183880" cy="546411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algn="l">
              <a:lnSpc>
                <a:spcPct val="88000"/>
              </a:lnSpc>
              <a:defRPr sz="320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508049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7339" y="205979"/>
            <a:ext cx="8558212" cy="857250"/>
          </a:xfrm>
          <a:prstGeom prst="rect">
            <a:avLst/>
          </a:prstGeom>
        </p:spPr>
        <p:txBody>
          <a:bodyPr lIns="91438" tIns="45719" rIns="91438" bIns="45719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287338" y="4767264"/>
            <a:ext cx="2303462" cy="273844"/>
          </a:xfrm>
          <a:prstGeom prst="rect">
            <a:avLst/>
          </a:prstGeom>
        </p:spPr>
        <p:txBody>
          <a:bodyPr lIns="91438" tIns="45719" rIns="91438" bIns="45719"/>
          <a:lstStyle/>
          <a:p>
            <a:pPr defTabSz="685800"/>
            <a:endParaRPr lang="en-US" dirty="0">
              <a:solidFill>
                <a:srgbClr val="003A5E">
                  <a:tint val="75000"/>
                </a:srgb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590801" y="4767264"/>
            <a:ext cx="4004138" cy="273844"/>
          </a:xfrm>
          <a:prstGeom prst="rect">
            <a:avLst/>
          </a:prstGeom>
        </p:spPr>
        <p:txBody>
          <a:bodyPr lIns="91438" tIns="45719" rIns="91438" bIns="45719"/>
          <a:lstStyle/>
          <a:p>
            <a:pPr defTabSz="685800"/>
            <a:r>
              <a:rPr lang="en-US" smtClean="0">
                <a:solidFill>
                  <a:srgbClr val="003A5E">
                    <a:tint val="75000"/>
                  </a:srgbClr>
                </a:solidFill>
                <a:latin typeface="Calibri"/>
              </a:rPr>
              <a:t>Crowdsourcing</a:t>
            </a:r>
            <a:endParaRPr lang="en-US" dirty="0">
              <a:solidFill>
                <a:srgbClr val="003A5E">
                  <a:tint val="75000"/>
                </a:srgb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94938" y="4767264"/>
            <a:ext cx="2250612" cy="273844"/>
          </a:xfrm>
          <a:prstGeom prst="rect">
            <a:avLst/>
          </a:prstGeom>
        </p:spPr>
        <p:txBody>
          <a:bodyPr lIns="91438" tIns="45719" rIns="91438" bIns="45719"/>
          <a:lstStyle/>
          <a:p>
            <a:pPr defTabSz="685800"/>
            <a:fld id="{156168AB-ABFC-FD47-9184-BEA9BCE850BC}" type="slidenum">
              <a:rPr lang="en-US" smtClean="0">
                <a:solidFill>
                  <a:srgbClr val="003A5E">
                    <a:tint val="75000"/>
                  </a:srgbClr>
                </a:solidFill>
                <a:latin typeface="Calibri"/>
              </a:rPr>
              <a:pPr defTabSz="685800"/>
              <a:t>‹#›</a:t>
            </a:fld>
            <a:endParaRPr lang="en-US" dirty="0">
              <a:solidFill>
                <a:srgbClr val="003A5E">
                  <a:tint val="75000"/>
                </a:srgb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5774699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o Content"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1752" y="4930902"/>
            <a:ext cx="5617308" cy="212598"/>
          </a:xfrm>
          <a:prstGeom prst="rect">
            <a:avLst/>
          </a:prstGeom>
        </p:spPr>
        <p:txBody>
          <a:bodyPr wrap="none" lIns="0" tIns="0" rIns="0" bIns="27431"/>
          <a:lstStyle>
            <a:lvl1pPr algn="l">
              <a:defRPr sz="1100">
                <a:solidFill>
                  <a:schemeClr val="bg1"/>
                </a:solidFill>
              </a:defRPr>
            </a:lvl1pPr>
          </a:lstStyle>
          <a:p>
            <a:pPr defTabSz="685800"/>
            <a:r>
              <a:rPr lang="en-US" smtClean="0">
                <a:solidFill>
                  <a:prstClr val="white"/>
                </a:solidFill>
                <a:latin typeface="Calibri"/>
              </a:rPr>
              <a:t>Crowdsourcing</a:t>
            </a: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84193" y="4930902"/>
            <a:ext cx="367203" cy="212598"/>
          </a:xfrm>
          <a:prstGeom prst="rect">
            <a:avLst/>
          </a:prstGeom>
        </p:spPr>
        <p:txBody>
          <a:bodyPr lIns="0" tIns="0" rIns="0" bIns="27431" anchor="ctr" anchorCtr="0">
            <a:normAutofit/>
          </a:bodyPr>
          <a:lstStyle>
            <a:lvl1pPr>
              <a:defRPr sz="1100">
                <a:solidFill>
                  <a:schemeClr val="bg1"/>
                </a:solidFill>
              </a:defRPr>
            </a:lvl1pPr>
          </a:lstStyle>
          <a:p>
            <a:pPr defTabSz="685800"/>
            <a:fld id="{156168AB-ABFC-FD47-9184-BEA9BCE850BC}" type="slidenum">
              <a:rPr lang="en-US" smtClean="0">
                <a:solidFill>
                  <a:prstClr val="white"/>
                </a:solidFill>
                <a:latin typeface="Calibri"/>
              </a:rPr>
              <a:pPr defTabSz="685800"/>
              <a:t>‹#›</a:t>
            </a:fld>
            <a:endParaRPr lang="en-US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84043365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777240" y="3657600"/>
            <a:ext cx="7543800" cy="685800"/>
          </a:xfrm>
          <a:prstGeom prst="rect">
            <a:avLst/>
          </a:prstGeom>
        </p:spPr>
        <p:txBody>
          <a:bodyPr lIns="68580" tIns="34290" rIns="68580" bIns="34290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172200" y="4616055"/>
            <a:ext cx="21336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685800"/>
            <a:fld id="{8B62300D-25B3-4603-86C9-4CB776489F00}" type="datetime2">
              <a:rPr lang="en-US" smtClean="0">
                <a:solidFill>
                  <a:prstClr val="black"/>
                </a:solidFill>
                <a:latin typeface="Arial"/>
              </a:rPr>
              <a:pPr defTabSz="685800"/>
              <a:t>Thursday, October 13, 16</a:t>
            </a:fld>
            <a:endParaRPr lang="en-US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>
          <a:xfrm>
            <a:off x="822960" y="4381500"/>
            <a:ext cx="2133600" cy="228600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685800"/>
            <a:fld id="{1789C0F2-17E0-497A-9BBE-0C73201AAFE3}" type="slidenum">
              <a:rPr lang="en-US" smtClean="0">
                <a:solidFill>
                  <a:prstClr val="black"/>
                </a:solidFill>
                <a:latin typeface="Arial"/>
              </a:rPr>
              <a:pPr defTabSz="685800"/>
              <a:t>‹#›</a:t>
            </a:fld>
            <a:endParaRPr lang="en-US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>
          <a:xfrm>
            <a:off x="822960" y="4616055"/>
            <a:ext cx="45720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685800"/>
            <a:endParaRPr lang="en-US" dirty="0">
              <a:solidFill>
                <a:prstClr val="black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35131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172200" y="4616055"/>
            <a:ext cx="21336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685800"/>
            <a:fld id="{C6314AD9-FCC8-48B7-B85B-012A91320DFF}" type="datetime2">
              <a:rPr lang="en-US" smtClean="0">
                <a:solidFill>
                  <a:prstClr val="black"/>
                </a:solidFill>
                <a:latin typeface="Arial"/>
              </a:rPr>
              <a:pPr defTabSz="685800"/>
              <a:t>Thursday, October 13, 16</a:t>
            </a:fld>
            <a:endParaRPr lang="en-US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822960" y="4381500"/>
            <a:ext cx="2133600" cy="228600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685800"/>
            <a:fld id="{1789C0F2-17E0-497A-9BBE-0C73201AAFE3}" type="slidenum">
              <a:rPr lang="en-US" smtClean="0">
                <a:solidFill>
                  <a:prstClr val="black"/>
                </a:solidFill>
                <a:latin typeface="Arial"/>
              </a:rPr>
              <a:pPr defTabSz="685800"/>
              <a:t>‹#›</a:t>
            </a:fld>
            <a:endParaRPr lang="en-US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>
          <a:xfrm>
            <a:off x="822960" y="4616055"/>
            <a:ext cx="45720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685800"/>
            <a:endParaRPr lang="en-US" dirty="0">
              <a:solidFill>
                <a:prstClr val="black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66911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/>
          <p:cNvCxnSpPr/>
          <p:nvPr userDrawn="1"/>
        </p:nvCxnSpPr>
        <p:spPr>
          <a:xfrm>
            <a:off x="355602" y="2150864"/>
            <a:ext cx="8356600" cy="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3"/>
          <p:cNvSpPr>
            <a:spLocks noGrp="1"/>
          </p:cNvSpPr>
          <p:nvPr>
            <p:ph sz="quarter" idx="10"/>
          </p:nvPr>
        </p:nvSpPr>
        <p:spPr>
          <a:xfrm>
            <a:off x="476650" y="838200"/>
            <a:ext cx="8235553" cy="3536950"/>
          </a:xfrm>
          <a:prstGeom prst="rect">
            <a:avLst/>
          </a:prstGeom>
        </p:spPr>
        <p:txBody>
          <a:bodyPr lIns="68576" tIns="34289" rIns="68576" bIns="34289"/>
          <a:lstStyle>
            <a:lvl1pPr>
              <a:defRPr>
                <a:solidFill>
                  <a:srgbClr val="015CAB"/>
                </a:solidFill>
              </a:defRPr>
            </a:lvl1pPr>
            <a:lvl2pPr>
              <a:defRPr>
                <a:solidFill>
                  <a:srgbClr val="015CAB"/>
                </a:solidFill>
              </a:defRPr>
            </a:lvl2pPr>
            <a:lvl3pPr>
              <a:defRPr>
                <a:solidFill>
                  <a:srgbClr val="015CAB"/>
                </a:solidFill>
              </a:defRPr>
            </a:lvl3pPr>
            <a:lvl4pPr>
              <a:defRPr>
                <a:solidFill>
                  <a:srgbClr val="015CAB"/>
                </a:solidFill>
              </a:defRPr>
            </a:lvl4pPr>
            <a:lvl5pPr>
              <a:defRPr>
                <a:solidFill>
                  <a:srgbClr val="015CAB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itle 4"/>
          <p:cNvSpPr>
            <a:spLocks noGrp="1"/>
          </p:cNvSpPr>
          <p:nvPr>
            <p:ph type="title" hasCustomPrompt="1"/>
          </p:nvPr>
        </p:nvSpPr>
        <p:spPr>
          <a:xfrm>
            <a:off x="488951" y="205981"/>
            <a:ext cx="8223250" cy="486173"/>
          </a:xfrm>
          <a:prstGeom prst="rect">
            <a:avLst/>
          </a:prstGeom>
        </p:spPr>
        <p:txBody>
          <a:bodyPr lIns="68576" tIns="34289" rIns="68576" bIns="34289"/>
          <a:lstStyle>
            <a:lvl1pPr>
              <a:defRPr sz="2400" b="1" cap="all" baseline="0">
                <a:solidFill>
                  <a:srgbClr val="015CAB"/>
                </a:solidFill>
              </a:defRPr>
            </a:lvl1pPr>
          </a:lstStyle>
          <a:p>
            <a:r>
              <a:rPr lang="en-US" dirty="0" smtClean="0"/>
              <a:t>Slide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37295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/>
          <p:cNvCxnSpPr/>
          <p:nvPr userDrawn="1"/>
        </p:nvCxnSpPr>
        <p:spPr>
          <a:xfrm>
            <a:off x="355602" y="2150864"/>
            <a:ext cx="8356600" cy="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3"/>
          <p:cNvSpPr>
            <a:spLocks noGrp="1"/>
          </p:cNvSpPr>
          <p:nvPr>
            <p:ph sz="quarter" idx="10"/>
          </p:nvPr>
        </p:nvSpPr>
        <p:spPr>
          <a:xfrm>
            <a:off x="476650" y="247650"/>
            <a:ext cx="8235553" cy="4127500"/>
          </a:xfrm>
          <a:prstGeom prst="rect">
            <a:avLst/>
          </a:prstGeom>
        </p:spPr>
        <p:txBody>
          <a:bodyPr lIns="68576" tIns="34289" rIns="68576" bIns="34289"/>
          <a:lstStyle>
            <a:lvl1pPr>
              <a:defRPr>
                <a:solidFill>
                  <a:srgbClr val="015CAB"/>
                </a:solidFill>
              </a:defRPr>
            </a:lvl1pPr>
            <a:lvl2pPr>
              <a:defRPr>
                <a:solidFill>
                  <a:srgbClr val="015CAB"/>
                </a:solidFill>
              </a:defRPr>
            </a:lvl2pPr>
            <a:lvl3pPr>
              <a:defRPr>
                <a:solidFill>
                  <a:srgbClr val="015CAB"/>
                </a:solidFill>
              </a:defRPr>
            </a:lvl3pPr>
            <a:lvl4pPr>
              <a:defRPr>
                <a:solidFill>
                  <a:srgbClr val="015CAB"/>
                </a:solidFill>
              </a:defRPr>
            </a:lvl4pPr>
            <a:lvl5pPr>
              <a:defRPr>
                <a:solidFill>
                  <a:srgbClr val="015CAB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12464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/>
          <p:cNvCxnSpPr/>
          <p:nvPr userDrawn="1"/>
        </p:nvCxnSpPr>
        <p:spPr>
          <a:xfrm>
            <a:off x="355602" y="2150864"/>
            <a:ext cx="8356600" cy="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8434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tandard"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1752" y="4930902"/>
            <a:ext cx="5617308" cy="212598"/>
          </a:xfrm>
          <a:prstGeom prst="rect">
            <a:avLst/>
          </a:prstGeom>
        </p:spPr>
        <p:txBody>
          <a:bodyPr wrap="none" lIns="0" tIns="0" rIns="0" bIns="27431"/>
          <a:lstStyle>
            <a:lvl1pPr algn="l">
              <a:defRPr sz="1100">
                <a:solidFill>
                  <a:schemeClr val="bg1"/>
                </a:solidFill>
              </a:defRPr>
            </a:lvl1pPr>
          </a:lstStyle>
          <a:p>
            <a:r>
              <a:rPr lang="en-US" smtClean="0">
                <a:solidFill>
                  <a:prstClr val="white"/>
                </a:solidFill>
                <a:latin typeface="Calibri"/>
              </a:rPr>
              <a:t>Crowdsourcing</a:t>
            </a: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84194" y="4930902"/>
            <a:ext cx="367203" cy="212598"/>
          </a:xfrm>
          <a:prstGeom prst="rect">
            <a:avLst/>
          </a:prstGeom>
        </p:spPr>
        <p:txBody>
          <a:bodyPr lIns="0" tIns="0" rIns="0" bIns="27431" anchor="ctr" anchorCtr="0">
            <a:normAutofit/>
          </a:bodyPr>
          <a:lstStyle>
            <a:lvl1pPr>
              <a:defRPr sz="1100">
                <a:solidFill>
                  <a:schemeClr val="bg1"/>
                </a:solidFill>
              </a:defRPr>
            </a:lvl1pPr>
          </a:lstStyle>
          <a:p>
            <a:fld id="{156168AB-ABFC-FD47-9184-BEA9BCE850BC}" type="slidenum">
              <a:rPr lang="en-US" smtClean="0">
                <a:solidFill>
                  <a:prstClr val="white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301752" y="1313340"/>
            <a:ext cx="8549640" cy="346464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182863" indent="-182863">
              <a:lnSpc>
                <a:spcPct val="90000"/>
              </a:lnSpc>
              <a:buSzPct val="80000"/>
              <a:buFont typeface="Arial"/>
              <a:buChar char="•"/>
              <a:defRPr sz="2400">
                <a:solidFill>
                  <a:srgbClr val="4D4D4D"/>
                </a:solidFill>
              </a:defRPr>
            </a:lvl1pPr>
            <a:lvl2pPr marL="457154" indent="-182863">
              <a:lnSpc>
                <a:spcPct val="90000"/>
              </a:lnSpc>
              <a:buSzPct val="100000"/>
              <a:buFont typeface="Lucida Grande"/>
              <a:buChar char="-"/>
              <a:defRPr sz="2000" baseline="0">
                <a:solidFill>
                  <a:srgbClr val="4D4D4D"/>
                </a:solidFill>
              </a:defRPr>
            </a:lvl2pPr>
            <a:lvl3pPr marL="822878" indent="-182863">
              <a:lnSpc>
                <a:spcPct val="90000"/>
              </a:lnSpc>
              <a:buSzPct val="100000"/>
              <a:buFont typeface="Lucida Grande"/>
              <a:buChar char="-"/>
              <a:defRPr sz="1800">
                <a:solidFill>
                  <a:srgbClr val="4D4D4D"/>
                </a:solidFill>
              </a:defRPr>
            </a:lvl3pPr>
            <a:lvl4pPr marL="1097171" indent="-182863">
              <a:lnSpc>
                <a:spcPct val="90000"/>
              </a:lnSpc>
              <a:buSzPct val="100000"/>
              <a:buFont typeface="Lucida Grande"/>
              <a:buChar char="-"/>
              <a:defRPr sz="1600">
                <a:solidFill>
                  <a:srgbClr val="4D4D4D"/>
                </a:solidFill>
              </a:defRPr>
            </a:lvl4pPr>
            <a:lvl5pPr marL="1371464" indent="-182863">
              <a:lnSpc>
                <a:spcPct val="90000"/>
              </a:lnSpc>
              <a:buSzPct val="100000"/>
              <a:buFont typeface="Lucida Grande"/>
              <a:buChar char="-"/>
              <a:defRPr sz="1400" baseline="0">
                <a:solidFill>
                  <a:srgbClr val="4D4D4D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301752" y="1241576"/>
            <a:ext cx="8549639" cy="1191"/>
          </a:xfrm>
          <a:prstGeom prst="line">
            <a:avLst/>
          </a:prstGeom>
          <a:ln w="317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0" name="Date Placeholder 3"/>
          <p:cNvSpPr txBox="1">
            <a:spLocks/>
          </p:cNvSpPr>
          <p:nvPr userDrawn="1"/>
        </p:nvSpPr>
        <p:spPr>
          <a:xfrm>
            <a:off x="6026520" y="4978913"/>
            <a:ext cx="2457670" cy="139505"/>
          </a:xfrm>
          <a:prstGeom prst="rect">
            <a:avLst/>
          </a:prstGeom>
        </p:spPr>
        <p:txBody>
          <a:bodyPr vert="horz" wrap="none" lIns="0" tIns="0" rIns="0" bIns="0" rtlCol="0" anchor="t" anchorCtr="0"/>
          <a:lstStyle/>
          <a:p>
            <a:pPr algn="r" defTabSz="457154">
              <a:defRPr/>
            </a:pPr>
            <a:r>
              <a:rPr lang="en-US" sz="900" dirty="0" smtClean="0">
                <a:solidFill>
                  <a:srgbClr val="003A5E"/>
                </a:solidFill>
                <a:latin typeface="Calibri"/>
              </a:rPr>
              <a:t>DigitalGlobe Proprietary and Business Confidential</a:t>
            </a:r>
          </a:p>
          <a:p>
            <a:pPr defTabSz="457154">
              <a:defRPr/>
            </a:pPr>
            <a:endParaRPr lang="en-US" sz="1300" dirty="0" smtClea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01752" y="571946"/>
            <a:ext cx="8183880" cy="546411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algn="l">
              <a:lnSpc>
                <a:spcPct val="88000"/>
              </a:lnSpc>
              <a:defRPr sz="320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9637105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7340" y="205979"/>
            <a:ext cx="8558212" cy="857250"/>
          </a:xfrm>
          <a:prstGeom prst="rect">
            <a:avLst/>
          </a:prstGeom>
        </p:spPr>
        <p:txBody>
          <a:bodyPr lIns="91432" tIns="45716" rIns="91432" bIns="45716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287338" y="4767264"/>
            <a:ext cx="2303462" cy="273844"/>
          </a:xfrm>
          <a:prstGeom prst="rect">
            <a:avLst/>
          </a:prstGeom>
        </p:spPr>
        <p:txBody>
          <a:bodyPr lIns="91432" tIns="45716" rIns="91432" bIns="45716"/>
          <a:lstStyle/>
          <a:p>
            <a:endParaRPr lang="en-US" dirty="0">
              <a:solidFill>
                <a:srgbClr val="003A5E">
                  <a:tint val="75000"/>
                </a:srgb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590801" y="4767264"/>
            <a:ext cx="4004138" cy="273844"/>
          </a:xfrm>
          <a:prstGeom prst="rect">
            <a:avLst/>
          </a:prstGeom>
        </p:spPr>
        <p:txBody>
          <a:bodyPr lIns="91432" tIns="45716" rIns="91432" bIns="45716"/>
          <a:lstStyle/>
          <a:p>
            <a:r>
              <a:rPr lang="en-US" smtClean="0">
                <a:solidFill>
                  <a:srgbClr val="003A5E">
                    <a:tint val="75000"/>
                  </a:srgbClr>
                </a:solidFill>
                <a:latin typeface="Calibri"/>
              </a:rPr>
              <a:t>Crowdsourcing</a:t>
            </a:r>
            <a:endParaRPr lang="en-US" dirty="0">
              <a:solidFill>
                <a:srgbClr val="003A5E">
                  <a:tint val="75000"/>
                </a:srgb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94938" y="4767264"/>
            <a:ext cx="2250612" cy="273844"/>
          </a:xfrm>
          <a:prstGeom prst="rect">
            <a:avLst/>
          </a:prstGeom>
        </p:spPr>
        <p:txBody>
          <a:bodyPr lIns="91432" tIns="45716" rIns="91432" bIns="45716"/>
          <a:lstStyle/>
          <a:p>
            <a:fld id="{156168AB-ABFC-FD47-9184-BEA9BCE850BC}" type="slidenum">
              <a:rPr lang="en-US" smtClean="0">
                <a:solidFill>
                  <a:srgbClr val="003A5E">
                    <a:tint val="75000"/>
                  </a:srgbClr>
                </a:solidFill>
                <a:latin typeface="Calibri"/>
              </a:rPr>
              <a:pPr/>
              <a:t>‹#›</a:t>
            </a:fld>
            <a:endParaRPr lang="en-US" dirty="0">
              <a:solidFill>
                <a:srgbClr val="003A5E">
                  <a:tint val="75000"/>
                </a:srgb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46982221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o Content"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1752" y="4930902"/>
            <a:ext cx="5617308" cy="212598"/>
          </a:xfrm>
          <a:prstGeom prst="rect">
            <a:avLst/>
          </a:prstGeom>
        </p:spPr>
        <p:txBody>
          <a:bodyPr wrap="none" lIns="0" tIns="0" rIns="0" bIns="27431"/>
          <a:lstStyle>
            <a:lvl1pPr algn="l">
              <a:defRPr sz="1100">
                <a:solidFill>
                  <a:schemeClr val="bg1"/>
                </a:solidFill>
              </a:defRPr>
            </a:lvl1pPr>
          </a:lstStyle>
          <a:p>
            <a:r>
              <a:rPr lang="en-US" smtClean="0">
                <a:solidFill>
                  <a:prstClr val="white"/>
                </a:solidFill>
                <a:latin typeface="Calibri"/>
              </a:rPr>
              <a:t>Crowdsourcing</a:t>
            </a: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84194" y="4930902"/>
            <a:ext cx="367203" cy="212598"/>
          </a:xfrm>
          <a:prstGeom prst="rect">
            <a:avLst/>
          </a:prstGeom>
        </p:spPr>
        <p:txBody>
          <a:bodyPr lIns="0" tIns="0" rIns="0" bIns="27431" anchor="ctr" anchorCtr="0">
            <a:normAutofit/>
          </a:bodyPr>
          <a:lstStyle>
            <a:lvl1pPr>
              <a:defRPr sz="1100">
                <a:solidFill>
                  <a:schemeClr val="bg1"/>
                </a:solidFill>
              </a:defRPr>
            </a:lvl1pPr>
          </a:lstStyle>
          <a:p>
            <a:fld id="{156168AB-ABFC-FD47-9184-BEA9BCE850BC}" type="slidenum">
              <a:rPr lang="en-US" smtClean="0">
                <a:solidFill>
                  <a:prstClr val="white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16204183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777240" y="3657600"/>
            <a:ext cx="7543800" cy="685800"/>
          </a:xfrm>
          <a:prstGeom prst="rect">
            <a:avLst/>
          </a:prstGeom>
        </p:spPr>
        <p:txBody>
          <a:bodyPr lIns="68576" tIns="34289" rIns="68576" bIns="34289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172200" y="4616055"/>
            <a:ext cx="2133600" cy="273844"/>
          </a:xfrm>
          <a:prstGeom prst="rect">
            <a:avLst/>
          </a:prstGeom>
        </p:spPr>
        <p:txBody>
          <a:bodyPr lIns="68576" tIns="34289" rIns="68576" bIns="34289"/>
          <a:lstStyle/>
          <a:p>
            <a:fld id="{8B62300D-25B3-4603-86C9-4CB776489F00}" type="datetime2">
              <a:rPr lang="en-US" smtClean="0"/>
              <a:t>Thursday, October 13, 16</a:t>
            </a:fld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>
          <a:xfrm>
            <a:off x="822960" y="4381500"/>
            <a:ext cx="2133600" cy="228600"/>
          </a:xfrm>
          <a:prstGeom prst="rect">
            <a:avLst/>
          </a:prstGeom>
        </p:spPr>
        <p:txBody>
          <a:bodyPr lIns="68576" tIns="34289" rIns="68576" bIns="34289"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>
          <a:xfrm>
            <a:off x="822960" y="4616055"/>
            <a:ext cx="4572000" cy="273844"/>
          </a:xfrm>
          <a:prstGeom prst="rect">
            <a:avLst/>
          </a:prstGeom>
        </p:spPr>
        <p:txBody>
          <a:bodyPr lIns="68576" tIns="34289" rIns="68576" bIns="34289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4436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4" Type="http://schemas.openxmlformats.org/officeDocument/2006/relationships/image" Target="../media/image1.png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7" Type="http://schemas.openxmlformats.org/officeDocument/2006/relationships/image" Target="../media/image4.png"/><Relationship Id="rId8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4" Type="http://schemas.openxmlformats.org/officeDocument/2006/relationships/slideLayout" Target="../slideLayouts/slideLayout6.xml"/><Relationship Id="rId5" Type="http://schemas.openxmlformats.org/officeDocument/2006/relationships/slideLayout" Target="../slideLayouts/slideLayout7.xml"/><Relationship Id="rId6" Type="http://schemas.openxmlformats.org/officeDocument/2006/relationships/slideLayout" Target="../slideLayouts/slideLayout8.xml"/><Relationship Id="rId7" Type="http://schemas.openxmlformats.org/officeDocument/2006/relationships/slideLayout" Target="../slideLayouts/slideLayout9.xml"/><Relationship Id="rId8" Type="http://schemas.openxmlformats.org/officeDocument/2006/relationships/slideLayout" Target="../slideLayouts/slideLayout10.xml"/><Relationship Id="rId9" Type="http://schemas.openxmlformats.org/officeDocument/2006/relationships/theme" Target="../theme/theme2.xml"/><Relationship Id="rId10" Type="http://schemas.openxmlformats.org/officeDocument/2006/relationships/image" Target="../media/image6.png"/><Relationship Id="rId11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2" Type="http://schemas.openxmlformats.org/officeDocument/2006/relationships/slideLayout" Target="../slideLayouts/slideLayout4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5.xml"/><Relationship Id="rId6" Type="http://schemas.openxmlformats.org/officeDocument/2006/relationships/slideLayout" Target="../slideLayouts/slideLayout16.xml"/><Relationship Id="rId7" Type="http://schemas.openxmlformats.org/officeDocument/2006/relationships/slideLayout" Target="../slideLayouts/slideLayout17.xml"/><Relationship Id="rId8" Type="http://schemas.openxmlformats.org/officeDocument/2006/relationships/slideLayout" Target="../slideLayouts/slideLayout18.xml"/><Relationship Id="rId9" Type="http://schemas.openxmlformats.org/officeDocument/2006/relationships/theme" Target="../theme/theme3.xml"/><Relationship Id="rId10" Type="http://schemas.openxmlformats.org/officeDocument/2006/relationships/image" Target="../media/image6.png"/><Relationship Id="rId11" Type="http://schemas.openxmlformats.org/officeDocument/2006/relationships/image" Target="../media/image7.png"/><Relationship Id="rId1" Type="http://schemas.openxmlformats.org/officeDocument/2006/relationships/slideLayout" Target="../slideLayouts/slideLayout11.xml"/><Relationship Id="rId2" Type="http://schemas.openxmlformats.org/officeDocument/2006/relationships/slideLayout" Target="../slideLayouts/slideLayout12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4" Type="http://schemas.openxmlformats.org/officeDocument/2006/relationships/slideLayout" Target="../slideLayouts/slideLayout22.xml"/><Relationship Id="rId5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5.xml"/><Relationship Id="rId8" Type="http://schemas.openxmlformats.org/officeDocument/2006/relationships/slideLayout" Target="../slideLayouts/slideLayout26.xml"/><Relationship Id="rId9" Type="http://schemas.openxmlformats.org/officeDocument/2006/relationships/theme" Target="../theme/theme4.xml"/><Relationship Id="rId10" Type="http://schemas.openxmlformats.org/officeDocument/2006/relationships/image" Target="../media/image6.png"/><Relationship Id="rId11" Type="http://schemas.openxmlformats.org/officeDocument/2006/relationships/image" Target="../media/image7.png"/><Relationship Id="rId1" Type="http://schemas.openxmlformats.org/officeDocument/2006/relationships/slideLayout" Target="../slideLayouts/slideLayout19.xml"/><Relationship Id="rId2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ight Triangle 10"/>
          <p:cNvSpPr/>
          <p:nvPr userDrawn="1"/>
        </p:nvSpPr>
        <p:spPr>
          <a:xfrm flipH="1">
            <a:off x="8013700" y="4"/>
            <a:ext cx="1130300" cy="5143501"/>
          </a:xfrm>
          <a:prstGeom prst="rtTriangle">
            <a:avLst/>
          </a:prstGeom>
          <a:solidFill>
            <a:srgbClr val="007FA4">
              <a:alpha val="6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6" tIns="34289" rIns="68576" bIns="34289" rtlCol="0" anchor="ctr"/>
          <a:lstStyle/>
          <a:p>
            <a:pPr algn="ctr"/>
            <a:endParaRPr lang="en-US" b="1" cap="none" spc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3" name="Right Triangle 12"/>
          <p:cNvSpPr/>
          <p:nvPr userDrawn="1"/>
        </p:nvSpPr>
        <p:spPr>
          <a:xfrm rot="10800000" flipH="1">
            <a:off x="1" y="-4"/>
            <a:ext cx="1130300" cy="5143501"/>
          </a:xfrm>
          <a:prstGeom prst="rtTriangle">
            <a:avLst/>
          </a:prstGeom>
          <a:solidFill>
            <a:srgbClr val="009ADA">
              <a:alpha val="6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6" tIns="34289" rIns="68576" bIns="34289" rtlCol="0" anchor="ctr"/>
          <a:lstStyle/>
          <a:p>
            <a:pPr algn="ctr"/>
            <a:endParaRPr lang="en-US" b="1" cap="none" spc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4" name="Right Triangle 13"/>
          <p:cNvSpPr/>
          <p:nvPr userDrawn="1"/>
        </p:nvSpPr>
        <p:spPr>
          <a:xfrm flipH="1" flipV="1">
            <a:off x="4540395" y="-4"/>
            <a:ext cx="4603606" cy="2933698"/>
          </a:xfrm>
          <a:prstGeom prst="rtTriangle">
            <a:avLst/>
          </a:prstGeom>
          <a:solidFill>
            <a:srgbClr val="2C5697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6" tIns="34289" rIns="68576" bIns="34289" rtlCol="0" anchor="ctr"/>
          <a:lstStyle/>
          <a:p>
            <a:pPr algn="ctr"/>
            <a:endParaRPr lang="en-US" b="1" cap="none" spc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" name="Isosceles Triangle 1"/>
          <p:cNvSpPr/>
          <p:nvPr userDrawn="1"/>
        </p:nvSpPr>
        <p:spPr>
          <a:xfrm rot="17100000">
            <a:off x="722182" y="-1800967"/>
            <a:ext cx="4096469" cy="6032331"/>
          </a:xfrm>
          <a:prstGeom prst="triangle">
            <a:avLst>
              <a:gd name="adj" fmla="val 60823"/>
            </a:avLst>
          </a:prstGeom>
          <a:blipFill dpi="0" rotWithShape="1">
            <a:blip r:embed="rId5">
              <a:alphaModFix amt="47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0" sx="100000" sy="100000" flip="none" algn="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6" tIns="34289" rIns="68576" bIns="34289" rtlCol="0" anchor="ctr"/>
          <a:lstStyle/>
          <a:p>
            <a:pPr algn="ctr"/>
            <a:endParaRPr lang="en-US"/>
          </a:p>
        </p:txBody>
      </p:sp>
      <p:sp>
        <p:nvSpPr>
          <p:cNvPr id="17" name="Right Triangle 16"/>
          <p:cNvSpPr>
            <a:spLocks noChangeAspect="1"/>
          </p:cNvSpPr>
          <p:nvPr userDrawn="1"/>
        </p:nvSpPr>
        <p:spPr>
          <a:xfrm rot="8986945">
            <a:off x="665214" y="2682713"/>
            <a:ext cx="2555260" cy="3333369"/>
          </a:xfrm>
          <a:prstGeom prst="rtTriangle">
            <a:avLst/>
          </a:prstGeom>
          <a:blipFill dpi="0" rotWithShape="1">
            <a:blip r:embed="rId6">
              <a:alphaModFix amt="8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0" sx="50000" sy="50000" flip="y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6" tIns="34289" rIns="68576" bIns="34289"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 userDrawn="1"/>
        </p:nvSpPr>
        <p:spPr>
          <a:xfrm>
            <a:off x="-1" y="-4"/>
            <a:ext cx="9144002" cy="5143501"/>
          </a:xfrm>
          <a:prstGeom prst="rect">
            <a:avLst/>
          </a:prstGeom>
          <a:blipFill dpi="0" rotWithShape="1">
            <a:blip r:embed="rId4">
              <a:alphaModFix amt="73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0" sx="100000" sy="100000" flip="none" algn="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6" tIns="34289" rIns="68576" bIns="34289" rtlCol="0" anchor="ctr"/>
          <a:lstStyle/>
          <a:p>
            <a:pPr algn="ctr"/>
            <a:endParaRPr lang="en-US"/>
          </a:p>
        </p:txBody>
      </p:sp>
      <p:sp>
        <p:nvSpPr>
          <p:cNvPr id="4" name="Isosceles Triangle 3"/>
          <p:cNvSpPr/>
          <p:nvPr userDrawn="1"/>
        </p:nvSpPr>
        <p:spPr>
          <a:xfrm>
            <a:off x="2370425" y="5143500"/>
            <a:ext cx="5124450" cy="1076327"/>
          </a:xfrm>
          <a:prstGeom prst="triangle">
            <a:avLst/>
          </a:prstGeom>
          <a:solidFill>
            <a:srgbClr val="009ADA">
              <a:alpha val="1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6" tIns="34289" rIns="68576" bIns="34289" rtlCol="0" anchor="ctr"/>
          <a:lstStyle/>
          <a:p>
            <a:pPr algn="ctr"/>
            <a:endParaRPr lang="en-US"/>
          </a:p>
        </p:txBody>
      </p:sp>
      <p:grpSp>
        <p:nvGrpSpPr>
          <p:cNvPr id="31" name="Group 30"/>
          <p:cNvGrpSpPr/>
          <p:nvPr userDrawn="1"/>
        </p:nvGrpSpPr>
        <p:grpSpPr>
          <a:xfrm>
            <a:off x="5470518" y="4471510"/>
            <a:ext cx="3292482" cy="517656"/>
            <a:chOff x="6457013" y="5409691"/>
            <a:chExt cx="5176187" cy="813818"/>
          </a:xfrm>
        </p:grpSpPr>
        <p:pic>
          <p:nvPicPr>
            <p:cNvPr id="33" name="Picture 32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57013" y="5409691"/>
              <a:ext cx="2953518" cy="813818"/>
            </a:xfrm>
            <a:prstGeom prst="rect">
              <a:avLst/>
            </a:prstGeom>
          </p:spPr>
        </p:pic>
        <p:pic>
          <p:nvPicPr>
            <p:cNvPr id="34" name="Picture 33"/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28706" y="5657707"/>
              <a:ext cx="1904494" cy="498067"/>
            </a:xfrm>
            <a:prstGeom prst="rect">
              <a:avLst/>
            </a:prstGeom>
          </p:spPr>
        </p:pic>
        <p:cxnSp>
          <p:nvCxnSpPr>
            <p:cNvPr id="36" name="Straight Connector 35"/>
            <p:cNvCxnSpPr/>
            <p:nvPr userDrawn="1"/>
          </p:nvCxnSpPr>
          <p:spPr>
            <a:xfrm>
              <a:off x="9410531" y="5657707"/>
              <a:ext cx="0" cy="474133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7468846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703" r:id="rId2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l" defTabSz="685749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68574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None/>
        <a:defRPr sz="2100" b="1" kern="1200" baseline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14313" indent="-171438" algn="l" defTabSz="6857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186" indent="-171438" algn="l" defTabSz="6857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060" indent="-171438" algn="l" defTabSz="6857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935" indent="-171438" algn="l" defTabSz="6857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809" indent="-171438" algn="l" defTabSz="6857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684" indent="-171438" algn="l" defTabSz="6857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558" indent="-171438" algn="l" defTabSz="6857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433" indent="-171438" algn="l" defTabSz="6857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75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49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24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498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373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246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120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995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43" r="2869" b="85488"/>
          <a:stretch/>
        </p:blipFill>
        <p:spPr>
          <a:xfrm>
            <a:off x="-62200" y="4495800"/>
            <a:ext cx="9206200" cy="6477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4785" y="4619821"/>
            <a:ext cx="1450469" cy="399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474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4" r:id="rId4"/>
    <p:sldLayoutId id="2147483705" r:id="rId5"/>
    <p:sldLayoutId id="2147483706" r:id="rId6"/>
    <p:sldLayoutId id="2147483707" r:id="rId7"/>
    <p:sldLayoutId id="2147483708" r:id="rId8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l" defTabSz="685749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68574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None/>
        <a:defRPr sz="2100" b="1" kern="1200" baseline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14313" indent="-171438" algn="l" defTabSz="6857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186" indent="-171438" algn="l" defTabSz="6857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060" indent="-171438" algn="l" defTabSz="6857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935" indent="-171438" algn="l" defTabSz="6857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809" indent="-171438" algn="l" defTabSz="6857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684" indent="-171438" algn="l" defTabSz="6857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558" indent="-171438" algn="l" defTabSz="6857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433" indent="-171438" algn="l" defTabSz="6857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75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49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24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498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373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246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120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995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43" r="2869" b="85488"/>
          <a:stretch/>
        </p:blipFill>
        <p:spPr>
          <a:xfrm>
            <a:off x="-62200" y="4495800"/>
            <a:ext cx="9206200" cy="6477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4784" y="4619820"/>
            <a:ext cx="1450469" cy="399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5363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l" defTabSz="685766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6857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None/>
        <a:defRPr sz="2100" b="1" kern="1200" baseline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14325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07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090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974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856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39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22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05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84" algn="l" defTabSz="6857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66" algn="l" defTabSz="6857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49" algn="l" defTabSz="6857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32" algn="l" defTabSz="6857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15" algn="l" defTabSz="6857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297" algn="l" defTabSz="6857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180" algn="l" defTabSz="6857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064" algn="l" defTabSz="6857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43" r="2869" b="85488"/>
          <a:stretch/>
        </p:blipFill>
        <p:spPr>
          <a:xfrm>
            <a:off x="-62200" y="4495800"/>
            <a:ext cx="9206200" cy="6477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4782" y="4619818"/>
            <a:ext cx="1450469" cy="399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8249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None/>
        <a:defRPr sz="2100" b="1" kern="1200" baseline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5" Type="http://schemas.openxmlformats.org/officeDocument/2006/relationships/image" Target="../media/image31.png"/><Relationship Id="rId6" Type="http://schemas.openxmlformats.org/officeDocument/2006/relationships/image" Target="../media/image32.png"/><Relationship Id="rId7" Type="http://schemas.openxmlformats.org/officeDocument/2006/relationships/image" Target="../media/image33.png"/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5.xml"/></Relationships>
</file>

<file path=ppt/slides/_rels/slide1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2.png"/><Relationship Id="rId12" Type="http://schemas.openxmlformats.org/officeDocument/2006/relationships/image" Target="../media/image43.png"/><Relationship Id="rId13" Type="http://schemas.openxmlformats.org/officeDocument/2006/relationships/image" Target="../media/image44.jpeg"/><Relationship Id="rId14" Type="http://schemas.openxmlformats.org/officeDocument/2006/relationships/image" Target="../media/image45.png"/><Relationship Id="rId15" Type="http://schemas.openxmlformats.org/officeDocument/2006/relationships/image" Target="../media/image46.png"/><Relationship Id="rId16" Type="http://schemas.openxmlformats.org/officeDocument/2006/relationships/image" Target="../media/image47.png"/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5" Type="http://schemas.openxmlformats.org/officeDocument/2006/relationships/image" Target="../media/image36.png"/><Relationship Id="rId6" Type="http://schemas.openxmlformats.org/officeDocument/2006/relationships/image" Target="../media/image37.jpeg"/><Relationship Id="rId7" Type="http://schemas.openxmlformats.org/officeDocument/2006/relationships/image" Target="../media/image38.tif"/><Relationship Id="rId8" Type="http://schemas.openxmlformats.org/officeDocument/2006/relationships/image" Target="../media/image39.png"/><Relationship Id="rId9" Type="http://schemas.openxmlformats.org/officeDocument/2006/relationships/image" Target="../media/image40.jpeg"/><Relationship Id="rId10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image" Target="../media/image52.png"/><Relationship Id="rId20" Type="http://schemas.microsoft.com/office/2007/relationships/hdphoto" Target="../media/hdphoto10.wdp"/><Relationship Id="rId10" Type="http://schemas.openxmlformats.org/officeDocument/2006/relationships/image" Target="../media/image53.png"/><Relationship Id="rId11" Type="http://schemas.microsoft.com/office/2007/relationships/hdphoto" Target="../media/hdphoto6.wdp"/><Relationship Id="rId12" Type="http://schemas.openxmlformats.org/officeDocument/2006/relationships/image" Target="../media/image54.png"/><Relationship Id="rId13" Type="http://schemas.openxmlformats.org/officeDocument/2006/relationships/image" Target="../media/image55.png"/><Relationship Id="rId14" Type="http://schemas.microsoft.com/office/2007/relationships/hdphoto" Target="../media/hdphoto7.wdp"/><Relationship Id="rId15" Type="http://schemas.openxmlformats.org/officeDocument/2006/relationships/image" Target="../media/image56.png"/><Relationship Id="rId16" Type="http://schemas.microsoft.com/office/2007/relationships/hdphoto" Target="../media/hdphoto8.wdp"/><Relationship Id="rId17" Type="http://schemas.openxmlformats.org/officeDocument/2006/relationships/image" Target="../media/image57.png"/><Relationship Id="rId18" Type="http://schemas.microsoft.com/office/2007/relationships/hdphoto" Target="../media/hdphoto9.wdp"/><Relationship Id="rId19" Type="http://schemas.openxmlformats.org/officeDocument/2006/relationships/image" Target="../media/image58.png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8.png"/><Relationship Id="rId4" Type="http://schemas.microsoft.com/office/2007/relationships/hdphoto" Target="../media/hdphoto4.wdp"/><Relationship Id="rId5" Type="http://schemas.openxmlformats.org/officeDocument/2006/relationships/image" Target="../media/image49.png"/><Relationship Id="rId6" Type="http://schemas.microsoft.com/office/2007/relationships/hdphoto" Target="../media/hdphoto5.wdp"/><Relationship Id="rId7" Type="http://schemas.openxmlformats.org/officeDocument/2006/relationships/image" Target="../media/image50.png"/><Relationship Id="rId8" Type="http://schemas.openxmlformats.org/officeDocument/2006/relationships/image" Target="../media/image5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4" Type="http://schemas.openxmlformats.org/officeDocument/2006/relationships/image" Target="../media/image61.pn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5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62.png"/><Relationship Id="rId3" Type="http://schemas.openxmlformats.org/officeDocument/2006/relationships/image" Target="../media/image6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4" Type="http://schemas.openxmlformats.org/officeDocument/2006/relationships/image" Target="../media/image65.png"/><Relationship Id="rId5" Type="http://schemas.openxmlformats.org/officeDocument/2006/relationships/image" Target="../media/image66.png"/><Relationship Id="rId6" Type="http://schemas.openxmlformats.org/officeDocument/2006/relationships/image" Target="../media/image67.png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6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6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microsoft.com/office/2007/relationships/hdphoto" Target="../media/hdphoto1.wdp"/><Relationship Id="rId5" Type="http://schemas.openxmlformats.org/officeDocument/2006/relationships/image" Target="../media/image13.png"/><Relationship Id="rId6" Type="http://schemas.openxmlformats.org/officeDocument/2006/relationships/image" Target="../media/image14.png"/><Relationship Id="rId7" Type="http://schemas.openxmlformats.org/officeDocument/2006/relationships/image" Target="../media/image15.png"/><Relationship Id="rId8" Type="http://schemas.microsoft.com/office/2007/relationships/hdphoto" Target="../media/hdphoto2.wdp"/><Relationship Id="rId9" Type="http://schemas.openxmlformats.org/officeDocument/2006/relationships/image" Target="../media/image16.png"/><Relationship Id="rId10" Type="http://schemas.openxmlformats.org/officeDocument/2006/relationships/image" Target="../media/image17.png"/><Relationship Id="rId11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7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7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72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73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74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75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76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77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5" Type="http://schemas.openxmlformats.org/officeDocument/2006/relationships/image" Target="../media/image10.png"/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microsoft.com/office/2007/relationships/hdphoto" Target="../media/hdphoto3.wdp"/><Relationship Id="rId5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38218" y="1178924"/>
            <a:ext cx="6070103" cy="3293209"/>
          </a:xfrm>
          <a:prstGeom prst="rect">
            <a:avLst/>
          </a:prstGeom>
          <a:noFill/>
          <a:effectLst>
            <a:outerShdw blurRad="127000" dist="63500" dir="5400000" algn="tl" rotWithShape="0">
              <a:srgbClr val="000000">
                <a:alpha val="30000"/>
              </a:srgbClr>
            </a:outerShdw>
          </a:effectLst>
        </p:spPr>
        <p:txBody>
          <a:bodyPr wrap="square" lIns="68576" tIns="68576" rIns="68576" bIns="68576" rtlCol="0" anchor="ctr" anchorCtr="0">
            <a:spAutoFit/>
          </a:bodyPr>
          <a:lstStyle/>
          <a:p>
            <a:pPr defTabSz="342875"/>
            <a:r>
              <a:rPr lang="en-US" sz="4100" dirty="0">
                <a:solidFill>
                  <a:srgbClr val="1CADE4"/>
                </a:solidFill>
              </a:rPr>
              <a:t>Every day, humanity creates 2.5 quintillion bytes of data	</a:t>
            </a:r>
          </a:p>
          <a:p>
            <a:pPr defTabSz="342875"/>
            <a:endParaRPr lang="en-US" sz="4100" dirty="0">
              <a:solidFill>
                <a:srgbClr val="1CADE4"/>
              </a:solidFill>
            </a:endParaRPr>
          </a:p>
          <a:p>
            <a:pPr defTabSz="342875"/>
            <a:r>
              <a:rPr lang="en-US" sz="4100" dirty="0">
                <a:solidFill>
                  <a:srgbClr val="1CADE4"/>
                </a:solidFill>
              </a:rPr>
              <a:t>	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A6A6A6"/>
                </a:solidFill>
              </a:rPr>
              <a:t>GEOINT 2016</a:t>
            </a:r>
            <a:endParaRPr lang="en-US">
              <a:solidFill>
                <a:srgbClr val="A6A6A6"/>
              </a:solidFill>
            </a:endParaRPr>
          </a:p>
        </p:txBody>
      </p:sp>
      <p:pic>
        <p:nvPicPr>
          <p:cNvPr id="5" name="Picture 4" descr="Screen Shot 2016-09-16 at 9.46.03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4889" y="-361760"/>
            <a:ext cx="10535031" cy="55052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02190" y="4567924"/>
            <a:ext cx="1200150" cy="42717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6370" y="4507228"/>
            <a:ext cx="2344820" cy="484748"/>
          </a:xfrm>
          <a:prstGeom prst="rect">
            <a:avLst/>
          </a:prstGeom>
          <a:noFill/>
        </p:spPr>
        <p:txBody>
          <a:bodyPr wrap="none" lIns="68576" tIns="34289" rIns="68576" bIns="34289" rtlCol="0">
            <a:spAutoFit/>
          </a:bodyPr>
          <a:lstStyle/>
          <a:p>
            <a:r>
              <a:rPr lang="en-US" sz="2700" b="1" dirty="0">
                <a:solidFill>
                  <a:schemeClr val="bg1"/>
                </a:solidFill>
                <a:latin typeface="Calibri"/>
                <a:cs typeface="Calibri"/>
              </a:rPr>
              <a:t>@</a:t>
            </a:r>
            <a:r>
              <a:rPr lang="en-US" sz="2700" b="1" dirty="0" err="1">
                <a:solidFill>
                  <a:schemeClr val="bg1"/>
                </a:solidFill>
                <a:latin typeface="Calibri"/>
                <a:cs typeface="Calibri"/>
              </a:rPr>
              <a:t>iheartcrowds</a:t>
            </a:r>
            <a:endParaRPr lang="en-US" sz="2700" b="1" dirty="0">
              <a:solidFill>
                <a:schemeClr val="bg1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14180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/>
        </p:nvSpPr>
        <p:spPr>
          <a:xfrm>
            <a:off x="1" y="0"/>
            <a:ext cx="8758485" cy="1107996"/>
          </a:xfrm>
          <a:prstGeom prst="rect">
            <a:avLst/>
          </a:prstGeom>
          <a:noFill/>
        </p:spPr>
        <p:txBody>
          <a:bodyPr wrap="square" lIns="91436" tIns="91436" rIns="91436" bIns="91436" rtlCol="0" anchor="ctr" anchorCtr="0">
            <a:spAutoFit/>
          </a:bodyPr>
          <a:lstStyle/>
          <a:p>
            <a:pPr defTabSz="457178"/>
            <a:r>
              <a:rPr lang="en-US" sz="3000" dirty="0">
                <a:solidFill>
                  <a:srgbClr val="FFFFFF"/>
                </a:solidFill>
                <a:latin typeface="Calibri"/>
              </a:rPr>
              <a:t>Three trends working in our favor</a:t>
            </a:r>
          </a:p>
          <a:p>
            <a:pPr defTabSz="457178"/>
            <a:r>
              <a:rPr lang="en-US" sz="3000" dirty="0">
                <a:solidFill>
                  <a:srgbClr val="FFFFFF"/>
                </a:solidFill>
                <a:latin typeface="Calibri"/>
              </a:rPr>
              <a:t>	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8084" y="1879601"/>
            <a:ext cx="3586892" cy="1327150"/>
          </a:xfrm>
          <a:prstGeom prst="rect">
            <a:avLst/>
          </a:prstGeom>
        </p:spPr>
      </p:pic>
      <p:sp>
        <p:nvSpPr>
          <p:cNvPr id="50" name="TextBox 49"/>
          <p:cNvSpPr txBox="1"/>
          <p:nvPr/>
        </p:nvSpPr>
        <p:spPr>
          <a:xfrm>
            <a:off x="1765300" y="1983719"/>
            <a:ext cx="806450" cy="1200324"/>
          </a:xfrm>
          <a:prstGeom prst="rect">
            <a:avLst/>
          </a:prstGeom>
          <a:noFill/>
        </p:spPr>
        <p:txBody>
          <a:bodyPr wrap="square" lIns="91436" tIns="91436" rIns="91436" bIns="91436" rtlCol="0" anchor="ctr" anchorCtr="0">
            <a:spAutoFit/>
          </a:bodyPr>
          <a:lstStyle/>
          <a:p>
            <a:pPr defTabSz="457178"/>
            <a:r>
              <a:rPr lang="en-US" sz="3600" dirty="0">
                <a:solidFill>
                  <a:srgbClr val="FFFFFF"/>
                </a:solidFill>
                <a:latin typeface="Calibri"/>
              </a:rPr>
              <a:t>1. </a:t>
            </a:r>
          </a:p>
          <a:p>
            <a:pPr defTabSz="457178"/>
            <a:r>
              <a:rPr lang="en-US" sz="3000" dirty="0">
                <a:solidFill>
                  <a:srgbClr val="FFFFFF"/>
                </a:solidFill>
                <a:latin typeface="Calibri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3692953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/>
        </p:nvSpPr>
        <p:spPr>
          <a:xfrm>
            <a:off x="1" y="0"/>
            <a:ext cx="8758485" cy="1107996"/>
          </a:xfrm>
          <a:prstGeom prst="rect">
            <a:avLst/>
          </a:prstGeom>
          <a:noFill/>
        </p:spPr>
        <p:txBody>
          <a:bodyPr wrap="square" lIns="91436" tIns="91436" rIns="91436" bIns="91436" rtlCol="0" anchor="ctr" anchorCtr="0">
            <a:spAutoFit/>
          </a:bodyPr>
          <a:lstStyle/>
          <a:p>
            <a:pPr defTabSz="457178"/>
            <a:r>
              <a:rPr lang="en-US" sz="3000" dirty="0">
                <a:solidFill>
                  <a:prstClr val="white"/>
                </a:solidFill>
                <a:latin typeface="Calibri"/>
              </a:rPr>
              <a:t>Three trends working in our favor</a:t>
            </a:r>
          </a:p>
          <a:p>
            <a:pPr defTabSz="457178"/>
            <a:r>
              <a:rPr lang="en-US" sz="3000" dirty="0">
                <a:solidFill>
                  <a:prstClr val="white"/>
                </a:solidFill>
                <a:latin typeface="Calibri"/>
              </a:rPr>
              <a:t>	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765300" y="1983719"/>
            <a:ext cx="806450" cy="1200324"/>
          </a:xfrm>
          <a:prstGeom prst="rect">
            <a:avLst/>
          </a:prstGeom>
          <a:noFill/>
        </p:spPr>
        <p:txBody>
          <a:bodyPr wrap="square" lIns="91436" tIns="91436" rIns="91436" bIns="91436" rtlCol="0" anchor="ctr" anchorCtr="0">
            <a:spAutoFit/>
          </a:bodyPr>
          <a:lstStyle/>
          <a:p>
            <a:pPr defTabSz="457178"/>
            <a:r>
              <a:rPr lang="en-US" sz="3600" dirty="0">
                <a:solidFill>
                  <a:prstClr val="white"/>
                </a:solidFill>
                <a:latin typeface="Calibri"/>
              </a:rPr>
              <a:t>2. </a:t>
            </a:r>
          </a:p>
          <a:p>
            <a:pPr defTabSz="457178"/>
            <a:r>
              <a:rPr lang="en-US" sz="3000" dirty="0">
                <a:solidFill>
                  <a:prstClr val="white"/>
                </a:solidFill>
                <a:latin typeface="Calibri"/>
              </a:rPr>
              <a:t>	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3469589" y="2972340"/>
            <a:ext cx="4287467" cy="1890046"/>
            <a:chOff x="2286000" y="3177116"/>
            <a:chExt cx="6734724" cy="3257550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86000" y="3177116"/>
              <a:ext cx="6710064" cy="3257550"/>
            </a:xfrm>
            <a:prstGeom prst="rect">
              <a:avLst/>
            </a:prstGeom>
          </p:spPr>
        </p:pic>
        <p:sp>
          <p:nvSpPr>
            <p:cNvPr id="21" name="Rectangle 20"/>
            <p:cNvSpPr/>
            <p:nvPr/>
          </p:nvSpPr>
          <p:spPr>
            <a:xfrm>
              <a:off x="7747740" y="3699082"/>
              <a:ext cx="1272984" cy="17478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/>
              <a:endParaRPr lang="en-US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7723080" y="3676693"/>
              <a:ext cx="1272984" cy="17478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/>
              <a:endParaRPr lang="en-US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7998777" y="3776523"/>
              <a:ext cx="829275" cy="2193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/>
              <a:endParaRPr lang="en-US">
                <a:solidFill>
                  <a:prstClr val="white"/>
                </a:solidFill>
                <a:latin typeface="Arial"/>
              </a:endParaRPr>
            </a:p>
          </p:txBody>
        </p:sp>
      </p:grpSp>
      <p:cxnSp>
        <p:nvCxnSpPr>
          <p:cNvPr id="8" name="Straight Arrow Connector 7"/>
          <p:cNvCxnSpPr/>
          <p:nvPr/>
        </p:nvCxnSpPr>
        <p:spPr>
          <a:xfrm>
            <a:off x="3045008" y="4130725"/>
            <a:ext cx="394577" cy="7359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Screen Shot 2016-04-17 at 10.55.16 AM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83833" y="3500304"/>
            <a:ext cx="1129424" cy="1029336"/>
          </a:xfrm>
          <a:prstGeom prst="rect">
            <a:avLst/>
          </a:prstGeom>
        </p:spPr>
      </p:pic>
      <p:pic>
        <p:nvPicPr>
          <p:cNvPr id="10" name="Picture 9" descr="Screen Shot 2016-04-17 at 10.55.56 AM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25347" y="1009699"/>
            <a:ext cx="1368115" cy="1246874"/>
          </a:xfrm>
          <a:prstGeom prst="rect">
            <a:avLst/>
          </a:prstGeom>
        </p:spPr>
      </p:pic>
      <p:pic>
        <p:nvPicPr>
          <p:cNvPr id="11" name="Picture 10" descr="Screen Shot 2016-04-17 at 11.01.19 AM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18261" y="1009805"/>
            <a:ext cx="1363932" cy="1246767"/>
          </a:xfrm>
          <a:prstGeom prst="rect">
            <a:avLst/>
          </a:prstGeom>
        </p:spPr>
      </p:pic>
      <p:pic>
        <p:nvPicPr>
          <p:cNvPr id="12" name="Picture 11" descr="Screen Shot 2016-04-17 at 11.01.45 AM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68116" y="1009805"/>
            <a:ext cx="1451884" cy="1246767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193175" y="2256573"/>
            <a:ext cx="1044835" cy="242372"/>
          </a:xfrm>
          <a:prstGeom prst="rect">
            <a:avLst/>
          </a:prstGeom>
          <a:noFill/>
        </p:spPr>
        <p:txBody>
          <a:bodyPr wrap="none" lIns="68579" tIns="34289" rIns="68579" bIns="34289" rtlCol="0">
            <a:spAutoFit/>
          </a:bodyPr>
          <a:lstStyle/>
          <a:p>
            <a:pPr defTabSz="685783"/>
            <a:r>
              <a:rPr lang="en-US" sz="1100" dirty="0">
                <a:solidFill>
                  <a:prstClr val="white"/>
                </a:solidFill>
                <a:latin typeface="Arial"/>
              </a:rPr>
              <a:t>hidden layer 1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20816" y="2255709"/>
            <a:ext cx="1044835" cy="242372"/>
          </a:xfrm>
          <a:prstGeom prst="rect">
            <a:avLst/>
          </a:prstGeom>
          <a:noFill/>
        </p:spPr>
        <p:txBody>
          <a:bodyPr wrap="none" lIns="68579" tIns="34289" rIns="68579" bIns="34289" rtlCol="0">
            <a:spAutoFit/>
          </a:bodyPr>
          <a:lstStyle/>
          <a:p>
            <a:pPr defTabSz="685783"/>
            <a:r>
              <a:rPr lang="en-US" sz="1100" dirty="0">
                <a:solidFill>
                  <a:prstClr val="white"/>
                </a:solidFill>
                <a:latin typeface="Arial"/>
              </a:rPr>
              <a:t>hidden layer 2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437779" y="2256573"/>
            <a:ext cx="1044835" cy="242372"/>
          </a:xfrm>
          <a:prstGeom prst="rect">
            <a:avLst/>
          </a:prstGeom>
          <a:noFill/>
        </p:spPr>
        <p:txBody>
          <a:bodyPr wrap="none" lIns="68579" tIns="34289" rIns="68579" bIns="34289" rtlCol="0">
            <a:spAutoFit/>
          </a:bodyPr>
          <a:lstStyle/>
          <a:p>
            <a:pPr defTabSz="685783"/>
            <a:r>
              <a:rPr lang="en-US" sz="1100" dirty="0">
                <a:solidFill>
                  <a:prstClr val="white"/>
                </a:solidFill>
                <a:latin typeface="Arial"/>
              </a:rPr>
              <a:t>hidden layer 3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flipH="1" flipV="1">
            <a:off x="3825442" y="2498647"/>
            <a:ext cx="577226" cy="454105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endCxn id="14" idx="2"/>
          </p:cNvCxnSpPr>
          <p:nvPr/>
        </p:nvCxnSpPr>
        <p:spPr>
          <a:xfrm flipH="1" flipV="1">
            <a:off x="5343234" y="2498081"/>
            <a:ext cx="22519" cy="444088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endCxn id="15" idx="2"/>
          </p:cNvCxnSpPr>
          <p:nvPr/>
        </p:nvCxnSpPr>
        <p:spPr>
          <a:xfrm flipV="1">
            <a:off x="6223001" y="2498945"/>
            <a:ext cx="737196" cy="443224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79232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/>
        </p:nvSpPr>
        <p:spPr>
          <a:xfrm>
            <a:off x="1" y="0"/>
            <a:ext cx="8758485" cy="1107996"/>
          </a:xfrm>
          <a:prstGeom prst="rect">
            <a:avLst/>
          </a:prstGeom>
          <a:noFill/>
        </p:spPr>
        <p:txBody>
          <a:bodyPr wrap="square" lIns="91436" tIns="91436" rIns="91436" bIns="91436" rtlCol="0" anchor="ctr" anchorCtr="0">
            <a:spAutoFit/>
          </a:bodyPr>
          <a:lstStyle/>
          <a:p>
            <a:pPr defTabSz="457178"/>
            <a:r>
              <a:rPr lang="en-US" sz="3000" dirty="0">
                <a:solidFill>
                  <a:srgbClr val="FFFFFF"/>
                </a:solidFill>
                <a:latin typeface="Calibri"/>
              </a:rPr>
              <a:t>Three trends working in our favor</a:t>
            </a:r>
          </a:p>
          <a:p>
            <a:pPr defTabSz="457178"/>
            <a:r>
              <a:rPr lang="en-US" sz="3000" dirty="0">
                <a:solidFill>
                  <a:srgbClr val="FFFFFF"/>
                </a:solidFill>
                <a:latin typeface="Calibri"/>
              </a:rPr>
              <a:t>	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765300" y="1983719"/>
            <a:ext cx="806450" cy="1200324"/>
          </a:xfrm>
          <a:prstGeom prst="rect">
            <a:avLst/>
          </a:prstGeom>
          <a:noFill/>
        </p:spPr>
        <p:txBody>
          <a:bodyPr wrap="square" lIns="91436" tIns="91436" rIns="91436" bIns="91436" rtlCol="0" anchor="ctr" anchorCtr="0">
            <a:spAutoFit/>
          </a:bodyPr>
          <a:lstStyle/>
          <a:p>
            <a:pPr defTabSz="457178"/>
            <a:r>
              <a:rPr lang="en-US" sz="3600" dirty="0">
                <a:solidFill>
                  <a:srgbClr val="FFFFFF"/>
                </a:solidFill>
                <a:latin typeface="Calibri"/>
              </a:rPr>
              <a:t>3. </a:t>
            </a:r>
          </a:p>
          <a:p>
            <a:pPr defTabSz="457178"/>
            <a:r>
              <a:rPr lang="en-US" sz="3000" dirty="0">
                <a:solidFill>
                  <a:srgbClr val="FFFFFF"/>
                </a:solidFill>
                <a:latin typeface="Calibri"/>
              </a:rPr>
              <a:t>	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13244" y="1285945"/>
            <a:ext cx="870315" cy="8997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9944" y="2770938"/>
            <a:ext cx="1657082" cy="86996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4056" y="3882546"/>
            <a:ext cx="1651142" cy="423551"/>
          </a:xfrm>
          <a:prstGeom prst="rect">
            <a:avLst/>
          </a:prstGeom>
        </p:spPr>
      </p:pic>
      <p:pic>
        <p:nvPicPr>
          <p:cNvPr id="10" name="image6.jpeg"/>
          <p:cNvPicPr/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41885" y="1834995"/>
            <a:ext cx="722696" cy="665804"/>
          </a:xfrm>
          <a:prstGeom prst="rect">
            <a:avLst/>
          </a:prstGeom>
          <a:ln w="12700">
            <a:miter lim="400000"/>
          </a:ln>
        </p:spPr>
      </p:pic>
      <p:pic>
        <p:nvPicPr>
          <p:cNvPr id="11" name="image1.tif"/>
          <p:cNvPicPr/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2574959" y="3034394"/>
            <a:ext cx="953576" cy="306106"/>
          </a:xfrm>
          <a:prstGeom prst="rect">
            <a:avLst/>
          </a:prstGeom>
          <a:ln w="12700">
            <a:miter lim="400000"/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20861" y="2696289"/>
            <a:ext cx="2291286" cy="656836"/>
          </a:xfrm>
          <a:prstGeom prst="rect">
            <a:avLst/>
          </a:prstGeom>
        </p:spPr>
      </p:pic>
      <p:pic>
        <p:nvPicPr>
          <p:cNvPr id="13" name="image4.jpeg"/>
          <p:cNvPicPr/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9845" y="3881069"/>
            <a:ext cx="731727" cy="654455"/>
          </a:xfrm>
          <a:prstGeom prst="rect">
            <a:avLst/>
          </a:prstGeom>
          <a:ln w="12700">
            <a:miter lim="400000"/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12384" y="1027477"/>
            <a:ext cx="1462852" cy="37729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42309" y="1780243"/>
            <a:ext cx="958943" cy="95894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67338" y="892496"/>
            <a:ext cx="767305" cy="265142"/>
          </a:xfrm>
          <a:prstGeom prst="rect">
            <a:avLst/>
          </a:prstGeom>
        </p:spPr>
      </p:pic>
      <p:pic>
        <p:nvPicPr>
          <p:cNvPr id="17" name="image5.jpeg"/>
          <p:cNvPicPr/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6520956" y="3382574"/>
            <a:ext cx="1483972" cy="432863"/>
          </a:xfrm>
          <a:prstGeom prst="rect">
            <a:avLst/>
          </a:prstGeom>
          <a:ln w="12700">
            <a:miter lim="400000"/>
          </a:ln>
        </p:spPr>
      </p:pic>
      <p:pic>
        <p:nvPicPr>
          <p:cNvPr id="18" name="image15.png"/>
          <p:cNvPicPr/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07288" y="4248313"/>
            <a:ext cx="1456148" cy="590770"/>
          </a:xfrm>
          <a:prstGeom prst="rect">
            <a:avLst/>
          </a:prstGeom>
          <a:ln w="12700">
            <a:miter lim="400000"/>
          </a:ln>
        </p:spPr>
      </p:pic>
      <p:pic>
        <p:nvPicPr>
          <p:cNvPr id="19" name="Picture 2" descr="https://encrypted-tbn0.gstatic.com/images?q=tbn:ANd9GcQf9S777hXTE9ReEgyyFU3B34mdgHA0gGmwt2XIy-hzXPT8wCwb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43437" y="1731382"/>
            <a:ext cx="856508" cy="856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246579" y="4139836"/>
            <a:ext cx="905394" cy="905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929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/>
        </p:nvSpPr>
        <p:spPr>
          <a:xfrm>
            <a:off x="154028" y="297393"/>
            <a:ext cx="8758485" cy="646315"/>
          </a:xfrm>
          <a:prstGeom prst="rect">
            <a:avLst/>
          </a:prstGeom>
          <a:noFill/>
        </p:spPr>
        <p:txBody>
          <a:bodyPr wrap="square" lIns="91432" tIns="91432" rIns="91432" bIns="91432" rtlCol="0" anchor="ctr" anchorCtr="0">
            <a:spAutoFit/>
          </a:bodyPr>
          <a:lstStyle/>
          <a:p>
            <a:pPr defTabSz="457154"/>
            <a:r>
              <a:rPr lang="en-US" sz="3000" dirty="0" smtClean="0">
                <a:solidFill>
                  <a:srgbClr val="FFFFFF"/>
                </a:solidFill>
                <a:latin typeface="Calibri"/>
              </a:rPr>
              <a:t>GBDX</a:t>
            </a:r>
            <a:endParaRPr lang="en-US" sz="3000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8" name="Cloud 7"/>
          <p:cNvSpPr/>
          <p:nvPr/>
        </p:nvSpPr>
        <p:spPr>
          <a:xfrm>
            <a:off x="2589446" y="2487084"/>
            <a:ext cx="4186005" cy="2505634"/>
          </a:xfrm>
          <a:prstGeom prst="cloud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91432" tIns="45716" rIns="91432" bIns="45716" rtlCol="0" anchor="ctr"/>
          <a:lstStyle/>
          <a:p>
            <a:pPr algn="ctr"/>
            <a:endParaRPr lang="en-US">
              <a:solidFill>
                <a:srgbClr val="003A5E"/>
              </a:solidFill>
            </a:endParaRPr>
          </a:p>
        </p:txBody>
      </p:sp>
      <p:pic>
        <p:nvPicPr>
          <p:cNvPr id="9" name="Picture 2" descr="http://www.satnews.com/images_upload/558247637/ikonos-sat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35" b="99083" l="541" r="99459">
                        <a14:foregroundMark x1="55135" y1="43119" x2="55135" y2="43119"/>
                        <a14:foregroundMark x1="48108" y1="40367" x2="48108" y2="403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0110" y="1598086"/>
            <a:ext cx="752177" cy="444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http://upload.wikimedia.org/wikipedia/he/d/d0/GEOEYE_1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3798" l="8261" r="99565">
                        <a14:foregroundMark x1="86522" y1="57364" x2="86522" y2="57364"/>
                        <a14:foregroundMark x1="92174" y1="66667" x2="92174" y2="6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0" y="819151"/>
            <a:ext cx="888198" cy="499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corndorf\Documents\WorldView-2_RGB.pn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41891">
            <a:off x="1172627" y="1192190"/>
            <a:ext cx="1022823" cy="876705"/>
          </a:xfrm>
          <a:prstGeom prst="rect">
            <a:avLst/>
          </a:prstGeom>
          <a:noFill/>
        </p:spPr>
      </p:pic>
      <p:pic>
        <p:nvPicPr>
          <p:cNvPr id="12" name="Picture 2" descr="C:\Users\corndorf\Documents\WorldView-1_RGB.pn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9049" y="819154"/>
            <a:ext cx="667015" cy="500261"/>
          </a:xfrm>
          <a:prstGeom prst="rect">
            <a:avLst/>
          </a:prstGeom>
          <a:noFill/>
        </p:spPr>
      </p:pic>
      <p:pic>
        <p:nvPicPr>
          <p:cNvPr id="15" name="Picture 14" descr="C:\Users\corndorf\Documents\QuickBird_RGB.png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371006">
            <a:off x="318859" y="1053674"/>
            <a:ext cx="745025" cy="447107"/>
          </a:xfrm>
          <a:prstGeom prst="rect">
            <a:avLst/>
          </a:prstGeom>
          <a:noFill/>
        </p:spPr>
      </p:pic>
      <p:cxnSp>
        <p:nvCxnSpPr>
          <p:cNvPr id="25" name="Straight Arrow Connector 24"/>
          <p:cNvCxnSpPr/>
          <p:nvPr/>
        </p:nvCxnSpPr>
        <p:spPr>
          <a:xfrm>
            <a:off x="6312283" y="4312718"/>
            <a:ext cx="905552" cy="5285"/>
          </a:xfrm>
          <a:prstGeom prst="straightConnector1">
            <a:avLst/>
          </a:prstGeom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grpSp>
        <p:nvGrpSpPr>
          <p:cNvPr id="32" name="Group 31"/>
          <p:cNvGrpSpPr/>
          <p:nvPr/>
        </p:nvGrpSpPr>
        <p:grpSpPr>
          <a:xfrm>
            <a:off x="3383622" y="2836334"/>
            <a:ext cx="2033111" cy="685800"/>
            <a:chOff x="3153714" y="2463320"/>
            <a:chExt cx="3927336" cy="1713411"/>
          </a:xfrm>
        </p:grpSpPr>
        <p:sp>
          <p:nvSpPr>
            <p:cNvPr id="33" name="Flowchart: Magnetic Disk 16"/>
            <p:cNvSpPr/>
            <p:nvPr/>
          </p:nvSpPr>
          <p:spPr>
            <a:xfrm>
              <a:off x="3153714" y="2463320"/>
              <a:ext cx="1755870" cy="1713411"/>
            </a:xfrm>
            <a:prstGeom prst="flowChartMagneticDisk">
              <a:avLst/>
            </a:prstGeom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>
                <a:solidFill>
                  <a:srgbClr val="001F32"/>
                </a:solidFill>
              </a:endParaRPr>
            </a:p>
            <a:p>
              <a:pPr algn="ctr"/>
              <a:r>
                <a:rPr lang="en-US" b="1" dirty="0">
                  <a:solidFill>
                    <a:srgbClr val="001F32"/>
                  </a:solidFill>
                </a:rPr>
                <a:t>Storage</a:t>
              </a:r>
            </a:p>
            <a:p>
              <a:pPr algn="ctr"/>
              <a:endParaRPr lang="en-US" b="1" dirty="0">
                <a:solidFill>
                  <a:srgbClr val="001F32"/>
                </a:solidFill>
              </a:endParaRP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5203973" y="2844078"/>
              <a:ext cx="1877077" cy="1108720"/>
            </a:xfrm>
            <a:prstGeom prst="rect">
              <a:avLst/>
            </a:prstGeom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rgbClr val="001F32"/>
                  </a:solidFill>
                </a:rPr>
                <a:t>Compute</a:t>
              </a:r>
            </a:p>
          </p:txBody>
        </p:sp>
      </p:grpSp>
      <p:pic>
        <p:nvPicPr>
          <p:cNvPr id="35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806" b="30461" l="80353" r="942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78920" r="5472" b="69300"/>
          <a:stretch/>
        </p:blipFill>
        <p:spPr bwMode="auto">
          <a:xfrm rot="960521">
            <a:off x="1997983" y="915146"/>
            <a:ext cx="1045752" cy="1066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7" name="Group 36"/>
          <p:cNvGrpSpPr/>
          <p:nvPr/>
        </p:nvGrpSpPr>
        <p:grpSpPr>
          <a:xfrm rot="4818072" flipH="1">
            <a:off x="1052616" y="1813283"/>
            <a:ext cx="1801036" cy="1521095"/>
            <a:chOff x="7723055" y="4045856"/>
            <a:chExt cx="1891438" cy="2052725"/>
          </a:xfrm>
        </p:grpSpPr>
        <p:sp>
          <p:nvSpPr>
            <p:cNvPr id="38" name="Rectangle 37"/>
            <p:cNvSpPr/>
            <p:nvPr/>
          </p:nvSpPr>
          <p:spPr>
            <a:xfrm>
              <a:off x="7723055" y="4045856"/>
              <a:ext cx="215038" cy="376325"/>
            </a:xfrm>
            <a:prstGeom prst="rect">
              <a:avLst/>
            </a:prstGeom>
            <a:noFill/>
            <a:ln>
              <a:solidFill>
                <a:srgbClr val="FFFFFF"/>
              </a:solidFill>
              <a:prstDash val="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/>
            <p:cNvSpPr/>
            <p:nvPr/>
          </p:nvSpPr>
          <p:spPr>
            <a:xfrm>
              <a:off x="7875455" y="4198256"/>
              <a:ext cx="215038" cy="376325"/>
            </a:xfrm>
            <a:prstGeom prst="rect">
              <a:avLst/>
            </a:prstGeom>
            <a:noFill/>
            <a:ln>
              <a:solidFill>
                <a:srgbClr val="FFFFFF"/>
              </a:solidFill>
              <a:prstDash val="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39"/>
            <p:cNvSpPr/>
            <p:nvPr/>
          </p:nvSpPr>
          <p:spPr>
            <a:xfrm>
              <a:off x="8027855" y="4350656"/>
              <a:ext cx="215038" cy="376325"/>
            </a:xfrm>
            <a:prstGeom prst="rect">
              <a:avLst/>
            </a:prstGeom>
            <a:noFill/>
            <a:ln>
              <a:solidFill>
                <a:srgbClr val="FFFFFF"/>
              </a:solidFill>
              <a:prstDash val="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/>
            <p:cNvSpPr/>
            <p:nvPr/>
          </p:nvSpPr>
          <p:spPr>
            <a:xfrm>
              <a:off x="8180255" y="4503056"/>
              <a:ext cx="215038" cy="376325"/>
            </a:xfrm>
            <a:prstGeom prst="rect">
              <a:avLst/>
            </a:prstGeom>
            <a:noFill/>
            <a:ln>
              <a:solidFill>
                <a:srgbClr val="FFFFFF"/>
              </a:solidFill>
              <a:prstDash val="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41"/>
            <p:cNvSpPr/>
            <p:nvPr/>
          </p:nvSpPr>
          <p:spPr>
            <a:xfrm>
              <a:off x="8332655" y="4655456"/>
              <a:ext cx="215038" cy="376325"/>
            </a:xfrm>
            <a:prstGeom prst="rect">
              <a:avLst/>
            </a:prstGeom>
            <a:noFill/>
            <a:ln>
              <a:solidFill>
                <a:srgbClr val="FFFFFF"/>
              </a:solidFill>
              <a:prstDash val="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42"/>
            <p:cNvSpPr/>
            <p:nvPr/>
          </p:nvSpPr>
          <p:spPr>
            <a:xfrm>
              <a:off x="8485055" y="4807856"/>
              <a:ext cx="215038" cy="376325"/>
            </a:xfrm>
            <a:prstGeom prst="rect">
              <a:avLst/>
            </a:prstGeom>
            <a:noFill/>
            <a:ln>
              <a:solidFill>
                <a:srgbClr val="FFFFFF"/>
              </a:solidFill>
              <a:prstDash val="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43"/>
            <p:cNvSpPr/>
            <p:nvPr/>
          </p:nvSpPr>
          <p:spPr>
            <a:xfrm>
              <a:off x="8637455" y="4960256"/>
              <a:ext cx="215038" cy="376325"/>
            </a:xfrm>
            <a:prstGeom prst="rect">
              <a:avLst/>
            </a:prstGeom>
            <a:noFill/>
            <a:ln>
              <a:solidFill>
                <a:srgbClr val="FFFFFF"/>
              </a:solidFill>
              <a:prstDash val="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44"/>
            <p:cNvSpPr/>
            <p:nvPr/>
          </p:nvSpPr>
          <p:spPr>
            <a:xfrm>
              <a:off x="8789855" y="5112656"/>
              <a:ext cx="215038" cy="376325"/>
            </a:xfrm>
            <a:prstGeom prst="rect">
              <a:avLst/>
            </a:prstGeom>
            <a:noFill/>
            <a:ln>
              <a:solidFill>
                <a:srgbClr val="FFFFFF"/>
              </a:solidFill>
              <a:prstDash val="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 45"/>
            <p:cNvSpPr/>
            <p:nvPr/>
          </p:nvSpPr>
          <p:spPr>
            <a:xfrm>
              <a:off x="8942255" y="5265056"/>
              <a:ext cx="215038" cy="376325"/>
            </a:xfrm>
            <a:prstGeom prst="rect">
              <a:avLst/>
            </a:prstGeom>
            <a:noFill/>
            <a:ln>
              <a:solidFill>
                <a:srgbClr val="FFFFFF"/>
              </a:solidFill>
              <a:prstDash val="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ectangle 46"/>
            <p:cNvSpPr/>
            <p:nvPr/>
          </p:nvSpPr>
          <p:spPr>
            <a:xfrm>
              <a:off x="9094655" y="5417456"/>
              <a:ext cx="215038" cy="376325"/>
            </a:xfrm>
            <a:prstGeom prst="rect">
              <a:avLst/>
            </a:prstGeom>
            <a:noFill/>
            <a:ln>
              <a:solidFill>
                <a:srgbClr val="FFFFFF"/>
              </a:solidFill>
              <a:prstDash val="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ectangle 47"/>
            <p:cNvSpPr/>
            <p:nvPr/>
          </p:nvSpPr>
          <p:spPr>
            <a:xfrm>
              <a:off x="9247055" y="5569856"/>
              <a:ext cx="215038" cy="376325"/>
            </a:xfrm>
            <a:prstGeom prst="rect">
              <a:avLst/>
            </a:prstGeom>
            <a:noFill/>
            <a:ln>
              <a:solidFill>
                <a:srgbClr val="FFFFFF"/>
              </a:solidFill>
              <a:prstDash val="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 48"/>
            <p:cNvSpPr/>
            <p:nvPr/>
          </p:nvSpPr>
          <p:spPr>
            <a:xfrm>
              <a:off x="9399455" y="5722256"/>
              <a:ext cx="215038" cy="376325"/>
            </a:xfrm>
            <a:prstGeom prst="rect">
              <a:avLst/>
            </a:prstGeom>
            <a:noFill/>
            <a:ln>
              <a:solidFill>
                <a:srgbClr val="FFFFFF"/>
              </a:solidFill>
              <a:prstDash val="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5" name="Picture 54" descr="Screen Shot 2015-06-28 at 11.28.10 PM.png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910" b="20090"/>
          <a:stretch/>
        </p:blipFill>
        <p:spPr>
          <a:xfrm>
            <a:off x="7247470" y="4038601"/>
            <a:ext cx="1811867" cy="609404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4082916" y="3613503"/>
            <a:ext cx="1214359" cy="626536"/>
            <a:chOff x="6146666" y="1793168"/>
            <a:chExt cx="1214359" cy="626536"/>
          </a:xfrm>
        </p:grpSpPr>
        <p:sp>
          <p:nvSpPr>
            <p:cNvPr id="59" name="Rounded Rectangle 58"/>
            <p:cNvSpPr/>
            <p:nvPr/>
          </p:nvSpPr>
          <p:spPr>
            <a:xfrm>
              <a:off x="6172199" y="1837524"/>
              <a:ext cx="1143000" cy="581827"/>
            </a:xfrm>
            <a:prstGeom prst="roundRect">
              <a:avLst/>
            </a:prstGeom>
            <a:solidFill>
              <a:schemeClr val="bg1">
                <a:alpha val="33000"/>
              </a:schemeClr>
            </a:solidFill>
            <a:ln>
              <a:solidFill>
                <a:schemeClr val="bg2">
                  <a:lumMod val="10000"/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8" name="Picture 57" descr="gears.png"/>
            <p:cNvPicPr>
              <a:picLocks noChangeAspect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sharpenSoften amount="67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1170424">
              <a:off x="6218533" y="1793168"/>
              <a:ext cx="1142492" cy="626536"/>
            </a:xfrm>
            <a:prstGeom prst="rect">
              <a:avLst/>
            </a:prstGeom>
            <a:effectLst>
              <a:outerShdw blurRad="304800" dist="190500" dir="2700000" sx="102000" sy="102000" algn="tl" rotWithShape="0">
                <a:srgbClr val="000000">
                  <a:alpha val="39000"/>
                </a:srgbClr>
              </a:outerShdw>
            </a:effectLst>
          </p:spPr>
        </p:pic>
        <p:sp>
          <p:nvSpPr>
            <p:cNvPr id="60" name="TextBox 59"/>
            <p:cNvSpPr txBox="1"/>
            <p:nvPr/>
          </p:nvSpPr>
          <p:spPr>
            <a:xfrm>
              <a:off x="6146666" y="1819930"/>
              <a:ext cx="1168534" cy="523220"/>
            </a:xfrm>
            <a:prstGeom prst="rect">
              <a:avLst/>
            </a:prstGeom>
            <a:noFill/>
          </p:spPr>
          <p:txBody>
            <a:bodyPr wrap="square" tIns="91440" bIns="91440" rtlCol="0" anchor="ctr" anchorCtr="0">
              <a:spAutoFit/>
            </a:bodyPr>
            <a:lstStyle/>
            <a:p>
              <a:pPr algn="ctr"/>
              <a:r>
                <a:rPr lang="en-US" sz="1100" b="1" dirty="0">
                  <a:solidFill>
                    <a:schemeClr val="bg2">
                      <a:lumMod val="10000"/>
                    </a:schemeClr>
                  </a:solidFill>
                </a:rPr>
                <a:t>GBD Partner Tools</a:t>
              </a:r>
            </a:p>
          </p:txBody>
        </p:sp>
      </p:grpSp>
      <p:grpSp>
        <p:nvGrpSpPr>
          <p:cNvPr id="61" name="Group 60"/>
          <p:cNvGrpSpPr/>
          <p:nvPr/>
        </p:nvGrpSpPr>
        <p:grpSpPr>
          <a:xfrm>
            <a:off x="2988737" y="3651250"/>
            <a:ext cx="1085849" cy="596900"/>
            <a:chOff x="3761577" y="3404774"/>
            <a:chExt cx="1396577" cy="688658"/>
          </a:xfrm>
        </p:grpSpPr>
        <p:pic>
          <p:nvPicPr>
            <p:cNvPr id="62" name="Picture 61"/>
            <p:cNvPicPr>
              <a:picLocks noChangeAspect="1"/>
            </p:cNvPicPr>
            <p:nvPr/>
          </p:nvPicPr>
          <p:blipFill rotWithShape="1">
            <a:blip r:embed="rId15" cstate="screen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9910" b="88288" l="3320" r="100000">
                          <a14:foregroundMark x1="45643" y1="48649" x2="45643" y2="48649"/>
                          <a14:foregroundMark x1="49378" y1="31532" x2="49378" y2="31532"/>
                          <a14:foregroundMark x1="57676" y1="45045" x2="57676" y2="45045"/>
                          <a14:foregroundMark x1="77178" y1="50450" x2="77178" y2="50450"/>
                          <a14:foregroundMark x1="90041" y1="58559" x2="90041" y2="5855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r="56081"/>
            <a:stretch/>
          </p:blipFill>
          <p:spPr>
            <a:xfrm>
              <a:off x="3761577" y="3412298"/>
              <a:ext cx="649490" cy="681134"/>
            </a:xfrm>
            <a:prstGeom prst="rect">
              <a:avLst/>
            </a:prstGeom>
          </p:spPr>
        </p:pic>
        <p:pic>
          <p:nvPicPr>
            <p:cNvPr id="63" name="Picture 62"/>
            <p:cNvPicPr>
              <a:picLocks noChangeAspect="1"/>
            </p:cNvPicPr>
            <p:nvPr/>
          </p:nvPicPr>
          <p:blipFill rotWithShape="1">
            <a:blip r:embed="rId17" cstate="screen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9910" b="88288" l="3320" r="100000">
                          <a14:foregroundMark x1="45643" y1="48649" x2="45643" y2="48649"/>
                          <a14:foregroundMark x1="49378" y1="31532" x2="49378" y2="31532"/>
                          <a14:foregroundMark x1="57676" y1="45045" x2="57676" y2="45045"/>
                          <a14:foregroundMark x1="77178" y1="50450" x2="77178" y2="50450"/>
                          <a14:foregroundMark x1="90041" y1="58559" x2="90041" y2="58559"/>
                        </a14:backgroundRemoval>
                      </a14:imgEffect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37375"/>
            <a:stretch/>
          </p:blipFill>
          <p:spPr>
            <a:xfrm>
              <a:off x="4232021" y="3404774"/>
              <a:ext cx="926133" cy="681134"/>
            </a:xfrm>
            <a:prstGeom prst="rect">
              <a:avLst/>
            </a:prstGeom>
          </p:spPr>
        </p:pic>
      </p:grpSp>
      <p:pic>
        <p:nvPicPr>
          <p:cNvPr id="36" name="Picture 2" descr="http://innovationews.com/blog/wp-content/uploads/2013/08/digital-globe-logo.png"/>
          <p:cNvPicPr>
            <a:picLocks noChangeAspect="1" noChangeArrowheads="1"/>
          </p:cNvPicPr>
          <p:nvPr/>
        </p:nvPicPr>
        <p:blipFill>
          <a:blip r:embed="rId19" cstate="screen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100000" l="0" r="100000">
                        <a14:foregroundMark x1="9524" y1="55833" x2="9524" y2="55833"/>
                        <a14:foregroundMark x1="13605" y1="73333" x2="13605" y2="73333"/>
                        <a14:foregroundMark x1="10204" y1="73333" x2="10204" y2="73333"/>
                        <a14:foregroundMark x1="20068" y1="63333" x2="20068" y2="63333"/>
                        <a14:foregroundMark x1="19728" y1="48333" x2="19728" y2="48333"/>
                        <a14:foregroundMark x1="23469" y1="58333" x2="23469" y2="58333"/>
                        <a14:foregroundMark x1="28231" y1="61667" x2="28231" y2="61667"/>
                        <a14:foregroundMark x1="31633" y1="57500" x2="31633" y2="57500"/>
                        <a14:foregroundMark x1="31633" y1="47500" x2="31633" y2="47500"/>
                        <a14:foregroundMark x1="35714" y1="60000" x2="35714" y2="60000"/>
                        <a14:foregroundMark x1="40816" y1="67500" x2="40816" y2="67500"/>
                        <a14:foregroundMark x1="49660" y1="58333" x2="49660" y2="58333"/>
                        <a14:foregroundMark x1="53401" y1="59167" x2="53401" y2="59167"/>
                        <a14:foregroundMark x1="63265" y1="56667" x2="63265" y2="56667"/>
                        <a14:foregroundMark x1="67347" y1="60000" x2="67347" y2="60000"/>
                        <a14:foregroundMark x1="75170" y1="57500" x2="75170" y2="57500"/>
                        <a14:foregroundMark x1="82993" y1="60000" x2="82993" y2="60000"/>
                        <a14:backgroundMark x1="61565" y1="24167" x2="61565" y2="24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76333" y="3624262"/>
            <a:ext cx="857250" cy="349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5558944" y="3893752"/>
            <a:ext cx="512486" cy="242372"/>
          </a:xfrm>
          <a:prstGeom prst="rect">
            <a:avLst/>
          </a:prstGeom>
        </p:spPr>
        <p:txBody>
          <a:bodyPr wrap="none" lIns="68576" tIns="34289" rIns="68576" bIns="34289">
            <a:spAutoFit/>
          </a:bodyPr>
          <a:lstStyle/>
          <a:p>
            <a:r>
              <a:rPr lang="en-US" sz="1100" b="1" dirty="0">
                <a:solidFill>
                  <a:schemeClr val="bg2">
                    <a:lumMod val="10000"/>
                  </a:schemeClr>
                </a:solidFill>
              </a:rPr>
              <a:t>Tools</a:t>
            </a:r>
            <a:endParaRPr lang="en-US" sz="1100" dirty="0"/>
          </a:p>
        </p:txBody>
      </p:sp>
      <p:sp>
        <p:nvSpPr>
          <p:cNvPr id="4" name="Rounded Rectangle 3"/>
          <p:cNvSpPr/>
          <p:nvPr/>
        </p:nvSpPr>
        <p:spPr>
          <a:xfrm>
            <a:off x="5386917" y="3640669"/>
            <a:ext cx="857250" cy="592667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6" tIns="34289" rIns="68576" bIns="34289" rtlCol="0" anchor="ctr"/>
          <a:lstStyle/>
          <a:p>
            <a:pPr algn="ctr"/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3016254" y="3693586"/>
            <a:ext cx="1037167" cy="497417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6" tIns="34289" rIns="68576" bIns="34289" rtlCol="0" anchor="ctr"/>
          <a:lstStyle/>
          <a:p>
            <a:pPr algn="ctr"/>
            <a:endParaRPr lang="en-US"/>
          </a:p>
        </p:txBody>
      </p:sp>
      <p:cxnSp>
        <p:nvCxnSpPr>
          <p:cNvPr id="50" name="Straight Arrow Connector 49"/>
          <p:cNvCxnSpPr/>
          <p:nvPr/>
        </p:nvCxnSpPr>
        <p:spPr>
          <a:xfrm>
            <a:off x="1738165" y="4067185"/>
            <a:ext cx="905552" cy="5285"/>
          </a:xfrm>
          <a:prstGeom prst="straightConnector1">
            <a:avLst/>
          </a:prstGeom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1316865" y="4079070"/>
            <a:ext cx="1221745" cy="727121"/>
          </a:xfrm>
          <a:prstGeom prst="rect">
            <a:avLst/>
          </a:prstGeom>
          <a:noFill/>
        </p:spPr>
        <p:txBody>
          <a:bodyPr wrap="none" lIns="68576" tIns="34289" rIns="68576" bIns="34289" rtlCol="0">
            <a:spAutoFit/>
          </a:bodyPr>
          <a:lstStyle/>
          <a:p>
            <a:r>
              <a:rPr lang="en-US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MapsAPI</a:t>
            </a:r>
            <a:endParaRPr lang="en-US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Catalog API </a:t>
            </a:r>
          </a:p>
          <a:p>
            <a:r>
              <a:rPr lang="en-US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Workflow API </a:t>
            </a:r>
          </a:p>
        </p:txBody>
      </p:sp>
    </p:spTree>
    <p:extLst>
      <p:ext uri="{BB962C8B-B14F-4D97-AF65-F5344CB8AC3E}">
        <p14:creationId xmlns:p14="http://schemas.microsoft.com/office/powerpoint/2010/main" val="2308255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54028" y="66553"/>
            <a:ext cx="8758485" cy="1107996"/>
          </a:xfrm>
          <a:prstGeom prst="rect">
            <a:avLst/>
          </a:prstGeom>
          <a:noFill/>
        </p:spPr>
        <p:txBody>
          <a:bodyPr wrap="square" lIns="91432" tIns="91432" rIns="91432" bIns="91432" rtlCol="0" anchor="ctr" anchorCtr="0">
            <a:spAutoFit/>
          </a:bodyPr>
          <a:lstStyle/>
          <a:p>
            <a:pPr defTabSz="457154"/>
            <a:r>
              <a:rPr lang="en-US" sz="3000" dirty="0">
                <a:solidFill>
                  <a:srgbClr val="FFFFFF"/>
                </a:solidFill>
                <a:latin typeface="Calibri"/>
              </a:rPr>
              <a:t>GBDX can be accessed via a UI</a:t>
            </a:r>
          </a:p>
          <a:p>
            <a:pPr defTabSz="457154"/>
            <a:r>
              <a:rPr lang="en-US" sz="3000" dirty="0">
                <a:solidFill>
                  <a:srgbClr val="FFFFFF"/>
                </a:solidFill>
                <a:latin typeface="Calibri"/>
              </a:rPr>
              <a:t>	</a:t>
            </a:r>
          </a:p>
        </p:txBody>
      </p:sp>
      <p:pic>
        <p:nvPicPr>
          <p:cNvPr id="3" name="Picture 2" descr="Screen Shot 2016-08-24 at 12.02.32 A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88"/>
          <a:stretch/>
        </p:blipFill>
        <p:spPr>
          <a:xfrm>
            <a:off x="169333" y="709086"/>
            <a:ext cx="6350000" cy="3560443"/>
          </a:xfrm>
          <a:prstGeom prst="rect">
            <a:avLst/>
          </a:prstGeom>
        </p:spPr>
      </p:pic>
      <p:pic>
        <p:nvPicPr>
          <p:cNvPr id="9" name="Picture 8" descr="Screen Shot 2016-08-24 at 12.02.42 A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88"/>
          <a:stretch/>
        </p:blipFill>
        <p:spPr>
          <a:xfrm>
            <a:off x="814916" y="1090085"/>
            <a:ext cx="6350508" cy="3560727"/>
          </a:xfrm>
          <a:prstGeom prst="rect">
            <a:avLst/>
          </a:prstGeom>
        </p:spPr>
      </p:pic>
      <p:pic>
        <p:nvPicPr>
          <p:cNvPr id="6" name="Picture 5" descr="Screen Shot 2016-08-24 at 12.02.37 AM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94"/>
          <a:stretch/>
        </p:blipFill>
        <p:spPr>
          <a:xfrm>
            <a:off x="1756834" y="1590941"/>
            <a:ext cx="6350508" cy="355256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-3369467" y="-691127"/>
            <a:ext cx="1846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 err="1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9430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creen Shot 2016-04-20 at 7.05.58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56" y="703748"/>
            <a:ext cx="6118418" cy="4023474"/>
          </a:xfrm>
          <a:prstGeom prst="rect">
            <a:avLst/>
          </a:prstGeom>
        </p:spPr>
      </p:pic>
      <p:pic>
        <p:nvPicPr>
          <p:cNvPr id="9" name="Picture 8" descr="Screen Shot 2016-04-20 at 7.09.50 A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6" t="4039" r="4404" b="9721"/>
          <a:stretch/>
        </p:blipFill>
        <p:spPr>
          <a:xfrm>
            <a:off x="4343588" y="2159003"/>
            <a:ext cx="4533900" cy="277283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54028" y="66553"/>
            <a:ext cx="8758485" cy="1107996"/>
          </a:xfrm>
          <a:prstGeom prst="rect">
            <a:avLst/>
          </a:prstGeom>
          <a:noFill/>
        </p:spPr>
        <p:txBody>
          <a:bodyPr wrap="square" lIns="91432" tIns="91432" rIns="91432" bIns="91432" rtlCol="0" anchor="ctr" anchorCtr="0">
            <a:spAutoFit/>
          </a:bodyPr>
          <a:lstStyle/>
          <a:p>
            <a:pPr defTabSz="457154"/>
            <a:r>
              <a:rPr lang="en-US" sz="3000" dirty="0">
                <a:solidFill>
                  <a:srgbClr val="FFFFFF"/>
                </a:solidFill>
                <a:latin typeface="Calibri"/>
              </a:rPr>
              <a:t>and an API</a:t>
            </a:r>
          </a:p>
          <a:p>
            <a:pPr defTabSz="457154"/>
            <a:r>
              <a:rPr lang="en-US" sz="3000" dirty="0">
                <a:solidFill>
                  <a:srgbClr val="FFFFFF"/>
                </a:solidFill>
                <a:latin typeface="Calibri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4239017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/>
        </p:nvSpPr>
        <p:spPr>
          <a:xfrm>
            <a:off x="154028" y="66553"/>
            <a:ext cx="8758485" cy="1107996"/>
          </a:xfrm>
          <a:prstGeom prst="rect">
            <a:avLst/>
          </a:prstGeom>
          <a:noFill/>
        </p:spPr>
        <p:txBody>
          <a:bodyPr wrap="square" lIns="91432" tIns="91432" rIns="91432" bIns="91432" rtlCol="0" anchor="ctr" anchorCtr="0">
            <a:spAutoFit/>
          </a:bodyPr>
          <a:lstStyle/>
          <a:p>
            <a:pPr defTabSz="457154"/>
            <a:r>
              <a:rPr lang="en-US" sz="3000" dirty="0">
                <a:solidFill>
                  <a:srgbClr val="FFFFFF"/>
                </a:solidFill>
                <a:latin typeface="Calibri"/>
              </a:rPr>
              <a:t>Detecting infrastructure change</a:t>
            </a:r>
          </a:p>
          <a:p>
            <a:pPr defTabSz="457154"/>
            <a:r>
              <a:rPr lang="en-US" sz="3000" dirty="0">
                <a:solidFill>
                  <a:srgbClr val="FFFFFF"/>
                </a:solidFill>
                <a:latin typeface="Calibri"/>
              </a:rPr>
              <a:t>	</a:t>
            </a:r>
          </a:p>
        </p:txBody>
      </p:sp>
      <p:cxnSp>
        <p:nvCxnSpPr>
          <p:cNvPr id="66" name="Elbow Connector 65"/>
          <p:cNvCxnSpPr>
            <a:endCxn id="50" idx="2"/>
          </p:cNvCxnSpPr>
          <p:nvPr/>
        </p:nvCxnSpPr>
        <p:spPr>
          <a:xfrm>
            <a:off x="4240252" y="1700248"/>
            <a:ext cx="1896914" cy="245707"/>
          </a:xfrm>
          <a:prstGeom prst="bentConnector4">
            <a:avLst>
              <a:gd name="adj1" fmla="val -290"/>
              <a:gd name="adj2" fmla="val 193038"/>
            </a:avLst>
          </a:prstGeom>
          <a:ln w="25400"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Rectangle 72"/>
          <p:cNvSpPr/>
          <p:nvPr/>
        </p:nvSpPr>
        <p:spPr>
          <a:xfrm>
            <a:off x="824621" y="2490670"/>
            <a:ext cx="1390825" cy="71255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6" tIns="34289" rIns="68576" bIns="34289" rtlCol="0" anchor="ctr"/>
          <a:lstStyle/>
          <a:p>
            <a:pPr algn="ctr"/>
            <a:r>
              <a:rPr lang="en-US" sz="1500" dirty="0"/>
              <a:t>Alignment</a:t>
            </a:r>
          </a:p>
        </p:txBody>
      </p:sp>
      <p:cxnSp>
        <p:nvCxnSpPr>
          <p:cNvPr id="74" name="Straight Arrow Connector 73"/>
          <p:cNvCxnSpPr/>
          <p:nvPr/>
        </p:nvCxnSpPr>
        <p:spPr>
          <a:xfrm>
            <a:off x="196982" y="2721429"/>
            <a:ext cx="607353" cy="2016"/>
          </a:xfrm>
          <a:prstGeom prst="straightConnector1">
            <a:avLst/>
          </a:prstGeom>
          <a:ln w="25400"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Rectangle 81"/>
          <p:cNvSpPr/>
          <p:nvPr/>
        </p:nvSpPr>
        <p:spPr>
          <a:xfrm>
            <a:off x="2468569" y="1376967"/>
            <a:ext cx="1422644" cy="7080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6" tIns="34289" rIns="68576" bIns="34289" rtlCol="0" anchor="ctr"/>
          <a:lstStyle/>
          <a:p>
            <a:pPr algn="ctr"/>
            <a:r>
              <a:rPr lang="en-US" sz="1500" dirty="0"/>
              <a:t>Atmospheric Compensation</a:t>
            </a:r>
          </a:p>
        </p:txBody>
      </p:sp>
      <p:cxnSp>
        <p:nvCxnSpPr>
          <p:cNvPr id="34" name="Straight Arrow Connector 33"/>
          <p:cNvCxnSpPr/>
          <p:nvPr/>
        </p:nvCxnSpPr>
        <p:spPr>
          <a:xfrm>
            <a:off x="209423" y="3091543"/>
            <a:ext cx="607353" cy="2016"/>
          </a:xfrm>
          <a:prstGeom prst="straightConnector1">
            <a:avLst/>
          </a:prstGeom>
          <a:ln w="25400"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>
            <a:stCxn id="60" idx="3"/>
            <a:endCxn id="63" idx="2"/>
          </p:cNvCxnSpPr>
          <p:nvPr/>
        </p:nvCxnSpPr>
        <p:spPr>
          <a:xfrm flipV="1">
            <a:off x="6668285" y="3064588"/>
            <a:ext cx="1266579" cy="847746"/>
          </a:xfrm>
          <a:prstGeom prst="bentConnector2">
            <a:avLst/>
          </a:prstGeom>
          <a:ln w="25400"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ectangle 37"/>
          <p:cNvSpPr/>
          <p:nvPr/>
        </p:nvSpPr>
        <p:spPr>
          <a:xfrm>
            <a:off x="2470642" y="3530265"/>
            <a:ext cx="1422644" cy="7080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6" tIns="34289" rIns="68576" bIns="34289" rtlCol="0" anchor="ctr"/>
          <a:lstStyle/>
          <a:p>
            <a:pPr algn="ctr"/>
            <a:r>
              <a:rPr lang="en-US" sz="1500" dirty="0"/>
              <a:t>Atmospheric Compensation</a:t>
            </a:r>
          </a:p>
        </p:txBody>
      </p:sp>
      <p:cxnSp>
        <p:nvCxnSpPr>
          <p:cNvPr id="39" name="Straight Arrow Connector 34"/>
          <p:cNvCxnSpPr>
            <a:stCxn id="73" idx="2"/>
            <a:endCxn id="38" idx="1"/>
          </p:cNvCxnSpPr>
          <p:nvPr/>
        </p:nvCxnSpPr>
        <p:spPr>
          <a:xfrm rot="16200000" flipH="1">
            <a:off x="1654812" y="3068446"/>
            <a:ext cx="681053" cy="950609"/>
          </a:xfrm>
          <a:prstGeom prst="bentConnector2">
            <a:avLst/>
          </a:prstGeom>
          <a:ln w="25400"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ectangle 43"/>
          <p:cNvSpPr/>
          <p:nvPr/>
        </p:nvSpPr>
        <p:spPr>
          <a:xfrm>
            <a:off x="4429346" y="1481926"/>
            <a:ext cx="655839" cy="4464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6" tIns="34289" rIns="68576" bIns="34289" rtlCol="0" anchor="ctr"/>
          <a:lstStyle/>
          <a:p>
            <a:pPr algn="ctr"/>
            <a:r>
              <a:rPr lang="en-US" sz="1500" dirty="0"/>
              <a:t>BUE</a:t>
            </a:r>
          </a:p>
        </p:txBody>
      </p:sp>
      <p:sp>
        <p:nvSpPr>
          <p:cNvPr id="45" name="Rectangle 44"/>
          <p:cNvSpPr/>
          <p:nvPr/>
        </p:nvSpPr>
        <p:spPr>
          <a:xfrm>
            <a:off x="4431419" y="3640408"/>
            <a:ext cx="655839" cy="4464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6" tIns="34289" rIns="68576" bIns="34289" rtlCol="0" anchor="ctr"/>
          <a:lstStyle/>
          <a:p>
            <a:pPr algn="ctr"/>
            <a:r>
              <a:rPr lang="en-US" sz="1500" dirty="0"/>
              <a:t>BUE</a:t>
            </a:r>
          </a:p>
        </p:txBody>
      </p:sp>
      <p:cxnSp>
        <p:nvCxnSpPr>
          <p:cNvPr id="46" name="Straight Arrow Connector 45"/>
          <p:cNvCxnSpPr/>
          <p:nvPr/>
        </p:nvCxnSpPr>
        <p:spPr>
          <a:xfrm flipV="1">
            <a:off x="3905383" y="1695062"/>
            <a:ext cx="521477" cy="2074"/>
          </a:xfrm>
          <a:prstGeom prst="straightConnector1">
            <a:avLst/>
          </a:prstGeom>
          <a:ln w="25400"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 flipV="1">
            <a:off x="3891906" y="3874278"/>
            <a:ext cx="521477" cy="2074"/>
          </a:xfrm>
          <a:prstGeom prst="straightConnector1">
            <a:avLst/>
          </a:prstGeom>
          <a:ln w="25400"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Rectangle 49"/>
          <p:cNvSpPr/>
          <p:nvPr/>
        </p:nvSpPr>
        <p:spPr>
          <a:xfrm>
            <a:off x="5608120" y="1499551"/>
            <a:ext cx="1058090" cy="4464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6" tIns="34289" rIns="68576" bIns="34289" rtlCol="0" anchor="ctr"/>
          <a:lstStyle/>
          <a:p>
            <a:pPr algn="ctr"/>
            <a:r>
              <a:rPr lang="en-US" sz="1100" dirty="0"/>
              <a:t>Impervious Layer</a:t>
            </a:r>
          </a:p>
        </p:txBody>
      </p:sp>
      <p:cxnSp>
        <p:nvCxnSpPr>
          <p:cNvPr id="58" name="Straight Arrow Connector 57"/>
          <p:cNvCxnSpPr/>
          <p:nvPr/>
        </p:nvCxnSpPr>
        <p:spPr>
          <a:xfrm flipV="1">
            <a:off x="5084150" y="1686768"/>
            <a:ext cx="521477" cy="2074"/>
          </a:xfrm>
          <a:prstGeom prst="straightConnector1">
            <a:avLst/>
          </a:prstGeom>
          <a:ln w="25400"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Elbow Connector 58"/>
          <p:cNvCxnSpPr>
            <a:endCxn id="60" idx="2"/>
          </p:cNvCxnSpPr>
          <p:nvPr/>
        </p:nvCxnSpPr>
        <p:spPr>
          <a:xfrm>
            <a:off x="4242325" y="3889831"/>
            <a:ext cx="1896914" cy="245707"/>
          </a:xfrm>
          <a:prstGeom prst="bentConnector4">
            <a:avLst>
              <a:gd name="adj1" fmla="val -290"/>
              <a:gd name="adj2" fmla="val 193038"/>
            </a:avLst>
          </a:prstGeom>
          <a:ln w="25400"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Rectangle 59"/>
          <p:cNvSpPr/>
          <p:nvPr/>
        </p:nvSpPr>
        <p:spPr>
          <a:xfrm>
            <a:off x="5610196" y="3689134"/>
            <a:ext cx="1058090" cy="4464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6" tIns="34289" rIns="68576" bIns="34289" rtlCol="0" anchor="ctr"/>
          <a:lstStyle/>
          <a:p>
            <a:pPr algn="ctr"/>
            <a:r>
              <a:rPr lang="en-US" sz="1100" dirty="0"/>
              <a:t>Impervious Layer</a:t>
            </a:r>
          </a:p>
        </p:txBody>
      </p:sp>
      <p:cxnSp>
        <p:nvCxnSpPr>
          <p:cNvPr id="61" name="Straight Arrow Connector 60"/>
          <p:cNvCxnSpPr/>
          <p:nvPr/>
        </p:nvCxnSpPr>
        <p:spPr>
          <a:xfrm flipV="1">
            <a:off x="5086224" y="3876351"/>
            <a:ext cx="521477" cy="2074"/>
          </a:xfrm>
          <a:prstGeom prst="straightConnector1">
            <a:avLst/>
          </a:prstGeom>
          <a:ln w="25400"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Rectangle 62"/>
          <p:cNvSpPr/>
          <p:nvPr/>
        </p:nvSpPr>
        <p:spPr>
          <a:xfrm>
            <a:off x="7405819" y="2618186"/>
            <a:ext cx="1058090" cy="4464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6" tIns="34289" rIns="68576" bIns="34289" rtlCol="0" anchor="ctr"/>
          <a:lstStyle/>
          <a:p>
            <a:pPr algn="ctr"/>
            <a:r>
              <a:rPr lang="en-US" sz="1100" i="1" dirty="0">
                <a:latin typeface="Apple Chancery"/>
                <a:cs typeface="Apple Chancery"/>
              </a:rPr>
              <a:t>Fancy</a:t>
            </a:r>
            <a:r>
              <a:rPr lang="en-US" sz="1100" dirty="0"/>
              <a:t> Diff</a:t>
            </a:r>
          </a:p>
        </p:txBody>
      </p:sp>
      <p:cxnSp>
        <p:nvCxnSpPr>
          <p:cNvPr id="84" name="Straight Arrow Connector 34"/>
          <p:cNvCxnSpPr>
            <a:stCxn id="50" idx="3"/>
            <a:endCxn id="63" idx="0"/>
          </p:cNvCxnSpPr>
          <p:nvPr/>
        </p:nvCxnSpPr>
        <p:spPr>
          <a:xfrm>
            <a:off x="6666213" y="1722754"/>
            <a:ext cx="1268653" cy="895435"/>
          </a:xfrm>
          <a:prstGeom prst="bentConnector2">
            <a:avLst/>
          </a:prstGeom>
          <a:ln w="25400"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Arrow Connector 34"/>
          <p:cNvCxnSpPr>
            <a:stCxn id="73" idx="0"/>
            <a:endCxn id="82" idx="1"/>
          </p:cNvCxnSpPr>
          <p:nvPr/>
        </p:nvCxnSpPr>
        <p:spPr>
          <a:xfrm rot="5400000" flipH="1" flipV="1">
            <a:off x="1614456" y="1636558"/>
            <a:ext cx="759690" cy="948535"/>
          </a:xfrm>
          <a:prstGeom prst="bentConnector2">
            <a:avLst/>
          </a:prstGeom>
          <a:ln w="25400"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Arrow Connector 85"/>
          <p:cNvCxnSpPr/>
          <p:nvPr/>
        </p:nvCxnSpPr>
        <p:spPr>
          <a:xfrm flipV="1">
            <a:off x="8453538" y="2847912"/>
            <a:ext cx="521477" cy="2074"/>
          </a:xfrm>
          <a:prstGeom prst="straightConnector1">
            <a:avLst/>
          </a:prstGeom>
          <a:ln w="25400"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16549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2675" y="0"/>
            <a:ext cx="1645032" cy="5980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90829" y="-19521"/>
            <a:ext cx="1652036" cy="5980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87691" y="0"/>
            <a:ext cx="1640840" cy="5974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0" y="18862"/>
            <a:ext cx="1882990" cy="403952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 lIns="91434" tIns="91434" rIns="91434" bIns="91434" rtlCol="0" anchor="ctr" anchorCtr="0">
            <a:spAutoFit/>
          </a:bodyPr>
          <a:lstStyle/>
          <a:p>
            <a:pPr algn="ctr"/>
            <a:r>
              <a:rPr lang="en-US" b="1" dirty="0" smtClean="0">
                <a:solidFill>
                  <a:srgbClr val="666666"/>
                </a:solidFill>
              </a:rPr>
              <a:t>IL (before)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987149" y="18862"/>
            <a:ext cx="1888757" cy="403952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 lIns="91434" tIns="91434" rIns="91434" bIns="91434" rtlCol="0" anchor="ctr" anchorCtr="0">
            <a:spAutoFit/>
          </a:bodyPr>
          <a:lstStyle/>
          <a:p>
            <a:pPr algn="ctr"/>
            <a:r>
              <a:rPr lang="en-US" b="1" dirty="0" smtClean="0">
                <a:solidFill>
                  <a:srgbClr val="666666"/>
                </a:solidFill>
              </a:rPr>
              <a:t>IL (after)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702582" y="52105"/>
            <a:ext cx="1880352" cy="403952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 lIns="91434" tIns="91434" rIns="91434" bIns="91434" rtlCol="0" anchor="ctr" anchorCtr="0">
            <a:spAutoFit/>
          </a:bodyPr>
          <a:lstStyle/>
          <a:p>
            <a:pPr algn="ctr"/>
            <a:r>
              <a:rPr lang="en-US" b="1" dirty="0" smtClean="0">
                <a:solidFill>
                  <a:srgbClr val="666666"/>
                </a:solidFill>
              </a:rPr>
              <a:t>Change Index</a:t>
            </a:r>
          </a:p>
        </p:txBody>
      </p:sp>
      <p:sp>
        <p:nvSpPr>
          <p:cNvPr id="30" name="Rectangle 29"/>
          <p:cNvSpPr/>
          <p:nvPr/>
        </p:nvSpPr>
        <p:spPr>
          <a:xfrm>
            <a:off x="1224821" y="4831879"/>
            <a:ext cx="3424501" cy="311621"/>
          </a:xfrm>
          <a:prstGeom prst="rect">
            <a:avLst/>
          </a:prstGeom>
        </p:spPr>
        <p:txBody>
          <a:bodyPr wrap="none" lIns="91434" tIns="45717" rIns="91434" bIns="45717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Note: misalignment </a:t>
            </a:r>
            <a:r>
              <a:rPr lang="en-US" dirty="0">
                <a:solidFill>
                  <a:srgbClr val="FFFFFF"/>
                </a:solidFill>
              </a:rPr>
              <a:t>causes false-alarms</a:t>
            </a:r>
          </a:p>
        </p:txBody>
      </p:sp>
      <p:pic>
        <p:nvPicPr>
          <p:cNvPr id="31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2" y="2473307"/>
            <a:ext cx="2246403" cy="149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2" name="Straight Arrow Connector 31"/>
          <p:cNvCxnSpPr/>
          <p:nvPr/>
        </p:nvCxnSpPr>
        <p:spPr>
          <a:xfrm>
            <a:off x="5562600" y="3733800"/>
            <a:ext cx="1677435" cy="179709"/>
          </a:xfrm>
          <a:prstGeom prst="straightConnector1">
            <a:avLst/>
          </a:prstGeom>
          <a:ln w="381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Freeform 32"/>
          <p:cNvSpPr/>
          <p:nvPr/>
        </p:nvSpPr>
        <p:spPr>
          <a:xfrm>
            <a:off x="4857752" y="3819528"/>
            <a:ext cx="3393123" cy="819666"/>
          </a:xfrm>
          <a:custGeom>
            <a:avLst/>
            <a:gdLst>
              <a:gd name="connsiteX0" fmla="*/ 0 w 3305175"/>
              <a:gd name="connsiteY0" fmla="*/ 0 h 1514475"/>
              <a:gd name="connsiteX1" fmla="*/ 1485900 w 3305175"/>
              <a:gd name="connsiteY1" fmla="*/ 1123950 h 1514475"/>
              <a:gd name="connsiteX2" fmla="*/ 3200400 w 3305175"/>
              <a:gd name="connsiteY2" fmla="*/ 1504950 h 1514475"/>
              <a:gd name="connsiteX3" fmla="*/ 3200400 w 3305175"/>
              <a:gd name="connsiteY3" fmla="*/ 1504950 h 1514475"/>
              <a:gd name="connsiteX4" fmla="*/ 3305175 w 3305175"/>
              <a:gd name="connsiteY4" fmla="*/ 1514475 h 1514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5175" h="1514475">
                <a:moveTo>
                  <a:pt x="0" y="0"/>
                </a:moveTo>
                <a:cubicBezTo>
                  <a:pt x="476250" y="436562"/>
                  <a:pt x="952500" y="873125"/>
                  <a:pt x="1485900" y="1123950"/>
                </a:cubicBezTo>
                <a:cubicBezTo>
                  <a:pt x="2019300" y="1374775"/>
                  <a:pt x="3200400" y="1504950"/>
                  <a:pt x="3200400" y="1504950"/>
                </a:cubicBezTo>
                <a:lnTo>
                  <a:pt x="3200400" y="1504950"/>
                </a:lnTo>
                <a:lnTo>
                  <a:pt x="3305175" y="1514475"/>
                </a:lnTo>
              </a:path>
            </a:pathLst>
          </a:custGeom>
          <a:noFill/>
          <a:ln w="38100">
            <a:solidFill>
              <a:srgbClr val="FFC00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7" rIns="91434" bIns="45717"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4648200" y="2057403"/>
            <a:ext cx="1295400" cy="311621"/>
          </a:xfrm>
          <a:prstGeom prst="rect">
            <a:avLst/>
          </a:prstGeom>
          <a:noFill/>
        </p:spPr>
        <p:txBody>
          <a:bodyPr wrap="square" lIns="91434" tIns="45717" rIns="91434" bIns="45717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LMI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6379399" y="2953052"/>
            <a:ext cx="1352550" cy="611703"/>
          </a:xfrm>
          <a:prstGeom prst="rect">
            <a:avLst/>
          </a:prstGeom>
          <a:noFill/>
        </p:spPr>
        <p:txBody>
          <a:bodyPr wrap="square" lIns="91434" tIns="45717" rIns="91434" bIns="45717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</a:rPr>
              <a:t>Maps to area of strongly confident change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5721228" y="4438156"/>
            <a:ext cx="1250978" cy="611703"/>
          </a:xfrm>
          <a:prstGeom prst="rect">
            <a:avLst/>
          </a:prstGeom>
          <a:noFill/>
        </p:spPr>
        <p:txBody>
          <a:bodyPr wrap="square" lIns="91434" tIns="45717" rIns="91434" bIns="45717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</a:rPr>
              <a:t>Maps to area of less confident change</a:t>
            </a:r>
          </a:p>
        </p:txBody>
      </p:sp>
    </p:spTree>
    <p:extLst>
      <p:ext uri="{BB962C8B-B14F-4D97-AF65-F5344CB8AC3E}">
        <p14:creationId xmlns:p14="http://schemas.microsoft.com/office/powerpoint/2010/main" val="346314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6-10-07 at 5.04.52 PM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2393"/>
            <a:ext cx="9144000" cy="478988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4028" y="-15638"/>
            <a:ext cx="8758485" cy="538605"/>
          </a:xfrm>
          <a:prstGeom prst="rect">
            <a:avLst/>
          </a:prstGeom>
          <a:noFill/>
        </p:spPr>
        <p:txBody>
          <a:bodyPr wrap="square" lIns="91432" tIns="91432" rIns="91432" bIns="91432" rtlCol="0" anchor="ctr" anchorCtr="0">
            <a:spAutoFit/>
          </a:bodyPr>
          <a:lstStyle/>
          <a:p>
            <a:pPr defTabSz="457154"/>
            <a:r>
              <a:rPr lang="en-US" sz="2300" dirty="0">
                <a:solidFill>
                  <a:srgbClr val="FFFFFF"/>
                </a:solidFill>
                <a:latin typeface="Calibri"/>
              </a:rPr>
              <a:t>Detecting Infrastructure </a:t>
            </a:r>
            <a:r>
              <a:rPr lang="en-US" sz="2300" dirty="0" smtClean="0">
                <a:solidFill>
                  <a:srgbClr val="FFFFFF"/>
                </a:solidFill>
                <a:latin typeface="Calibri"/>
              </a:rPr>
              <a:t>Change </a:t>
            </a:r>
            <a:r>
              <a:rPr lang="is-IS" sz="2300" dirty="0" smtClean="0">
                <a:solidFill>
                  <a:srgbClr val="FFFFFF"/>
                </a:solidFill>
                <a:latin typeface="Calibri"/>
              </a:rPr>
              <a:t>…. at scale</a:t>
            </a:r>
            <a:r>
              <a:rPr lang="en-US" sz="2300" dirty="0">
                <a:solidFill>
                  <a:srgbClr val="FFFFFF"/>
                </a:solidFill>
                <a:latin typeface="Calibri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1844173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 Screen Shot 2016-10-07 at 5.04.40 PM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5250"/>
            <a:ext cx="9144000" cy="479702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4028" y="-15638"/>
            <a:ext cx="8758485" cy="538605"/>
          </a:xfrm>
          <a:prstGeom prst="rect">
            <a:avLst/>
          </a:prstGeom>
          <a:noFill/>
        </p:spPr>
        <p:txBody>
          <a:bodyPr wrap="square" lIns="91432" tIns="91432" rIns="91432" bIns="91432" rtlCol="0" anchor="ctr" anchorCtr="0">
            <a:spAutoFit/>
          </a:bodyPr>
          <a:lstStyle/>
          <a:p>
            <a:pPr defTabSz="457154"/>
            <a:r>
              <a:rPr lang="en-US" sz="2300" dirty="0">
                <a:solidFill>
                  <a:srgbClr val="FFFFFF"/>
                </a:solidFill>
                <a:latin typeface="Calibri"/>
              </a:rPr>
              <a:t>Detecting Infrastructure </a:t>
            </a:r>
            <a:r>
              <a:rPr lang="en-US" sz="2300" dirty="0" smtClean="0">
                <a:solidFill>
                  <a:srgbClr val="FFFFFF"/>
                </a:solidFill>
                <a:latin typeface="Calibri"/>
              </a:rPr>
              <a:t>Change </a:t>
            </a:r>
            <a:r>
              <a:rPr lang="is-IS" sz="2300" dirty="0" smtClean="0">
                <a:solidFill>
                  <a:srgbClr val="FFFFFF"/>
                </a:solidFill>
                <a:latin typeface="Calibri"/>
              </a:rPr>
              <a:t>…. at scale</a:t>
            </a:r>
            <a:r>
              <a:rPr lang="en-US" sz="2300" dirty="0">
                <a:solidFill>
                  <a:srgbClr val="FFFFFF"/>
                </a:solidFill>
                <a:latin typeface="Calibri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3858792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ustralia_earth.jpg"/>
          <p:cNvPicPr>
            <a:picLocks noChangeAspect="1"/>
          </p:cNvPicPr>
          <p:nvPr/>
        </p:nvPicPr>
        <p:blipFill rotWithShape="1">
          <a:blip r:embed="rId2" cstate="email">
            <a:alphaModFix amt="61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8097" y="1"/>
            <a:ext cx="9232901" cy="5193506"/>
          </a:xfrm>
          <a:prstGeom prst="rect">
            <a:avLst/>
          </a:prstGeom>
        </p:spPr>
      </p:pic>
      <p:pic>
        <p:nvPicPr>
          <p:cNvPr id="9" name="Picture 4" descr="http://upload.wikimedia.org/wikipedia/he/d/d0/GEOEYE_1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3798" l="8261" r="99565">
                        <a14:foregroundMark x1="86522" y1="57364" x2="86522" y2="57364"/>
                        <a14:foregroundMark x1="92174" y1="66667" x2="92174" y2="6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09701" y="1860550"/>
            <a:ext cx="218699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C:\Users\corndorf\Documents\WorldView-2_RGB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812689">
            <a:off x="3464474" y="1682118"/>
            <a:ext cx="2484753" cy="1790959"/>
          </a:xfrm>
          <a:prstGeom prst="rect">
            <a:avLst/>
          </a:prstGeom>
          <a:noFill/>
        </p:spPr>
      </p:pic>
      <p:pic>
        <p:nvPicPr>
          <p:cNvPr id="11" name="Picture 2" descr="C:\Users\corndorf\Documents\WorldView-1_RGB.pn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52400" y="3181350"/>
            <a:ext cx="2262134" cy="1447800"/>
          </a:xfrm>
          <a:prstGeom prst="rect">
            <a:avLst/>
          </a:prstGeom>
          <a:noFill/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150" b="99346" l="8667" r="98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960521">
            <a:off x="5693600" y="2161291"/>
            <a:ext cx="1863543" cy="16725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4093446">
            <a:off x="7054850" y="3349818"/>
            <a:ext cx="1924050" cy="179368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928414" y="1180292"/>
            <a:ext cx="501421" cy="275577"/>
          </a:xfrm>
          <a:prstGeom prst="rect">
            <a:avLst/>
          </a:prstGeom>
        </p:spPr>
      </p:pic>
      <p:pic>
        <p:nvPicPr>
          <p:cNvPr id="13" name="Picture 12" descr="skysat1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04082">
            <a:off x="5894396" y="1289128"/>
            <a:ext cx="675438" cy="64946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962059" y="1341332"/>
            <a:ext cx="501421" cy="275577"/>
          </a:xfrm>
          <a:prstGeom prst="rect">
            <a:avLst/>
          </a:prstGeom>
        </p:spPr>
      </p:pic>
      <p:pic>
        <p:nvPicPr>
          <p:cNvPr id="16" name="Picture 15" descr="skysat1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04082">
            <a:off x="6928041" y="1450165"/>
            <a:ext cx="675438" cy="649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70479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"/>
            <a:ext cx="9144000" cy="514349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583313" y="340156"/>
            <a:ext cx="2073857" cy="692498"/>
          </a:xfrm>
          <a:prstGeom prst="rect">
            <a:avLst/>
          </a:prstGeom>
          <a:solidFill>
            <a:schemeClr val="bg1">
              <a:alpha val="80000"/>
            </a:schemeClr>
          </a:solidFill>
          <a:ln w="25400">
            <a:solidFill>
              <a:schemeClr val="bg2">
                <a:lumMod val="10000"/>
              </a:schemeClr>
            </a:solidFill>
          </a:ln>
        </p:spPr>
        <p:txBody>
          <a:bodyPr wrap="square" lIns="68576" tIns="68576" rIns="68576" bIns="68576" rtlCol="0" anchor="ctr" anchorCtr="0">
            <a:spAutoFit/>
          </a:bodyPr>
          <a:lstStyle/>
          <a:p>
            <a:pPr algn="ctr"/>
            <a:r>
              <a:rPr lang="en-US" sz="1200" b="1" dirty="0">
                <a:solidFill>
                  <a:schemeClr val="tx1">
                    <a:lumMod val="85000"/>
                  </a:schemeClr>
                </a:solidFill>
              </a:rPr>
              <a:t>~ 7.6M </a:t>
            </a:r>
            <a:r>
              <a:rPr lang="en-US" sz="1200" b="1" dirty="0" err="1">
                <a:solidFill>
                  <a:schemeClr val="tx1">
                    <a:lumMod val="85000"/>
                  </a:schemeClr>
                </a:solidFill>
              </a:rPr>
              <a:t>sqkm</a:t>
            </a:r>
            <a:endParaRPr lang="en-US" sz="1200" b="1" dirty="0">
              <a:solidFill>
                <a:schemeClr val="tx1">
                  <a:lumMod val="85000"/>
                </a:schemeClr>
              </a:solidFill>
            </a:endParaRPr>
          </a:p>
          <a:p>
            <a:pPr algn="ctr"/>
            <a:r>
              <a:rPr lang="en-US" sz="1200" b="1" dirty="0">
                <a:solidFill>
                  <a:schemeClr val="tx1">
                    <a:lumMod val="85000"/>
                  </a:schemeClr>
                </a:solidFill>
              </a:rPr>
              <a:t>~ 24M people</a:t>
            </a:r>
          </a:p>
          <a:p>
            <a:pPr algn="ctr"/>
            <a:r>
              <a:rPr lang="en-US" sz="1200" b="1" dirty="0">
                <a:solidFill>
                  <a:schemeClr val="tx1">
                    <a:lumMod val="85000"/>
                  </a:schemeClr>
                </a:solidFill>
              </a:rPr>
              <a:t>~ 13M structures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40862" y="589150"/>
            <a:ext cx="8758485" cy="2031309"/>
          </a:xfrm>
          <a:prstGeom prst="rect">
            <a:avLst/>
          </a:prstGeom>
          <a:noFill/>
        </p:spPr>
        <p:txBody>
          <a:bodyPr wrap="square" lIns="91432" tIns="91432" rIns="91432" bIns="91432" rtlCol="0" anchor="ctr" anchorCtr="0">
            <a:spAutoFit/>
          </a:bodyPr>
          <a:lstStyle/>
          <a:p>
            <a:pPr defTabSz="457154"/>
            <a:endParaRPr lang="en-US" sz="3000" dirty="0">
              <a:solidFill>
                <a:srgbClr val="FFFFFF"/>
              </a:solidFill>
              <a:latin typeface="Calibri"/>
            </a:endParaRPr>
          </a:p>
          <a:p>
            <a:pPr defTabSz="457154"/>
            <a:r>
              <a:rPr lang="en-US" sz="3000" dirty="0" err="1">
                <a:solidFill>
                  <a:srgbClr val="FFFFFF"/>
                </a:solidFill>
                <a:latin typeface="Calibri"/>
              </a:rPr>
              <a:t>Geoscape</a:t>
            </a:r>
            <a:r>
              <a:rPr lang="en-US" sz="3000" dirty="0">
                <a:solidFill>
                  <a:srgbClr val="FFFFFF"/>
                </a:solidFill>
                <a:latin typeface="Calibri"/>
              </a:rPr>
              <a:t> for </a:t>
            </a:r>
            <a:r>
              <a:rPr lang="en-US" sz="3000" dirty="0" smtClean="0">
                <a:solidFill>
                  <a:srgbClr val="FFFFFF"/>
                </a:solidFill>
                <a:latin typeface="Calibri"/>
              </a:rPr>
              <a:t>Australia</a:t>
            </a:r>
          </a:p>
          <a:p>
            <a:pPr defTabSz="457154"/>
            <a:r>
              <a:rPr lang="en-US" sz="3000" dirty="0">
                <a:solidFill>
                  <a:srgbClr val="FFFFFF"/>
                </a:solidFill>
                <a:latin typeface="Calibri"/>
              </a:rPr>
              <a:t>	</a:t>
            </a:r>
            <a:r>
              <a:rPr lang="en-US" sz="3000" dirty="0" smtClean="0">
                <a:solidFill>
                  <a:srgbClr val="FFFFFF"/>
                </a:solidFill>
                <a:latin typeface="Calibri"/>
              </a:rPr>
              <a:t>	-&gt; when good enough, needs to be really good</a:t>
            </a:r>
            <a:endParaRPr lang="en-US" sz="3000" dirty="0">
              <a:solidFill>
                <a:srgbClr val="FFFFFF"/>
              </a:solidFill>
              <a:latin typeface="Calibri"/>
            </a:endParaRPr>
          </a:p>
          <a:p>
            <a:pPr defTabSz="457154"/>
            <a:r>
              <a:rPr lang="en-US" sz="3000" dirty="0">
                <a:solidFill>
                  <a:srgbClr val="FFFFFF"/>
                </a:solidFill>
                <a:latin typeface="Calibri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7313591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74295"/>
            <a:ext cx="7543800" cy="285750"/>
          </a:xfrm>
        </p:spPr>
        <p:txBody>
          <a:bodyPr/>
          <a:lstStyle/>
          <a:p>
            <a:r>
              <a:rPr lang="en-US" sz="1800" dirty="0">
                <a:solidFill>
                  <a:srgbClr val="FFFFFF"/>
                </a:solidFill>
              </a:rPr>
              <a:t>High Resolution Imagery</a:t>
            </a:r>
          </a:p>
        </p:txBody>
      </p:sp>
    </p:spTree>
    <p:extLst>
      <p:ext uri="{BB962C8B-B14F-4D97-AF65-F5344CB8AC3E}">
        <p14:creationId xmlns:p14="http://schemas.microsoft.com/office/powerpoint/2010/main" val="16926374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74295"/>
            <a:ext cx="7543800" cy="285750"/>
          </a:xfrm>
        </p:spPr>
        <p:txBody>
          <a:bodyPr/>
          <a:lstStyle/>
          <a:p>
            <a:r>
              <a:rPr lang="en-US" sz="1800" dirty="0"/>
              <a:t>Extract Building Footprints</a:t>
            </a:r>
          </a:p>
        </p:txBody>
      </p:sp>
    </p:spTree>
    <p:extLst>
      <p:ext uri="{BB962C8B-B14F-4D97-AF65-F5344CB8AC3E}">
        <p14:creationId xmlns:p14="http://schemas.microsoft.com/office/powerpoint/2010/main" val="25670704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74295"/>
            <a:ext cx="7543800" cy="285750"/>
          </a:xfrm>
        </p:spPr>
        <p:txBody>
          <a:bodyPr/>
          <a:lstStyle/>
          <a:p>
            <a:r>
              <a:rPr lang="en-US" sz="1800" dirty="0">
                <a:solidFill>
                  <a:schemeClr val="bg1"/>
                </a:solidFill>
              </a:rPr>
              <a:t>Building Footprints</a:t>
            </a:r>
          </a:p>
        </p:txBody>
      </p:sp>
    </p:spTree>
    <p:extLst>
      <p:ext uri="{BB962C8B-B14F-4D97-AF65-F5344CB8AC3E}">
        <p14:creationId xmlns:p14="http://schemas.microsoft.com/office/powerpoint/2010/main" val="2023450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74295"/>
            <a:ext cx="7543800" cy="285750"/>
          </a:xfrm>
        </p:spPr>
        <p:txBody>
          <a:bodyPr/>
          <a:lstStyle/>
          <a:p>
            <a:r>
              <a:rPr lang="en-US" sz="1800" dirty="0"/>
              <a:t>High Resolution Land Cover Map</a:t>
            </a:r>
          </a:p>
        </p:txBody>
      </p:sp>
    </p:spTree>
    <p:extLst>
      <p:ext uri="{BB962C8B-B14F-4D97-AF65-F5344CB8AC3E}">
        <p14:creationId xmlns:p14="http://schemas.microsoft.com/office/powerpoint/2010/main" val="9276912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74295"/>
            <a:ext cx="7543800" cy="285750"/>
          </a:xfrm>
        </p:spPr>
        <p:txBody>
          <a:bodyPr/>
          <a:lstStyle/>
          <a:p>
            <a:r>
              <a:rPr lang="en-US" sz="1800" dirty="0"/>
              <a:t>Digital Surface Model – Elevation Map</a:t>
            </a:r>
          </a:p>
        </p:txBody>
      </p:sp>
    </p:spTree>
    <p:extLst>
      <p:ext uri="{BB962C8B-B14F-4D97-AF65-F5344CB8AC3E}">
        <p14:creationId xmlns:p14="http://schemas.microsoft.com/office/powerpoint/2010/main" val="25026959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74295"/>
            <a:ext cx="7543800" cy="285750"/>
          </a:xfrm>
        </p:spPr>
        <p:txBody>
          <a:bodyPr/>
          <a:lstStyle/>
          <a:p>
            <a:r>
              <a:rPr lang="en-US" sz="1800" dirty="0"/>
              <a:t>Spectral Analysis to Extract Roof Material Type</a:t>
            </a:r>
          </a:p>
        </p:txBody>
      </p:sp>
    </p:spTree>
    <p:extLst>
      <p:ext uri="{BB962C8B-B14F-4D97-AF65-F5344CB8AC3E}">
        <p14:creationId xmlns:p14="http://schemas.microsoft.com/office/powerpoint/2010/main" val="14381761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"/>
            <a:ext cx="9144000" cy="51434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74295"/>
            <a:ext cx="7543800" cy="285750"/>
          </a:xfrm>
        </p:spPr>
        <p:txBody>
          <a:bodyPr/>
          <a:lstStyle/>
          <a:p>
            <a:r>
              <a:rPr lang="en-US" sz="1800" dirty="0"/>
              <a:t>Spatial Database with Comprehensive Building Attributes</a:t>
            </a:r>
          </a:p>
        </p:txBody>
      </p:sp>
    </p:spTree>
    <p:extLst>
      <p:ext uri="{BB962C8B-B14F-4D97-AF65-F5344CB8AC3E}">
        <p14:creationId xmlns:p14="http://schemas.microsoft.com/office/powerpoint/2010/main" val="39837149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7048" y="1161045"/>
            <a:ext cx="8628003" cy="1685077"/>
          </a:xfrm>
          <a:prstGeom prst="rect">
            <a:avLst/>
          </a:prstGeom>
          <a:noFill/>
        </p:spPr>
        <p:txBody>
          <a:bodyPr wrap="none" lIns="68576" tIns="34289" rIns="68576" bIns="34289" rtlCol="0">
            <a:spAutoFit/>
          </a:bodyPr>
          <a:lstStyle/>
          <a:p>
            <a:pPr marL="457166" indent="-457166">
              <a:buFontTx/>
              <a:buAutoNum type="arabicParenR"/>
            </a:pPr>
            <a:r>
              <a:rPr lang="en-US" sz="21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Most of your time is </a:t>
            </a:r>
            <a:r>
              <a:rPr lang="en-US" sz="2100" b="1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wasted</a:t>
            </a:r>
            <a:r>
              <a:rPr lang="en-US" sz="21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on data management &amp; pre-processing</a:t>
            </a:r>
          </a:p>
          <a:p>
            <a:pPr marL="457166" indent="-457166">
              <a:buFontTx/>
              <a:buAutoNum type="arabicParenR"/>
            </a:pPr>
            <a:endParaRPr lang="en-US" sz="21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166" indent="-457166">
              <a:buFontTx/>
              <a:buAutoNum type="arabicParenR"/>
            </a:pPr>
            <a:r>
              <a:rPr lang="en-US" sz="21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Model </a:t>
            </a:r>
            <a:r>
              <a:rPr lang="en-US" sz="2100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portability</a:t>
            </a:r>
            <a:r>
              <a:rPr lang="en-US" sz="21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across regions and collections</a:t>
            </a:r>
          </a:p>
          <a:p>
            <a:endParaRPr lang="en-US" sz="21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166" indent="-457166">
              <a:buFontTx/>
              <a:buAutoNum type="arabicParenR"/>
            </a:pPr>
            <a:r>
              <a:rPr lang="en-US" sz="21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Leveraging (and loving!) the </a:t>
            </a:r>
            <a:r>
              <a:rPr lang="en-US" sz="2100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unknown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08445" y="412738"/>
            <a:ext cx="6538630" cy="484748"/>
          </a:xfrm>
          <a:prstGeom prst="rect">
            <a:avLst/>
          </a:prstGeom>
          <a:noFill/>
        </p:spPr>
        <p:txBody>
          <a:bodyPr wrap="square" lIns="68576" tIns="34289" rIns="68576" bIns="34289" rtlCol="0">
            <a:spAutoFit/>
          </a:bodyPr>
          <a:lstStyle/>
          <a:p>
            <a:r>
              <a:rPr lang="en-US" sz="21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Challenges </a:t>
            </a:r>
            <a:r>
              <a:rPr lang="en-US" sz="21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</a:t>
            </a:r>
            <a:r>
              <a:rPr lang="en-US" sz="21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Opportunities! </a:t>
            </a:r>
          </a:p>
        </p:txBody>
      </p:sp>
    </p:spTree>
    <p:extLst>
      <p:ext uri="{BB962C8B-B14F-4D97-AF65-F5344CB8AC3E}">
        <p14:creationId xmlns:p14="http://schemas.microsoft.com/office/powerpoint/2010/main" val="1806851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5-03-11 at 10.50.01 AM.pn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5116" y="856208"/>
            <a:ext cx="9159117" cy="33147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522105" y="3834285"/>
            <a:ext cx="1074884" cy="384721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none" lIns="91432" tIns="91432" rIns="91432" bIns="91432" rtlCol="0" anchor="ctr" anchorCtr="0">
            <a:spAutoFit/>
          </a:bodyPr>
          <a:lstStyle/>
          <a:p>
            <a:pPr defTabSz="457154"/>
            <a:r>
              <a:rPr lang="en-US" sz="1300" b="1" dirty="0">
                <a:solidFill>
                  <a:srgbClr val="666666"/>
                </a:solidFill>
                <a:latin typeface="Century Gothic" panose="020B0502020202020204" pitchFamily="34" charset="0"/>
              </a:rPr>
              <a:t>Last 3 Days </a:t>
            </a:r>
          </a:p>
        </p:txBody>
      </p:sp>
    </p:spTree>
    <p:extLst>
      <p:ext uri="{BB962C8B-B14F-4D97-AF65-F5344CB8AC3E}">
        <p14:creationId xmlns:p14="http://schemas.microsoft.com/office/powerpoint/2010/main" val="2543080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5-03-11 at 10.50.01 AM.pn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5116" y="856208"/>
            <a:ext cx="9159117" cy="3314700"/>
          </a:xfrm>
          <a:prstGeom prst="rect">
            <a:avLst/>
          </a:prstGeom>
        </p:spPr>
      </p:pic>
      <p:pic>
        <p:nvPicPr>
          <p:cNvPr id="4" name="Picture 3" descr="Screen Shot 2015-03-11 at 10.50.54 AM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" y="856208"/>
            <a:ext cx="9159117" cy="33147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522104" y="3834285"/>
            <a:ext cx="1168252" cy="384721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none" lIns="91432" tIns="91432" rIns="91432" bIns="91432" rtlCol="0" anchor="ctr" anchorCtr="0">
            <a:spAutoFit/>
          </a:bodyPr>
          <a:lstStyle/>
          <a:p>
            <a:pPr defTabSz="457154"/>
            <a:r>
              <a:rPr lang="en-US" sz="1300" b="1" dirty="0">
                <a:solidFill>
                  <a:srgbClr val="666666"/>
                </a:solidFill>
                <a:latin typeface="Century Gothic" panose="020B0502020202020204" pitchFamily="34" charset="0"/>
              </a:rPr>
              <a:t>Last 14 Days </a:t>
            </a:r>
          </a:p>
        </p:txBody>
      </p:sp>
    </p:spTree>
    <p:extLst>
      <p:ext uri="{BB962C8B-B14F-4D97-AF65-F5344CB8AC3E}">
        <p14:creationId xmlns:p14="http://schemas.microsoft.com/office/powerpoint/2010/main" val="1946314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5-03-11 at 10.50.01 AM.pn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5116" y="856208"/>
            <a:ext cx="9159117" cy="3314700"/>
          </a:xfrm>
          <a:prstGeom prst="rect">
            <a:avLst/>
          </a:prstGeom>
        </p:spPr>
      </p:pic>
      <p:pic>
        <p:nvPicPr>
          <p:cNvPr id="4" name="Picture 3" descr="Screen Shot 2015-03-11 at 10.50.54 AM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" y="856208"/>
            <a:ext cx="9159117" cy="3314700"/>
          </a:xfrm>
          <a:prstGeom prst="rect">
            <a:avLst/>
          </a:prstGeom>
        </p:spPr>
      </p:pic>
      <p:pic>
        <p:nvPicPr>
          <p:cNvPr id="5" name="Picture 4" descr="Screen Shot 2015-03-11 at 10.51.49 AM.png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" y="856208"/>
            <a:ext cx="9159117" cy="33147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522105" y="3834285"/>
            <a:ext cx="1258202" cy="384721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none" lIns="91432" tIns="91432" rIns="91432" bIns="91432" rtlCol="0" anchor="ctr" anchorCtr="0">
            <a:spAutoFit/>
          </a:bodyPr>
          <a:lstStyle/>
          <a:p>
            <a:pPr defTabSz="457154"/>
            <a:r>
              <a:rPr lang="en-US" sz="1300" b="1" dirty="0">
                <a:solidFill>
                  <a:srgbClr val="666666"/>
                </a:solidFill>
                <a:latin typeface="Century Gothic" panose="020B0502020202020204" pitchFamily="34" charset="0"/>
              </a:rPr>
              <a:t>Last 3 Months</a:t>
            </a:r>
          </a:p>
        </p:txBody>
      </p:sp>
    </p:spTree>
    <p:extLst>
      <p:ext uri="{BB962C8B-B14F-4D97-AF65-F5344CB8AC3E}">
        <p14:creationId xmlns:p14="http://schemas.microsoft.com/office/powerpoint/2010/main" val="2557040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100"/>
              <a:t>With frequent coverage of high interest areas</a:t>
            </a:r>
          </a:p>
        </p:txBody>
      </p:sp>
      <p:pic>
        <p:nvPicPr>
          <p:cNvPr id="3" name="Picture 2" descr="Untitl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0"/>
            <a:ext cx="6999732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969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831018" y="2343150"/>
            <a:ext cx="3070071" cy="1415772"/>
          </a:xfrm>
          <a:prstGeom prst="rect">
            <a:avLst/>
          </a:prstGeom>
          <a:noFill/>
        </p:spPr>
        <p:txBody>
          <a:bodyPr wrap="none" lIns="91432" tIns="91432" rIns="91432" bIns="91432" rtlCol="0" anchor="ctr" anchorCtr="0">
            <a:spAutoFit/>
          </a:bodyPr>
          <a:lstStyle/>
          <a:p>
            <a:r>
              <a:rPr lang="en-US" sz="4000" b="1" dirty="0">
                <a:solidFill>
                  <a:srgbClr val="FF6600"/>
                </a:solidFill>
                <a:latin typeface="Arial"/>
              </a:rPr>
              <a:t>1900x</a:t>
            </a:r>
            <a:r>
              <a:rPr lang="en-US" sz="4000" b="1" dirty="0">
                <a:solidFill>
                  <a:prstClr val="white"/>
                </a:solidFill>
                <a:latin typeface="Arial"/>
              </a:rPr>
              <a:t> </a:t>
            </a:r>
            <a:r>
              <a:rPr lang="en-US" dirty="0">
                <a:solidFill>
                  <a:prstClr val="white"/>
                </a:solidFill>
                <a:latin typeface="Arial"/>
              </a:rPr>
              <a:t>size of Landsat8</a:t>
            </a:r>
          </a:p>
          <a:p>
            <a:r>
              <a:rPr lang="en-US" sz="4000" b="1" dirty="0">
                <a:solidFill>
                  <a:srgbClr val="FF6600"/>
                </a:solidFill>
                <a:latin typeface="Arial"/>
              </a:rPr>
              <a:t>60x</a:t>
            </a:r>
            <a:r>
              <a:rPr lang="en-US" sz="4000" b="1" dirty="0">
                <a:solidFill>
                  <a:prstClr val="white"/>
                </a:solidFill>
                <a:latin typeface="Arial"/>
              </a:rPr>
              <a:t> </a:t>
            </a:r>
            <a:r>
              <a:rPr lang="en-US" dirty="0">
                <a:solidFill>
                  <a:prstClr val="white"/>
                </a:solidFill>
                <a:latin typeface="Arial"/>
              </a:rPr>
              <a:t>size of </a:t>
            </a:r>
            <a:r>
              <a:rPr lang="en-US" dirty="0" err="1">
                <a:solidFill>
                  <a:prstClr val="white"/>
                </a:solidFill>
                <a:latin typeface="Arial"/>
              </a:rPr>
              <a:t>PlanetLabs</a:t>
            </a:r>
            <a:endParaRPr lang="en-US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52400" y="361955"/>
            <a:ext cx="1981200" cy="1371599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2" tIns="45716" rIns="91432" bIns="45716" rtlCol="0" anchor="ctr"/>
          <a:lstStyle/>
          <a:p>
            <a:pPr algn="ctr"/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42877" y="291528"/>
            <a:ext cx="1785775" cy="1465777"/>
          </a:xfrm>
          <a:prstGeom prst="rect">
            <a:avLst/>
          </a:prstGeom>
          <a:noFill/>
        </p:spPr>
        <p:txBody>
          <a:bodyPr wrap="none" lIns="91432" tIns="91432" rIns="91432" bIns="91432" rtlCol="0" anchor="ctr" anchorCtr="0">
            <a:spAutoFit/>
          </a:bodyPr>
          <a:lstStyle/>
          <a:p>
            <a:pPr algn="ctr"/>
            <a:r>
              <a:rPr lang="en-US" sz="2600" b="1" dirty="0">
                <a:solidFill>
                  <a:srgbClr val="000000"/>
                </a:solidFill>
                <a:latin typeface="Arial"/>
              </a:rPr>
              <a:t>Landsat 8 </a:t>
            </a:r>
          </a:p>
          <a:p>
            <a:pPr algn="ctr"/>
            <a:r>
              <a:rPr lang="en-US" dirty="0">
                <a:solidFill>
                  <a:srgbClr val="000000"/>
                </a:solidFill>
                <a:latin typeface="Arial"/>
              </a:rPr>
              <a:t>15m GSD</a:t>
            </a:r>
          </a:p>
          <a:p>
            <a:pPr algn="ctr"/>
            <a:endParaRPr lang="en-US" dirty="0">
              <a:solidFill>
                <a:srgbClr val="000000"/>
              </a:solidFill>
              <a:latin typeface="Arial"/>
            </a:endParaRPr>
          </a:p>
          <a:p>
            <a:pPr algn="ctr"/>
            <a:r>
              <a:rPr lang="en-US" dirty="0">
                <a:solidFill>
                  <a:srgbClr val="000000"/>
                </a:solidFill>
                <a:latin typeface="Arial"/>
              </a:rPr>
              <a:t>Average scene size </a:t>
            </a:r>
          </a:p>
          <a:p>
            <a:pPr algn="ctr"/>
            <a:r>
              <a:rPr lang="en-US" dirty="0">
                <a:solidFill>
                  <a:srgbClr val="000000"/>
                </a:solidFill>
                <a:latin typeface="Arial"/>
              </a:rPr>
              <a:t>0.5 GB 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2438400" y="361955"/>
            <a:ext cx="3048000" cy="1371599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2" tIns="45716" rIns="91432" bIns="45716" rtlCol="0" anchor="ctr"/>
          <a:lstStyle/>
          <a:p>
            <a:pPr algn="ctr"/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804028" y="329628"/>
            <a:ext cx="2298786" cy="1465774"/>
          </a:xfrm>
          <a:prstGeom prst="rect">
            <a:avLst/>
          </a:prstGeom>
          <a:noFill/>
        </p:spPr>
        <p:txBody>
          <a:bodyPr wrap="none" lIns="91432" tIns="91432" rIns="91432" bIns="91432" rtlCol="0" anchor="ctr" anchorCtr="0">
            <a:spAutoFit/>
          </a:bodyPr>
          <a:lstStyle/>
          <a:p>
            <a:pPr algn="ctr"/>
            <a:r>
              <a:rPr lang="en-US" sz="2600" b="1" dirty="0">
                <a:solidFill>
                  <a:srgbClr val="000000"/>
                </a:solidFill>
                <a:latin typeface="Arial"/>
              </a:rPr>
              <a:t>Planet Doves</a:t>
            </a:r>
          </a:p>
          <a:p>
            <a:pPr algn="ctr"/>
            <a:r>
              <a:rPr lang="en-US" dirty="0">
                <a:solidFill>
                  <a:srgbClr val="000000"/>
                </a:solidFill>
                <a:latin typeface="Arial"/>
              </a:rPr>
              <a:t>3-5m GSD</a:t>
            </a:r>
          </a:p>
          <a:p>
            <a:pPr algn="ctr"/>
            <a:endParaRPr lang="en-US" dirty="0">
              <a:solidFill>
                <a:srgbClr val="000000"/>
              </a:solidFill>
              <a:latin typeface="Arial"/>
            </a:endParaRPr>
          </a:p>
          <a:p>
            <a:pPr algn="ctr"/>
            <a:r>
              <a:rPr lang="en-US" dirty="0">
                <a:solidFill>
                  <a:srgbClr val="000000"/>
                </a:solidFill>
                <a:latin typeface="Arial"/>
              </a:rPr>
              <a:t>Equivalent size</a:t>
            </a:r>
          </a:p>
          <a:p>
            <a:pPr algn="ctr"/>
            <a:r>
              <a:rPr lang="en-US" dirty="0">
                <a:solidFill>
                  <a:srgbClr val="000000"/>
                </a:solidFill>
                <a:latin typeface="Arial"/>
              </a:rPr>
              <a:t>16 GB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5791200" y="361955"/>
            <a:ext cx="3048000" cy="1371599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2" tIns="45716" rIns="91432" bIns="45716" rtlCol="0" anchor="ctr"/>
          <a:lstStyle/>
          <a:p>
            <a:pPr algn="ctr"/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244684" y="291527"/>
            <a:ext cx="2173872" cy="1465781"/>
          </a:xfrm>
          <a:prstGeom prst="rect">
            <a:avLst/>
          </a:prstGeom>
          <a:noFill/>
        </p:spPr>
        <p:txBody>
          <a:bodyPr wrap="none" lIns="91432" tIns="91432" rIns="91432" bIns="91432" rtlCol="0" anchor="ctr" anchorCtr="0">
            <a:spAutoFit/>
          </a:bodyPr>
          <a:lstStyle/>
          <a:p>
            <a:pPr algn="ctr"/>
            <a:r>
              <a:rPr lang="en-US" sz="2600" b="1" dirty="0" err="1">
                <a:solidFill>
                  <a:srgbClr val="000000"/>
                </a:solidFill>
                <a:latin typeface="Arial"/>
              </a:rPr>
              <a:t>WorldView</a:t>
            </a:r>
            <a:r>
              <a:rPr lang="en-US" sz="2600" b="1" dirty="0">
                <a:solidFill>
                  <a:srgbClr val="000000"/>
                </a:solidFill>
                <a:latin typeface="Arial"/>
              </a:rPr>
              <a:t> 3</a:t>
            </a:r>
          </a:p>
          <a:p>
            <a:pPr algn="ctr"/>
            <a:r>
              <a:rPr lang="en-US" dirty="0">
                <a:solidFill>
                  <a:srgbClr val="000000"/>
                </a:solidFill>
                <a:latin typeface="Arial"/>
              </a:rPr>
              <a:t>0.3m GSD</a:t>
            </a:r>
          </a:p>
          <a:p>
            <a:pPr algn="ctr"/>
            <a:endParaRPr lang="en-US" dirty="0">
              <a:solidFill>
                <a:srgbClr val="000000"/>
              </a:solidFill>
              <a:latin typeface="Arial"/>
            </a:endParaRPr>
          </a:p>
          <a:p>
            <a:pPr algn="ctr"/>
            <a:r>
              <a:rPr lang="en-US" dirty="0">
                <a:solidFill>
                  <a:srgbClr val="000000"/>
                </a:solidFill>
                <a:latin typeface="Arial"/>
              </a:rPr>
              <a:t>Equivalent size</a:t>
            </a:r>
          </a:p>
          <a:p>
            <a:pPr algn="ctr"/>
            <a:r>
              <a:rPr lang="en-US" dirty="0">
                <a:solidFill>
                  <a:srgbClr val="000000"/>
                </a:solidFill>
                <a:latin typeface="Arial"/>
              </a:rPr>
              <a:t>941 GB</a:t>
            </a:r>
          </a:p>
        </p:txBody>
      </p:sp>
      <p:pic>
        <p:nvPicPr>
          <p:cNvPr id="2" name="Picture 1" descr="Screen Shot 2015-11-08 at 1.23.32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28" t="42241" r="31771" b="39776"/>
          <a:stretch/>
        </p:blipFill>
        <p:spPr>
          <a:xfrm>
            <a:off x="1143000" y="3181350"/>
            <a:ext cx="70108" cy="66232"/>
          </a:xfrm>
          <a:prstGeom prst="rect">
            <a:avLst/>
          </a:prstGeom>
        </p:spPr>
      </p:pic>
      <p:pic>
        <p:nvPicPr>
          <p:cNvPr id="3" name="Picture 2" descr="Screen Shot 2015-11-08 at 1.25.55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86" t="25694" r="25835" b="31875"/>
          <a:stretch/>
        </p:blipFill>
        <p:spPr>
          <a:xfrm>
            <a:off x="3729197" y="3028950"/>
            <a:ext cx="461807" cy="479602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2613600" y="4931718"/>
            <a:ext cx="5257800" cy="230832"/>
          </a:xfrm>
          <a:prstGeom prst="rect">
            <a:avLst/>
          </a:prstGeom>
        </p:spPr>
        <p:txBody>
          <a:bodyPr wrap="square" lIns="91432" tIns="45716" rIns="91432" bIns="45716">
            <a:spAutoFit/>
          </a:bodyPr>
          <a:lstStyle/>
          <a:p>
            <a:r>
              <a:rPr lang="en-US" sz="900" dirty="0">
                <a:solidFill>
                  <a:srgbClr val="FFFFFF"/>
                </a:solidFill>
                <a:latin typeface="Arial"/>
              </a:rPr>
              <a:t>* Planet Labs |http://</a:t>
            </a:r>
            <a:r>
              <a:rPr lang="en-US" sz="900" dirty="0" err="1">
                <a:solidFill>
                  <a:srgbClr val="FFFFFF"/>
                </a:solidFill>
                <a:latin typeface="Arial"/>
              </a:rPr>
              <a:t>creativecommons.org</a:t>
            </a:r>
            <a:r>
              <a:rPr lang="en-US" sz="900" dirty="0">
                <a:solidFill>
                  <a:srgbClr val="FFFFFF"/>
                </a:solidFill>
                <a:latin typeface="Arial"/>
              </a:rPr>
              <a:t>/licenses/by-</a:t>
            </a:r>
            <a:r>
              <a:rPr lang="en-US" sz="900" dirty="0" err="1">
                <a:solidFill>
                  <a:srgbClr val="FFFFFF"/>
                </a:solidFill>
                <a:latin typeface="Arial"/>
              </a:rPr>
              <a:t>sa</a:t>
            </a:r>
            <a:r>
              <a:rPr lang="en-US" sz="900" dirty="0">
                <a:solidFill>
                  <a:srgbClr val="FFFFFF"/>
                </a:solidFill>
                <a:latin typeface="Arial"/>
              </a:rPr>
              <a:t>/4.0/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09600" y="4857756"/>
            <a:ext cx="1039576" cy="323161"/>
          </a:xfrm>
          <a:prstGeom prst="rect">
            <a:avLst/>
          </a:prstGeom>
          <a:noFill/>
        </p:spPr>
        <p:txBody>
          <a:bodyPr wrap="none" lIns="91432" tIns="91432" rIns="91432" bIns="91432" rtlCol="0" anchor="ctr" anchorCtr="0">
            <a:spAutoFit/>
          </a:bodyPr>
          <a:lstStyle/>
          <a:p>
            <a:r>
              <a:rPr lang="en-US" sz="900" dirty="0">
                <a:solidFill>
                  <a:prstClr val="white"/>
                </a:solidFill>
                <a:latin typeface="Arial"/>
              </a:rPr>
              <a:t>©Landsat/USGS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5867400" y="1885950"/>
            <a:ext cx="2914564" cy="3200400"/>
            <a:chOff x="5867400" y="1885950"/>
            <a:chExt cx="2914564" cy="3200400"/>
          </a:xfrm>
        </p:grpSpPr>
        <p:pic>
          <p:nvPicPr>
            <p:cNvPr id="8" name="Picture 7" descr="Screen Shot 2015-11-08 at 1.21.47 PM.pn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872" t="3079" r="12463" b="37867"/>
            <a:stretch/>
          </p:blipFill>
          <p:spPr>
            <a:xfrm>
              <a:off x="5867400" y="1885950"/>
              <a:ext cx="2914564" cy="3194940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965622" y="4802538"/>
              <a:ext cx="797378" cy="28381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84302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6-10-11 at 4.13.45 PM.png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478" t="13462" r="29014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91852" y="2901742"/>
            <a:ext cx="8758485" cy="1107996"/>
          </a:xfrm>
          <a:prstGeom prst="rect">
            <a:avLst/>
          </a:prstGeom>
          <a:noFill/>
        </p:spPr>
        <p:txBody>
          <a:bodyPr wrap="square" lIns="91432" tIns="91432" rIns="91432" bIns="91432" rtlCol="0" anchor="ctr" anchorCtr="0">
            <a:spAutoFit/>
          </a:bodyPr>
          <a:lstStyle/>
          <a:p>
            <a:pPr defTabSz="457154"/>
            <a:r>
              <a:rPr lang="en-US" sz="3000" dirty="0">
                <a:solidFill>
                  <a:srgbClr val="FFFFFF"/>
                </a:solidFill>
                <a:latin typeface="Calibri"/>
              </a:rPr>
              <a:t>Goal: Large scale information extraction</a:t>
            </a:r>
          </a:p>
          <a:p>
            <a:pPr defTabSz="457154"/>
            <a:r>
              <a:rPr lang="en-US" sz="3000" dirty="0">
                <a:solidFill>
                  <a:srgbClr val="FFFFFF"/>
                </a:solidFill>
                <a:latin typeface="Calibri"/>
              </a:rPr>
              <a:t>	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6568" y="184530"/>
            <a:ext cx="4485988" cy="2686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130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7048" y="1161045"/>
            <a:ext cx="8628003" cy="1685077"/>
          </a:xfrm>
          <a:prstGeom prst="rect">
            <a:avLst/>
          </a:prstGeom>
          <a:noFill/>
        </p:spPr>
        <p:txBody>
          <a:bodyPr wrap="none" lIns="68576" tIns="34289" rIns="68576" bIns="34289" rtlCol="0">
            <a:spAutoFit/>
          </a:bodyPr>
          <a:lstStyle/>
          <a:p>
            <a:pPr marL="457166" indent="-457166">
              <a:buAutoNum type="arabicParenR"/>
            </a:pPr>
            <a:r>
              <a:rPr lang="en-US" sz="2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Most of your time is </a:t>
            </a:r>
            <a:r>
              <a:rPr lang="en-US" sz="2100" b="1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wasted</a:t>
            </a:r>
            <a:r>
              <a:rPr lang="en-US" sz="2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on data management &amp; pre-processing</a:t>
            </a:r>
          </a:p>
          <a:p>
            <a:pPr marL="457166" indent="-457166">
              <a:buAutoNum type="arabicParenR"/>
            </a:pPr>
            <a:endParaRPr lang="en-US" sz="2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166" indent="-457166">
              <a:buAutoNum type="arabicParenR"/>
            </a:pPr>
            <a:r>
              <a:rPr lang="en-US" sz="2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Model </a:t>
            </a:r>
            <a:r>
              <a:rPr lang="en-US" sz="2100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portability</a:t>
            </a:r>
            <a:r>
              <a:rPr lang="en-US" sz="2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across regions and collections</a:t>
            </a:r>
          </a:p>
          <a:p>
            <a:endParaRPr lang="en-US" sz="2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166" indent="-457166">
              <a:buAutoNum type="arabicParenR"/>
            </a:pPr>
            <a:r>
              <a:rPr lang="en-US" sz="2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Leveraging (and loving!) the </a:t>
            </a:r>
            <a:r>
              <a:rPr lang="en-US" sz="2100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unknown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08445" y="412739"/>
            <a:ext cx="6538630" cy="392415"/>
          </a:xfrm>
          <a:prstGeom prst="rect">
            <a:avLst/>
          </a:prstGeom>
          <a:noFill/>
        </p:spPr>
        <p:txBody>
          <a:bodyPr wrap="square" lIns="68576" tIns="34289" rIns="68576" bIns="34289" rtlCol="0">
            <a:spAutoFit/>
          </a:bodyPr>
          <a:lstStyle/>
          <a:p>
            <a:r>
              <a:rPr lang="en-US" sz="2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Challenges</a:t>
            </a:r>
          </a:p>
        </p:txBody>
      </p:sp>
    </p:spTree>
    <p:extLst>
      <p:ext uri="{BB962C8B-B14F-4D97-AF65-F5344CB8AC3E}">
        <p14:creationId xmlns:p14="http://schemas.microsoft.com/office/powerpoint/2010/main" val="3552585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Title/Cover Slid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>
          <a:solidFill>
            <a:schemeClr val="tx1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>
          <a:defRPr dirty="0" err="1" smtClean="0"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ntent Slides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>
          <a:solidFill>
            <a:schemeClr val="tx1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>
          <a:defRPr dirty="0" err="1" smtClean="0"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Content Slides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>
          <a:solidFill>
            <a:schemeClr val="tx1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>
          <a:defRPr dirty="0" err="1" smtClean="0"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Content Slides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>
          <a:solidFill>
            <a:schemeClr val="tx1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>
          <a:defRPr dirty="0" err="1" smtClean="0"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2577</TotalTime>
  <Words>498</Words>
  <Application>Microsoft Macintosh PowerPoint</Application>
  <PresentationFormat>On-screen Show (16:9)</PresentationFormat>
  <Paragraphs>128</Paragraphs>
  <Slides>28</Slides>
  <Notes>13</Notes>
  <HiddenSlides>0</HiddenSlides>
  <MMClips>0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28</vt:i4>
      </vt:variant>
    </vt:vector>
  </HeadingPairs>
  <TitlesOfParts>
    <vt:vector size="32" baseType="lpstr">
      <vt:lpstr>Title/Cover Slide</vt:lpstr>
      <vt:lpstr>Content Slides</vt:lpstr>
      <vt:lpstr>1_Content Slides</vt:lpstr>
      <vt:lpstr>2_Content Slides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With frequent coverage of high interest areas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High Resolution Imagery</vt:lpstr>
      <vt:lpstr>Extract Building Footprints</vt:lpstr>
      <vt:lpstr>Building Footprints</vt:lpstr>
      <vt:lpstr>High Resolution Land Cover Map</vt:lpstr>
      <vt:lpstr>Digital Surface Model – Elevation Map</vt:lpstr>
      <vt:lpstr>Spectral Analysis to Extract Roof Material Type</vt:lpstr>
      <vt:lpstr>Spatial Database with Comprehensive Building Attributes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Wright, John (U.S. Person)</dc:creator>
  <cp:lastModifiedBy>Shay Har-Noy</cp:lastModifiedBy>
  <cp:revision>285</cp:revision>
  <cp:lastPrinted>2016-09-01T00:33:13Z</cp:lastPrinted>
  <dcterms:created xsi:type="dcterms:W3CDTF">2015-11-08T16:18:57Z</dcterms:created>
  <dcterms:modified xsi:type="dcterms:W3CDTF">2016-10-13T16:49:24Z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itusGUID">
    <vt:lpwstr>39b2bd2b-feee-4a3e-8dd2-d7fe0aa752e5</vt:lpwstr>
  </property>
  <property fmtid="{D5CDD505-2E9C-101B-9397-08002B2CF9AE}" pid="3" name="TITUS">
    <vt:lpwstr>&lt;div style="text-align: center;"&gt;&lt;span style="font-family: Arial; font-size: 12px; color: rgb(255, 0, 0);"&gt; Categorization: Select Categorization Level&lt;/span&gt;&lt;/div&gt;&lt;div style="text-align: center;"&gt;&lt;span style="font-family: Arial; font-size: x-small;"&gt;&lt;br&gt;</vt:lpwstr>
  </property>
  <property fmtid="{D5CDD505-2E9C-101B-9397-08002B2CF9AE}" pid="4" name="DocumentMarkings">
    <vt:lpwstr> &lt;p align="center"&gt; &lt;/p&gt;</vt:lpwstr>
  </property>
  <property fmtid="{D5CDD505-2E9C-101B-9397-08002B2CF9AE}" pid="5" name="CLASSIFICATION">
    <vt:lpwstr>General</vt:lpwstr>
  </property>
</Properties>
</file>