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7" r:id="rId2"/>
    <p:sldId id="757" r:id="rId3"/>
    <p:sldId id="758" r:id="rId4"/>
    <p:sldId id="759" r:id="rId5"/>
    <p:sldId id="760" r:id="rId6"/>
    <p:sldId id="761" r:id="rId7"/>
    <p:sldId id="762" r:id="rId8"/>
    <p:sldId id="765" r:id="rId9"/>
    <p:sldId id="766" r:id="rId10"/>
    <p:sldId id="763" r:id="rId11"/>
    <p:sldId id="764" r:id="rId12"/>
    <p:sldId id="767" r:id="rId13"/>
    <p:sldId id="768" r:id="rId14"/>
    <p:sldId id="769" r:id="rId15"/>
    <p:sldId id="771" r:id="rId16"/>
    <p:sldId id="772" r:id="rId17"/>
    <p:sldId id="779" r:id="rId18"/>
    <p:sldId id="778" r:id="rId19"/>
    <p:sldId id="773" r:id="rId20"/>
    <p:sldId id="774" r:id="rId21"/>
    <p:sldId id="775" r:id="rId22"/>
    <p:sldId id="776" r:id="rId23"/>
    <p:sldId id="770" r:id="rId24"/>
    <p:sldId id="777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6" charset="0"/>
        <a:ea typeface="ＭＳ Ｐゴシック" pitchFamily="26" charset="-128"/>
        <a:cs typeface="ＭＳ Ｐゴシック" pitchFamily="2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66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0" autoAdjust="0"/>
    <p:restoredTop sz="90758" autoAdjust="0"/>
  </p:normalViewPr>
  <p:slideViewPr>
    <p:cSldViewPr snapToObjects="1">
      <p:cViewPr varScale="1">
        <p:scale>
          <a:sx n="51" d="100"/>
          <a:sy n="51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CDA9FA-EC6A-8E4B-BF7E-D9219E43677A}" type="datetime1">
              <a:rPr lang="en-US"/>
              <a:pPr>
                <a:defRPr/>
              </a:pPr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18F040-D531-B141-A745-E4E7F4E28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54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6E1E869-7DD3-0C46-A5BD-476829DC4E46}" type="datetime1">
              <a:rPr lang="en-US"/>
              <a:pPr>
                <a:defRPr/>
              </a:pPr>
              <a:t>10/13/16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157A55-4033-9E48-945D-35A91A5F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08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198FA3-479B-5646-83C7-4D702E03AA7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0" y="942975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025" y="65246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BBD6CA9C-E0D4-D147-8389-B3B8C3DC4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1088" y="6510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FB121817-5008-6F47-9212-AC542F010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0" y="942975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21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17C8F183-3972-6740-8452-71EA23A93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198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2ECACF31-DF59-8841-AC91-F09E8C059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>
            <a:off x="0" y="942975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3950" y="6510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9C6F8839-389A-D946-BA44-8623FE05D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>
            <a:off x="0" y="942975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29663" y="6510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1EAF599F-B456-A442-9B85-262C80D6C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0" y="942975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2363" y="65246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DC0A7C68-1D43-9044-9335-A7BB6987E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 bwMode="auto">
          <a:xfrm>
            <a:off x="0" y="942975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3950" y="6510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F44E46D1-52DE-E54F-8803-974BC31A5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29663" y="6510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9C876035-DB5F-7045-BCC7-97588ACE4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800" y="6607175"/>
            <a:ext cx="2743200" cy="1968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29663" y="6510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26" charset="0"/>
              </a:defRPr>
            </a:lvl1pPr>
          </a:lstStyle>
          <a:p>
            <a:pPr>
              <a:defRPr/>
            </a:pPr>
            <a:fld id="{847B6E58-F6E1-FC47-BE6C-2C884B5A9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553200" y="6596063"/>
            <a:ext cx="2590800" cy="19685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1200" dirty="0">
                <a:solidFill>
                  <a:srgbClr val="898989"/>
                </a:solidFill>
                <a:latin typeface="Calibri" pitchFamily="26" charset="0"/>
              </a:rPr>
              <a:t>©</a:t>
            </a:r>
            <a:r>
              <a:rPr lang="en-US" sz="1200" dirty="0" smtClean="0">
                <a:solidFill>
                  <a:srgbClr val="898989"/>
                </a:solidFill>
                <a:latin typeface="Calibri" pitchFamily="26" charset="0"/>
              </a:rPr>
              <a:t> </a:t>
            </a:r>
            <a:r>
              <a:rPr lang="en-US" sz="1200" dirty="0" smtClean="0">
                <a:solidFill>
                  <a:srgbClr val="898989"/>
                </a:solidFill>
                <a:latin typeface="Garamond"/>
                <a:cs typeface="Garamond"/>
              </a:rPr>
              <a:t>2016</a:t>
            </a:r>
            <a:endParaRPr lang="en-US" sz="1200" dirty="0">
              <a:solidFill>
                <a:srgbClr val="898989"/>
              </a:solidFill>
              <a:latin typeface="Garamond"/>
              <a:cs typeface="Garamond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295400" y="6477000"/>
            <a:ext cx="78486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1447800" y="6553200"/>
            <a:ext cx="76962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447800" y="6596063"/>
            <a:ext cx="6019800" cy="19685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200" i="0" dirty="0" smtClean="0">
                <a:solidFill>
                  <a:srgbClr val="898989"/>
                </a:solidFill>
                <a:latin typeface="Garamond"/>
                <a:cs typeface="Garamond"/>
              </a:rPr>
              <a:t>ACMT (III)	</a:t>
            </a:r>
            <a:r>
              <a:rPr lang="en-US" sz="1200" dirty="0" smtClean="0">
                <a:solidFill>
                  <a:srgbClr val="898989"/>
                </a:solidFill>
                <a:latin typeface="Garamond"/>
                <a:cs typeface="Garamond"/>
              </a:rPr>
              <a:t>	</a:t>
            </a:r>
            <a:r>
              <a:rPr lang="en-US" sz="1200" dirty="0">
                <a:solidFill>
                  <a:srgbClr val="898989"/>
                </a:solidFill>
                <a:latin typeface="Garamond"/>
                <a:cs typeface="Garamond"/>
              </a:rPr>
              <a:t>      </a:t>
            </a:r>
            <a:r>
              <a:rPr lang="en-US" sz="1200" dirty="0" smtClean="0">
                <a:solidFill>
                  <a:srgbClr val="898989"/>
                </a:solidFill>
                <a:latin typeface="Garamond"/>
                <a:cs typeface="Garamond"/>
              </a:rPr>
              <a:t>			October </a:t>
            </a:r>
            <a:r>
              <a:rPr lang="en-US" sz="1200" baseline="0" dirty="0" smtClean="0">
                <a:solidFill>
                  <a:srgbClr val="898989"/>
                </a:solidFill>
                <a:latin typeface="Garamond"/>
                <a:cs typeface="Garamond"/>
              </a:rPr>
              <a:t>13</a:t>
            </a:r>
            <a:r>
              <a:rPr lang="en-US" sz="1200" dirty="0" smtClean="0">
                <a:solidFill>
                  <a:srgbClr val="898989"/>
                </a:solidFill>
                <a:latin typeface="Garamond"/>
                <a:cs typeface="Garamond"/>
              </a:rPr>
              <a:t>, 2016</a:t>
            </a:r>
            <a:endParaRPr lang="en-US" sz="1200" dirty="0">
              <a:solidFill>
                <a:srgbClr val="898989"/>
              </a:solidFill>
              <a:latin typeface="Garamond"/>
              <a:cs typeface="Garamon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/>
          <a:ea typeface="ＭＳ Ｐゴシック" pitchFamily="-112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26" charset="0"/>
        <a:buChar char="•"/>
        <a:defRPr sz="3200" kern="1200">
          <a:solidFill>
            <a:schemeClr val="tx1"/>
          </a:solidFill>
          <a:latin typeface="Garamond"/>
          <a:ea typeface="ＭＳ Ｐゴシック" pitchFamily="-112" charset="-128"/>
          <a:cs typeface="Garamon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26" charset="0"/>
        <a:buChar char="–"/>
        <a:defRPr sz="2800" kern="1200">
          <a:solidFill>
            <a:schemeClr val="tx1"/>
          </a:solidFill>
          <a:latin typeface="Garamond"/>
          <a:ea typeface="ＭＳ Ｐゴシック" pitchFamily="-112" charset="-128"/>
          <a:cs typeface="Garamon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26" charset="0"/>
        <a:buChar char="•"/>
        <a:defRPr sz="2400" kern="1200">
          <a:solidFill>
            <a:schemeClr val="tx1"/>
          </a:solidFill>
          <a:latin typeface="Garamond"/>
          <a:ea typeface="ＭＳ Ｐゴシック" pitchFamily="-112" charset="-128"/>
          <a:cs typeface="Garamon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26" charset="0"/>
        <a:buChar char="–"/>
        <a:defRPr sz="2000" kern="1200">
          <a:solidFill>
            <a:schemeClr val="tx1"/>
          </a:solidFill>
          <a:latin typeface="Garamond"/>
          <a:ea typeface="ＭＳ Ｐゴシック" pitchFamily="-112" charset="-128"/>
          <a:cs typeface="Garamon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26" charset="0"/>
        <a:buChar char="»"/>
        <a:defRPr sz="2000" kern="1200">
          <a:solidFill>
            <a:schemeClr val="tx1"/>
          </a:solidFill>
          <a:latin typeface="Garamond"/>
          <a:ea typeface="ＭＳ Ｐゴシック" pitchFamily="-112" charset="-128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0"/>
            <a:ext cx="685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9600"/>
            <a:ext cx="685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19200"/>
            <a:ext cx="6858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609600"/>
            <a:ext cx="6858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0"/>
            <a:ext cx="6858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0"/>
            <a:ext cx="685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609600"/>
            <a:ext cx="685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1219200"/>
            <a:ext cx="685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828800"/>
            <a:ext cx="6858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438400"/>
            <a:ext cx="685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1828800"/>
            <a:ext cx="685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" y="1219200"/>
            <a:ext cx="685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609600"/>
            <a:ext cx="685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3200" y="0"/>
            <a:ext cx="685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16401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19379" y="1447800"/>
            <a:ext cx="7772400" cy="11430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Garamond"/>
                <a:cs typeface="Garamond"/>
              </a:rPr>
              <a:t>Quantifying Risks and Performance of Infrastructure Investments</a:t>
            </a:r>
            <a:endParaRPr lang="en-US" sz="2400" dirty="0" smtClean="0">
              <a:latin typeface="Garamond"/>
              <a:ea typeface="ＭＳ Ｐゴシック" pitchFamily="26" charset="-128"/>
              <a:cs typeface="Garamon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71513" y="304800"/>
            <a:ext cx="7924800" cy="1588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-1600993" y="2499519"/>
            <a:ext cx="3810000" cy="1587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5" name="TextBox 25"/>
          <p:cNvSpPr txBox="1">
            <a:spLocks noChangeArrowheads="1"/>
          </p:cNvSpPr>
          <p:nvPr/>
        </p:nvSpPr>
        <p:spPr bwMode="auto">
          <a:xfrm>
            <a:off x="3657600" y="3200142"/>
            <a:ext cx="5304188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Michael D. Lepech</a:t>
            </a:r>
            <a:endParaRPr lang="en-US" sz="1400" baseline="30000" dirty="0" smtClean="0">
              <a:latin typeface="Garamond"/>
              <a:cs typeface="Garamond"/>
            </a:endParaRPr>
          </a:p>
          <a:p>
            <a:r>
              <a:rPr lang="en-US" sz="1400" dirty="0">
                <a:latin typeface="Garamond"/>
                <a:cs typeface="Garamond"/>
              </a:rPr>
              <a:t>Associate Professor of Civil and Environmental Engineering</a:t>
            </a:r>
          </a:p>
          <a:p>
            <a:r>
              <a:rPr lang="en-US" sz="1400" dirty="0">
                <a:latin typeface="Garamond"/>
                <a:cs typeface="Garamond"/>
              </a:rPr>
              <a:t>Thomas V. Jones Engineering Faculty Scholar</a:t>
            </a:r>
          </a:p>
          <a:p>
            <a:r>
              <a:rPr lang="en-US" sz="1400" dirty="0">
                <a:latin typeface="Garamond"/>
                <a:cs typeface="Garamond"/>
              </a:rPr>
              <a:t>Senior Fellow at the Woods Institute for the Environment</a:t>
            </a:r>
          </a:p>
          <a:p>
            <a:endParaRPr lang="en-US" sz="1400" dirty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Annual Conference on Measurement Technology</a:t>
            </a:r>
          </a:p>
          <a:p>
            <a:r>
              <a:rPr lang="en-US" sz="1400" dirty="0" smtClean="0">
                <a:latin typeface="Garamond"/>
                <a:cs typeface="Garamond"/>
              </a:rPr>
              <a:t>Civil Infrastructure Monitoring Panel</a:t>
            </a:r>
          </a:p>
          <a:p>
            <a:r>
              <a:rPr lang="en-US" sz="1400" dirty="0" smtClean="0">
                <a:latin typeface="Garamond"/>
                <a:cs typeface="Garamond"/>
              </a:rPr>
              <a:t>Hotel Shattuck Plaza</a:t>
            </a:r>
          </a:p>
          <a:p>
            <a:r>
              <a:rPr lang="en-US" sz="1400" dirty="0" smtClean="0">
                <a:latin typeface="Garamond"/>
                <a:cs typeface="Garamond"/>
              </a:rPr>
              <a:t>Berkeley, California USA</a:t>
            </a:r>
            <a:endParaRPr lang="en-US" sz="1400" dirty="0">
              <a:latin typeface="Garamond"/>
              <a:cs typeface="Garamond"/>
            </a:endParaRPr>
          </a:p>
          <a:p>
            <a:endParaRPr lang="en-US" sz="2000" dirty="0" smtClean="0">
              <a:latin typeface="Garamond"/>
              <a:cs typeface="Garamond"/>
            </a:endParaRPr>
          </a:p>
          <a:p>
            <a:r>
              <a:rPr lang="en-US" sz="2000" dirty="0" smtClean="0">
                <a:latin typeface="Garamond"/>
                <a:cs typeface="Garamond"/>
              </a:rPr>
              <a:t>October 13, 2016</a:t>
            </a:r>
          </a:p>
          <a:p>
            <a:endParaRPr lang="en-US" sz="1000" dirty="0"/>
          </a:p>
        </p:txBody>
      </p:sp>
      <p:pic>
        <p:nvPicPr>
          <p:cNvPr id="24" name="Picture 24" descr="stanford_sea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513" y="3429000"/>
            <a:ext cx="2325687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585734" y="76200"/>
            <a:ext cx="8558265" cy="715963"/>
          </a:xfrm>
        </p:spPr>
        <p:txBody>
          <a:bodyPr/>
          <a:lstStyle/>
          <a:p>
            <a:r>
              <a:rPr lang="en-US" sz="4000" dirty="0">
                <a:ea typeface="ＭＳ Ｐゴシック" charset="-128"/>
              </a:rPr>
              <a:t>Corrosion Propagation </a:t>
            </a:r>
            <a:r>
              <a:rPr lang="en-US" sz="4000" dirty="0" smtClean="0">
                <a:ea typeface="ＭＳ Ｐゴシック" charset="-128"/>
              </a:rPr>
              <a:t>(Cracked ECC</a:t>
            </a:r>
            <a:r>
              <a:rPr lang="en-US" sz="4000" dirty="0">
                <a:ea typeface="ＭＳ Ｐゴシック" charset="-128"/>
              </a:rPr>
              <a:t>)</a:t>
            </a: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763713" y="1130300"/>
            <a:ext cx="5867400" cy="5118100"/>
            <a:chOff x="3200400" y="1104900"/>
            <a:chExt cx="5867400" cy="5118100"/>
          </a:xfrm>
        </p:grpSpPr>
        <p:sp>
          <p:nvSpPr>
            <p:cNvPr id="26" name="Rectangle 25"/>
            <p:cNvSpPr/>
            <p:nvPr/>
          </p:nvSpPr>
          <p:spPr>
            <a:xfrm>
              <a:off x="3200400" y="1141413"/>
              <a:ext cx="5867400" cy="508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4038" name="Picture 25" descr="cracked.1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2799" y="1597952"/>
              <a:ext cx="5399618" cy="404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9" name="TextBox 35"/>
            <p:cNvSpPr txBox="1">
              <a:spLocks noChangeArrowheads="1"/>
            </p:cNvSpPr>
            <p:nvPr/>
          </p:nvSpPr>
          <p:spPr bwMode="auto">
            <a:xfrm>
              <a:off x="5146963" y="1104900"/>
              <a:ext cx="22754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Propagation Phase</a:t>
              </a: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3439116" y="1465263"/>
              <a:ext cx="4712697" cy="4738687"/>
              <a:chOff x="9257914" y="1497446"/>
              <a:chExt cx="4712697" cy="4738687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1778273" y="1497446"/>
                <a:ext cx="255588" cy="247015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257914" y="2083233"/>
                <a:ext cx="487363" cy="122078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257914" y="3967596"/>
                <a:ext cx="495300" cy="122078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762398" y="3435783"/>
                <a:ext cx="261938" cy="24765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0516211" y="5647171"/>
                <a:ext cx="3454400" cy="58896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4041" name="TextBox 8"/>
            <p:cNvSpPr txBox="1">
              <a:spLocks noChangeArrowheads="1"/>
            </p:cNvSpPr>
            <p:nvPr/>
          </p:nvSpPr>
          <p:spPr bwMode="auto">
            <a:xfrm rot="16200000">
              <a:off x="4990868" y="2359992"/>
              <a:ext cx="2146883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Corrosion Current [A/m</a:t>
              </a:r>
              <a:r>
                <a:rPr lang="en-US" sz="1400" baseline="30000" dirty="0"/>
                <a:t>2</a:t>
              </a:r>
              <a:r>
                <a:rPr lang="en-US" sz="1400" dirty="0"/>
                <a:t>]</a:t>
              </a:r>
            </a:p>
          </p:txBody>
        </p:sp>
        <p:sp>
          <p:nvSpPr>
            <p:cNvPr id="44042" name="TextBox 10"/>
            <p:cNvSpPr txBox="1">
              <a:spLocks noChangeArrowheads="1"/>
            </p:cNvSpPr>
            <p:nvPr/>
          </p:nvSpPr>
          <p:spPr bwMode="auto">
            <a:xfrm rot="16200000">
              <a:off x="4901615" y="4578662"/>
              <a:ext cx="235309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O</a:t>
              </a:r>
              <a:r>
                <a:rPr lang="en-US" sz="1400" baseline="-25000" dirty="0"/>
                <a:t>2</a:t>
              </a:r>
              <a:r>
                <a:rPr lang="en-US" sz="1400" dirty="0"/>
                <a:t> Consumption [</a:t>
              </a:r>
              <a:r>
                <a:rPr lang="en-US" sz="1400" dirty="0" err="1"/>
                <a:t>mol</a:t>
              </a:r>
              <a:r>
                <a:rPr lang="en-US" sz="1400" dirty="0"/>
                <a:t>/m</a:t>
              </a:r>
              <a:r>
                <a:rPr lang="en-US" sz="1400" baseline="30000" dirty="0"/>
                <a:t>2</a:t>
              </a:r>
              <a:r>
                <a:rPr lang="en-US" sz="1400" dirty="0"/>
                <a:t>-s]</a:t>
              </a:r>
            </a:p>
          </p:txBody>
        </p:sp>
        <p:sp>
          <p:nvSpPr>
            <p:cNvPr id="44043" name="TextBox 6"/>
            <p:cNvSpPr txBox="1">
              <a:spLocks noChangeArrowheads="1"/>
            </p:cNvSpPr>
            <p:nvPr/>
          </p:nvSpPr>
          <p:spPr bwMode="auto">
            <a:xfrm rot="-5400000">
              <a:off x="3064350" y="2449425"/>
              <a:ext cx="1152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Potential [V]</a:t>
              </a:r>
            </a:p>
          </p:txBody>
        </p:sp>
        <p:sp>
          <p:nvSpPr>
            <p:cNvPr id="44044" name="TextBox 7"/>
            <p:cNvSpPr txBox="1">
              <a:spLocks noChangeArrowheads="1"/>
            </p:cNvSpPr>
            <p:nvPr/>
          </p:nvSpPr>
          <p:spPr bwMode="auto">
            <a:xfrm rot="-5400000">
              <a:off x="2725135" y="4498808"/>
              <a:ext cx="1831175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 Concentration [%]</a:t>
              </a:r>
            </a:p>
          </p:txBody>
        </p:sp>
        <p:sp>
          <p:nvSpPr>
            <p:cNvPr id="44045" name="TextBox 19"/>
            <p:cNvSpPr txBox="1">
              <a:spLocks noChangeArrowheads="1"/>
            </p:cNvSpPr>
            <p:nvPr/>
          </p:nvSpPr>
          <p:spPr bwMode="auto">
            <a:xfrm>
              <a:off x="5290890" y="5915223"/>
              <a:ext cx="20410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Length along Beam [m]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991" y="1129910"/>
            <a:ext cx="5892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585734" y="76200"/>
            <a:ext cx="8558265" cy="715963"/>
          </a:xfrm>
        </p:spPr>
        <p:txBody>
          <a:bodyPr/>
          <a:lstStyle/>
          <a:p>
            <a:r>
              <a:rPr lang="en-US" sz="4000" dirty="0">
                <a:ea typeface="ＭＳ Ｐゴシック" charset="-128"/>
              </a:rPr>
              <a:t>Corrosion Propagation (Cracked ECC)</a:t>
            </a: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763713" y="1130300"/>
            <a:ext cx="5867400" cy="5118100"/>
            <a:chOff x="3200400" y="1104900"/>
            <a:chExt cx="5867400" cy="5118100"/>
          </a:xfrm>
        </p:grpSpPr>
        <p:sp>
          <p:nvSpPr>
            <p:cNvPr id="26" name="Rectangle 25"/>
            <p:cNvSpPr/>
            <p:nvPr/>
          </p:nvSpPr>
          <p:spPr>
            <a:xfrm>
              <a:off x="3200400" y="1141413"/>
              <a:ext cx="5867400" cy="508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4038" name="Picture 25" descr="cracked.1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2799" y="1597952"/>
              <a:ext cx="5399618" cy="404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9" name="TextBox 35"/>
            <p:cNvSpPr txBox="1">
              <a:spLocks noChangeArrowheads="1"/>
            </p:cNvSpPr>
            <p:nvPr/>
          </p:nvSpPr>
          <p:spPr bwMode="auto">
            <a:xfrm>
              <a:off x="5146963" y="1104900"/>
              <a:ext cx="22754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/>
                <a:t>Propagation Phase</a:t>
              </a: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3439116" y="1465263"/>
              <a:ext cx="4712697" cy="4738687"/>
              <a:chOff x="9257914" y="1497446"/>
              <a:chExt cx="4712697" cy="4738687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1778273" y="1497446"/>
                <a:ext cx="255588" cy="247015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257914" y="2083233"/>
                <a:ext cx="487363" cy="122078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257914" y="3967596"/>
                <a:ext cx="495300" cy="122078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762398" y="3435783"/>
                <a:ext cx="261938" cy="24765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0516211" y="5647171"/>
                <a:ext cx="3454400" cy="58896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4041" name="TextBox 8"/>
            <p:cNvSpPr txBox="1">
              <a:spLocks noChangeArrowheads="1"/>
            </p:cNvSpPr>
            <p:nvPr/>
          </p:nvSpPr>
          <p:spPr bwMode="auto">
            <a:xfrm rot="16200000">
              <a:off x="4990868" y="2359992"/>
              <a:ext cx="2146883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Corrosion Current [A/m</a:t>
              </a:r>
              <a:r>
                <a:rPr lang="en-US" sz="1400" baseline="30000" dirty="0"/>
                <a:t>2</a:t>
              </a:r>
              <a:r>
                <a:rPr lang="en-US" sz="1400" dirty="0"/>
                <a:t>]</a:t>
              </a:r>
            </a:p>
          </p:txBody>
        </p:sp>
        <p:sp>
          <p:nvSpPr>
            <p:cNvPr id="44042" name="TextBox 10"/>
            <p:cNvSpPr txBox="1">
              <a:spLocks noChangeArrowheads="1"/>
            </p:cNvSpPr>
            <p:nvPr/>
          </p:nvSpPr>
          <p:spPr bwMode="auto">
            <a:xfrm rot="16200000">
              <a:off x="4901615" y="4578662"/>
              <a:ext cx="235309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O</a:t>
              </a:r>
              <a:r>
                <a:rPr lang="en-US" sz="1400" baseline="-25000" dirty="0"/>
                <a:t>2</a:t>
              </a:r>
              <a:r>
                <a:rPr lang="en-US" sz="1400" dirty="0"/>
                <a:t> Consumption [</a:t>
              </a:r>
              <a:r>
                <a:rPr lang="en-US" sz="1400" dirty="0" err="1"/>
                <a:t>mol</a:t>
              </a:r>
              <a:r>
                <a:rPr lang="en-US" sz="1400" dirty="0"/>
                <a:t>/m</a:t>
              </a:r>
              <a:r>
                <a:rPr lang="en-US" sz="1400" baseline="30000" dirty="0"/>
                <a:t>2</a:t>
              </a:r>
              <a:r>
                <a:rPr lang="en-US" sz="1400" dirty="0"/>
                <a:t>-s]</a:t>
              </a:r>
            </a:p>
          </p:txBody>
        </p:sp>
        <p:sp>
          <p:nvSpPr>
            <p:cNvPr id="44043" name="TextBox 6"/>
            <p:cNvSpPr txBox="1">
              <a:spLocks noChangeArrowheads="1"/>
            </p:cNvSpPr>
            <p:nvPr/>
          </p:nvSpPr>
          <p:spPr bwMode="auto">
            <a:xfrm rot="-5400000">
              <a:off x="3064350" y="2449425"/>
              <a:ext cx="1152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Potential [V]</a:t>
              </a:r>
            </a:p>
          </p:txBody>
        </p:sp>
        <p:sp>
          <p:nvSpPr>
            <p:cNvPr id="44044" name="TextBox 7"/>
            <p:cNvSpPr txBox="1">
              <a:spLocks noChangeArrowheads="1"/>
            </p:cNvSpPr>
            <p:nvPr/>
          </p:nvSpPr>
          <p:spPr bwMode="auto">
            <a:xfrm rot="-5400000">
              <a:off x="2725135" y="4498808"/>
              <a:ext cx="1831175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Cl Concentration [%]</a:t>
              </a:r>
            </a:p>
          </p:txBody>
        </p:sp>
        <p:sp>
          <p:nvSpPr>
            <p:cNvPr id="44045" name="TextBox 19"/>
            <p:cNvSpPr txBox="1">
              <a:spLocks noChangeArrowheads="1"/>
            </p:cNvSpPr>
            <p:nvPr/>
          </p:nvSpPr>
          <p:spPr bwMode="auto">
            <a:xfrm>
              <a:off x="5290890" y="5915223"/>
              <a:ext cx="20410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Length along Beam [m]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High-Fidelity Physical Modeling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281" y="4419600"/>
            <a:ext cx="278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Multi-physics Revit Plugin</a:t>
            </a:r>
            <a:endParaRPr lang="en-US" sz="2000" dirty="0">
              <a:latin typeface="Garamond"/>
              <a:cs typeface="Garamond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11128" y="3962400"/>
            <a:ext cx="5280472" cy="2244664"/>
            <a:chOff x="3711128" y="4114800"/>
            <a:chExt cx="5280472" cy="2244664"/>
          </a:xfrm>
        </p:grpSpPr>
        <p:pic>
          <p:nvPicPr>
            <p:cNvPr id="6" name="Picture 5"/>
            <p:cNvPicPr/>
            <p:nvPr/>
          </p:nvPicPr>
          <p:blipFill rotWithShape="1">
            <a:blip r:embed="rId2"/>
            <a:srcRect l="25064" t="33128" r="37699" b="24772"/>
            <a:stretch/>
          </p:blipFill>
          <p:spPr>
            <a:xfrm>
              <a:off x="5105400" y="4114800"/>
              <a:ext cx="3886200" cy="2209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11128" y="5959354"/>
              <a:ext cx="3198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aramond"/>
                  <a:cs typeface="Garamond"/>
                </a:rPr>
                <a:t>Predictive Corrosion Mapping</a:t>
              </a:r>
              <a:endParaRPr lang="en-US" sz="2000" dirty="0">
                <a:latin typeface="Garamond"/>
                <a:cs typeface="Garamond"/>
              </a:endParaRPr>
            </a:p>
          </p:txBody>
        </p:sp>
      </p:grpSp>
      <p:pic>
        <p:nvPicPr>
          <p:cNvPr id="4" name="Picture 3" descr="Macintosh HD:Users:michaellepech:Desktop:Screen Shot 2016-05-02 at 10.15.41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1" y="1186970"/>
            <a:ext cx="5086120" cy="32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57596" y="619342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latin typeface="Garamond"/>
                <a:cs typeface="Garamond"/>
              </a:rPr>
              <a:t>Wu, </a:t>
            </a:r>
            <a:r>
              <a:rPr lang="en-US" sz="1000" dirty="0" err="1" smtClean="0">
                <a:latin typeface="Garamond"/>
                <a:cs typeface="Garamond"/>
              </a:rPr>
              <a:t>Shen</a:t>
            </a:r>
            <a:r>
              <a:rPr lang="en-US" sz="1000" dirty="0">
                <a:latin typeface="Garamond"/>
                <a:cs typeface="Garamond"/>
              </a:rPr>
              <a:t> </a:t>
            </a:r>
            <a:r>
              <a:rPr lang="en-US" sz="1000" dirty="0" smtClean="0">
                <a:latin typeface="Garamond"/>
                <a:cs typeface="Garamond"/>
              </a:rPr>
              <a:t>&amp; Lepech </a:t>
            </a:r>
            <a:r>
              <a:rPr lang="en-US" sz="1000" dirty="0">
                <a:latin typeface="Garamond"/>
                <a:cs typeface="Garamond"/>
              </a:rPr>
              <a:t>(</a:t>
            </a:r>
            <a:r>
              <a:rPr lang="en-US" sz="1000" dirty="0" smtClean="0">
                <a:latin typeface="Garamond"/>
                <a:cs typeface="Garamond"/>
              </a:rPr>
              <a:t>2016) </a:t>
            </a:r>
            <a:endParaRPr lang="en-US" sz="1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789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Macro-trends affecting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2334"/>
            <a:ext cx="6206764" cy="4783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33800" y="3064934"/>
            <a:ext cx="18242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/>
                <a:cs typeface="Garamond"/>
              </a:rPr>
              <a:t>Emerging Macro-Trends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8856" y="6193423"/>
            <a:ext cx="25599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aramond"/>
                <a:cs typeface="Garamond"/>
              </a:rPr>
              <a:t>Sundholm</a:t>
            </a:r>
            <a:r>
              <a:rPr lang="en-US" sz="1000" dirty="0">
                <a:latin typeface="Garamond"/>
                <a:cs typeface="Garamond"/>
              </a:rPr>
              <a:t>, V., Lepech, M., </a:t>
            </a:r>
            <a:r>
              <a:rPr lang="en-US" sz="1000" dirty="0" err="1">
                <a:latin typeface="Garamond"/>
                <a:cs typeface="Garamond"/>
              </a:rPr>
              <a:t>Wikstrom</a:t>
            </a:r>
            <a:r>
              <a:rPr lang="en-US" sz="1000" dirty="0">
                <a:latin typeface="Garamond"/>
                <a:cs typeface="Garamond"/>
              </a:rPr>
              <a:t>, </a:t>
            </a:r>
            <a:r>
              <a:rPr lang="en-US" sz="1000" dirty="0" smtClean="0">
                <a:latin typeface="Garamond"/>
                <a:cs typeface="Garamond"/>
              </a:rPr>
              <a:t>K. (2015</a:t>
            </a:r>
            <a:r>
              <a:rPr lang="en-US" sz="1000" dirty="0">
                <a:latin typeface="Garamond"/>
                <a:cs typeface="Garamond"/>
              </a:rPr>
              <a:t>)</a:t>
            </a:r>
            <a:r>
              <a:rPr lang="en-US" sz="1000" dirty="0" smtClean="0">
                <a:latin typeface="Garamond"/>
                <a:cs typeface="Garamond"/>
              </a:rPr>
              <a:t> </a:t>
            </a:r>
            <a:endParaRPr lang="en-US" sz="1000" dirty="0">
              <a:latin typeface="Garamond"/>
              <a:cs typeface="Garamond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72393" y="1274588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71065" y="1592100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95919" y="2650339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Measures of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Dynamic probability of cash flows of infrastructure over time</a:t>
            </a:r>
          </a:p>
          <a:p>
            <a:r>
              <a:rPr lang="en-US" sz="2000" dirty="0" smtClean="0"/>
              <a:t>“Functional” Value at Risk Model (</a:t>
            </a:r>
            <a:r>
              <a:rPr lang="en-US" sz="2000" dirty="0" err="1" smtClean="0"/>
              <a:t>fVAR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7226" b="13389"/>
          <a:stretch/>
        </p:blipFill>
        <p:spPr>
          <a:xfrm>
            <a:off x="1524000" y="4161481"/>
            <a:ext cx="6145379" cy="2239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40" b="60791"/>
          <a:stretch/>
        </p:blipFill>
        <p:spPr>
          <a:xfrm>
            <a:off x="1524000" y="1951681"/>
            <a:ext cx="6145379" cy="2153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8732" y="206822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LS1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6732" y="206822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LS2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8732" y="426154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LS3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6732" y="424850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LS4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8428" y="6193423"/>
            <a:ext cx="1300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 smtClean="0">
                <a:latin typeface="Garamond"/>
                <a:cs typeface="Garamond"/>
              </a:rPr>
              <a:t>Shen</a:t>
            </a:r>
            <a:r>
              <a:rPr lang="en-US" sz="1000" dirty="0" smtClean="0">
                <a:latin typeface="Garamond"/>
                <a:cs typeface="Garamond"/>
              </a:rPr>
              <a:t> &amp; Lepech (2016)</a:t>
            </a:r>
            <a:endParaRPr lang="en-US" sz="1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705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032801" y="2971800"/>
            <a:ext cx="3586459" cy="2895600"/>
          </a:xfrm>
          <a:prstGeom prst="ellipse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178274" y="3374618"/>
            <a:ext cx="737126" cy="765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75389" y="3374618"/>
            <a:ext cx="2496835" cy="1528573"/>
          </a:xfrm>
          <a:prstGeom prst="ellipse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fib</a:t>
            </a:r>
            <a:r>
              <a:rPr lang="en-US" dirty="0" smtClean="0"/>
              <a:t> 2010 Model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49831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Section 3.4 – Design Principles for Sustainability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48069"/>
            <a:ext cx="3954929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b="1" dirty="0" smtClean="0">
                <a:latin typeface="Garamond"/>
                <a:ea typeface="ＭＳ Ｐゴシック" pitchFamily="-112" charset="-128"/>
                <a:cs typeface="Garamond"/>
              </a:rPr>
              <a:t>Impacts</a:t>
            </a:r>
            <a:r>
              <a:rPr lang="en-US" sz="3200" dirty="0" smtClean="0">
                <a:latin typeface="Garamond"/>
                <a:ea typeface="ＭＳ Ｐゴシック" pitchFamily="-112" charset="-128"/>
                <a:cs typeface="Garamond"/>
              </a:rPr>
              <a:t> </a:t>
            </a:r>
          </a:p>
          <a:p>
            <a:pPr lvl="1"/>
            <a:endParaRPr lang="en-US" sz="1100" dirty="0" smtClean="0">
              <a:latin typeface="Garamond"/>
              <a:ea typeface="ＭＳ Ｐゴシック" pitchFamily="-112" charset="-128"/>
              <a:cs typeface="Garamond"/>
            </a:endParaRPr>
          </a:p>
          <a:p>
            <a:pPr lvl="1">
              <a:buFont typeface="Arial"/>
              <a:buChar char="•"/>
            </a:pPr>
            <a:r>
              <a:rPr lang="en-US" sz="2800" dirty="0" smtClean="0">
                <a:latin typeface="Garamond"/>
                <a:ea typeface="ＭＳ Ｐゴシック" pitchFamily="-112" charset="-128"/>
                <a:cs typeface="Garamond"/>
              </a:rPr>
              <a:t> Environmental Impact</a:t>
            </a:r>
          </a:p>
          <a:p>
            <a:pPr lvl="2">
              <a:buFontTx/>
              <a:buChar char="-"/>
            </a:pPr>
            <a:r>
              <a:rPr lang="en-US" sz="2000" dirty="0" smtClean="0">
                <a:latin typeface="Garamond"/>
                <a:ea typeface="ＭＳ Ｐゴシック" pitchFamily="-112" charset="-128"/>
                <a:cs typeface="Garamond"/>
              </a:rPr>
              <a:t>Urban Air Pollution</a:t>
            </a:r>
          </a:p>
          <a:p>
            <a:pPr lvl="2">
              <a:buFontTx/>
              <a:buChar char="-"/>
            </a:pPr>
            <a:r>
              <a:rPr lang="en-US" sz="2000" dirty="0" smtClean="0">
                <a:latin typeface="Garamond"/>
                <a:ea typeface="ＭＳ Ｐゴシック" pitchFamily="-112" charset="-128"/>
                <a:cs typeface="Garamond"/>
              </a:rPr>
              <a:t>Hazardous Substances</a:t>
            </a:r>
          </a:p>
          <a:p>
            <a:pPr lvl="2">
              <a:buFontTx/>
              <a:buChar char="-"/>
            </a:pPr>
            <a:r>
              <a:rPr lang="en-US" sz="2000" dirty="0" smtClean="0">
                <a:latin typeface="Garamond"/>
                <a:ea typeface="ＭＳ Ｐゴシック" pitchFamily="-112" charset="-128"/>
                <a:cs typeface="Garamond"/>
              </a:rPr>
              <a:t>...</a:t>
            </a:r>
          </a:p>
          <a:p>
            <a:pPr lvl="2">
              <a:buFontTx/>
              <a:buChar char="-"/>
            </a:pPr>
            <a:r>
              <a:rPr lang="en-US" sz="2000" dirty="0" smtClean="0">
                <a:latin typeface="Garamond"/>
                <a:ea typeface="ＭＳ Ｐゴシック" pitchFamily="-112" charset="-128"/>
                <a:cs typeface="Garamond"/>
              </a:rPr>
              <a:t>Global Warming</a:t>
            </a:r>
          </a:p>
          <a:p>
            <a:pPr lvl="2">
              <a:buFontTx/>
              <a:buChar char="-"/>
            </a:pPr>
            <a:r>
              <a:rPr lang="en-US" sz="2000" dirty="0" smtClean="0">
                <a:latin typeface="Garamond"/>
                <a:ea typeface="ＭＳ Ｐゴシック" pitchFamily="-112" charset="-128"/>
                <a:cs typeface="Garamond"/>
              </a:rPr>
              <a:t>Waste Material</a:t>
            </a:r>
          </a:p>
          <a:p>
            <a:pPr lvl="2"/>
            <a:r>
              <a:rPr lang="en-US" sz="2000" dirty="0" smtClean="0">
                <a:latin typeface="Garamond"/>
                <a:ea typeface="ＭＳ Ｐゴシック" pitchFamily="-112" charset="-128"/>
                <a:cs typeface="Garamond"/>
              </a:rPr>
              <a:t>- Resources Consumption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latin typeface="Garamond"/>
                <a:ea typeface="ＭＳ Ｐゴシック" pitchFamily="-112" charset="-128"/>
                <a:cs typeface="Garamond"/>
              </a:rPr>
              <a:t> Social Impact</a:t>
            </a:r>
          </a:p>
          <a:p>
            <a:pPr lvl="1">
              <a:buFont typeface="Arial"/>
              <a:buChar char="•"/>
            </a:pPr>
            <a:r>
              <a:rPr lang="en-US" sz="2800" dirty="0" smtClean="0">
                <a:latin typeface="Garamond"/>
                <a:ea typeface="ＭＳ Ｐゴシック" pitchFamily="-112" charset="-128"/>
                <a:cs typeface="Garamond"/>
              </a:rPr>
              <a:t> Aesthetics</a:t>
            </a:r>
          </a:p>
          <a:p>
            <a:endParaRPr lang="en-US" dirty="0">
              <a:latin typeface="Garamond"/>
              <a:cs typeface="Garamo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848069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 smtClean="0">
                <a:latin typeface="Garamond"/>
                <a:ea typeface="ＭＳ Ｐゴシック" pitchFamily="-112" charset="-128"/>
                <a:cs typeface="Garamond"/>
              </a:rPr>
              <a:t>Life Cycle Concept</a:t>
            </a:r>
            <a:endParaRPr lang="en-US" sz="3200" dirty="0" smtClean="0">
              <a:latin typeface="Garamond"/>
              <a:ea typeface="ＭＳ Ｐゴシック" pitchFamily="-112" charset="-128"/>
              <a:cs typeface="Garamond"/>
            </a:endParaRPr>
          </a:p>
          <a:p>
            <a:pPr lvl="1"/>
            <a:endParaRPr lang="en-US" sz="3200" dirty="0" smtClean="0">
              <a:latin typeface="Garamond"/>
              <a:ea typeface="ＭＳ Ｐゴシック" pitchFamily="-112" charset="-128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2513012"/>
            <a:ext cx="426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05400" y="2513012"/>
            <a:ext cx="3810000" cy="3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53200" y="4636532"/>
            <a:ext cx="816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Design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3962400"/>
            <a:ext cx="10986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Execution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6420" y="3124200"/>
            <a:ext cx="13131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Use and</a:t>
            </a:r>
          </a:p>
          <a:p>
            <a:r>
              <a:rPr lang="en-US" sz="1800" dirty="0" smtClean="0">
                <a:latin typeface="Garamond"/>
                <a:cs typeface="Garamond"/>
              </a:rPr>
              <a:t>maintenance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8274" y="4139863"/>
            <a:ext cx="7635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Repair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56400" y="4485680"/>
            <a:ext cx="1021753" cy="182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68661" y="4614563"/>
            <a:ext cx="1021753" cy="394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75389" y="2754868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Removal and reuse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2254" y="4876800"/>
            <a:ext cx="1215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Demolition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5525869"/>
            <a:ext cx="13260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Exc</a:t>
            </a:r>
            <a:r>
              <a:rPr lang="en-US" sz="1800" dirty="0" smtClean="0">
                <a:latin typeface="Garamond"/>
                <a:ea typeface="ＭＳ Ｐゴシック" pitchFamily="-112" charset="-128"/>
                <a:cs typeface="Garamond"/>
              </a:rPr>
              <a:t>h</a:t>
            </a:r>
            <a:r>
              <a:rPr lang="en-US" sz="1800" dirty="0" smtClean="0">
                <a:latin typeface="Garamond"/>
                <a:cs typeface="Garamond"/>
              </a:rPr>
              <a:t>ange of</a:t>
            </a:r>
          </a:p>
          <a:p>
            <a:r>
              <a:rPr lang="en-US" sz="1800" dirty="0" smtClean="0">
                <a:latin typeface="Garamond"/>
                <a:cs typeface="Garamond"/>
              </a:rPr>
              <a:t>elements</a:t>
            </a:r>
            <a:endParaRPr lang="en-US" sz="1800" dirty="0">
              <a:latin typeface="Garamond"/>
              <a:cs typeface="Garamon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16805" y="6193423"/>
            <a:ext cx="671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dirty="0" smtClean="0">
                <a:latin typeface="Garamond"/>
                <a:cs typeface="Garamond"/>
              </a:rPr>
              <a:t>fib</a:t>
            </a:r>
            <a:r>
              <a:rPr lang="en-US" sz="1000" dirty="0" smtClean="0">
                <a:latin typeface="Garamond"/>
                <a:cs typeface="Garamond"/>
              </a:rPr>
              <a:t> (2006)</a:t>
            </a:r>
            <a:endParaRPr lang="en-US" sz="1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661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715963"/>
          </a:xfrm>
        </p:spPr>
        <p:txBody>
          <a:bodyPr/>
          <a:lstStyle/>
          <a:p>
            <a:r>
              <a:rPr lang="en-US" dirty="0" smtClean="0"/>
              <a:t>Design for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Broader metrics of environmental and social performance</a:t>
            </a:r>
          </a:p>
          <a:p>
            <a:r>
              <a:rPr lang="en-US" sz="2400" dirty="0" smtClean="0"/>
              <a:t>Code-based probabilistic design methodology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7895"/>
          <a:stretch>
            <a:fillRect/>
          </a:stretch>
        </p:blipFill>
        <p:spPr bwMode="auto">
          <a:xfrm>
            <a:off x="695002" y="2238861"/>
            <a:ext cx="4064517" cy="339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3377" t="6274" r="13193"/>
          <a:stretch>
            <a:fillRect/>
          </a:stretch>
        </p:blipFill>
        <p:spPr bwMode="auto">
          <a:xfrm>
            <a:off x="4691376" y="2228109"/>
            <a:ext cx="4021336" cy="39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89594" y="6193423"/>
            <a:ext cx="2199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Garamond"/>
                <a:cs typeface="Garamond"/>
              </a:rPr>
              <a:t>Lepech, M., </a:t>
            </a:r>
            <a:r>
              <a:rPr lang="en-US" sz="1000" dirty="0" err="1">
                <a:latin typeface="Garamond"/>
                <a:cs typeface="Garamond"/>
              </a:rPr>
              <a:t>Stang</a:t>
            </a:r>
            <a:r>
              <a:rPr lang="en-US" sz="1000" dirty="0">
                <a:latin typeface="Garamond"/>
                <a:cs typeface="Garamond"/>
              </a:rPr>
              <a:t>, H., </a:t>
            </a:r>
            <a:r>
              <a:rPr lang="en-US" sz="1000" dirty="0" err="1">
                <a:latin typeface="Garamond"/>
                <a:cs typeface="Garamond"/>
              </a:rPr>
              <a:t>Geiker</a:t>
            </a:r>
            <a:r>
              <a:rPr lang="en-US" sz="1000" dirty="0">
                <a:latin typeface="Garamond"/>
                <a:cs typeface="Garamond"/>
              </a:rPr>
              <a:t>, M. (2013) </a:t>
            </a:r>
          </a:p>
        </p:txBody>
      </p:sp>
    </p:spTree>
    <p:extLst>
      <p:ext uri="{BB962C8B-B14F-4D97-AF65-F5344CB8AC3E}">
        <p14:creationId xmlns:p14="http://schemas.microsoft.com/office/powerpoint/2010/main" val="24322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pitchFamily="32" charset="-128"/>
                <a:cs typeface="ＭＳ Ｐゴシック" pitchFamily="32" charset="-128"/>
              </a:rPr>
              <a:t>OFU </a:t>
            </a:r>
            <a:r>
              <a:rPr lang="en-GB" dirty="0" err="1">
                <a:ea typeface="ＭＳ Ｐゴシック" pitchFamily="32" charset="-128"/>
                <a:cs typeface="ＭＳ Ｐゴシック" pitchFamily="32" charset="-128"/>
              </a:rPr>
              <a:t>Gimsøystraumen</a:t>
            </a:r>
            <a:r>
              <a:rPr lang="en-GB" dirty="0">
                <a:ea typeface="ＭＳ Ｐゴシック" pitchFamily="32" charset="-128"/>
                <a:cs typeface="ＭＳ Ｐゴシック" pitchFamily="32" charset="-128"/>
              </a:rPr>
              <a:t> Bridge</a:t>
            </a:r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9809" y="5325070"/>
            <a:ext cx="7099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Garamond"/>
                <a:cs typeface="Garamond"/>
              </a:rPr>
              <a:t>Total span: 839 meters			Maximum clearance to the sea: 30 meters</a:t>
            </a:r>
          </a:p>
          <a:p>
            <a:r>
              <a:rPr lang="en-US" sz="1800" dirty="0" smtClean="0">
                <a:latin typeface="Garamond"/>
                <a:cs typeface="Garamond"/>
              </a:rPr>
              <a:t>Spans: 9						Opened in 1981</a:t>
            </a:r>
          </a:p>
          <a:p>
            <a:r>
              <a:rPr lang="en-US" sz="1800" dirty="0" smtClean="0">
                <a:latin typeface="Garamond"/>
                <a:cs typeface="Garamond"/>
              </a:rPr>
              <a:t>Main span: 148 meters</a:t>
            </a:r>
          </a:p>
        </p:txBody>
      </p:sp>
      <p:pic>
        <p:nvPicPr>
          <p:cNvPr id="7" name="Picture 6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76656"/>
            <a:ext cx="6205753" cy="4081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9594" y="6193423"/>
            <a:ext cx="2199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Garamond"/>
                <a:cs typeface="Garamond"/>
              </a:rPr>
              <a:t>Lepech, M., </a:t>
            </a:r>
            <a:r>
              <a:rPr lang="en-US" sz="1000" dirty="0" err="1">
                <a:latin typeface="Garamond"/>
                <a:cs typeface="Garamond"/>
              </a:rPr>
              <a:t>Stang</a:t>
            </a:r>
            <a:r>
              <a:rPr lang="en-US" sz="1000" dirty="0">
                <a:latin typeface="Garamond"/>
                <a:cs typeface="Garamond"/>
              </a:rPr>
              <a:t>, H., </a:t>
            </a:r>
            <a:r>
              <a:rPr lang="en-US" sz="1000" dirty="0" err="1">
                <a:latin typeface="Garamond"/>
                <a:cs typeface="Garamond"/>
              </a:rPr>
              <a:t>Geiker</a:t>
            </a:r>
            <a:r>
              <a:rPr lang="en-US" sz="1000" dirty="0">
                <a:latin typeface="Garamond"/>
                <a:cs typeface="Garamond"/>
              </a:rPr>
              <a:t>, M. (2013) </a:t>
            </a:r>
          </a:p>
        </p:txBody>
      </p:sp>
    </p:spTree>
    <p:extLst>
      <p:ext uri="{BB962C8B-B14F-4D97-AF65-F5344CB8AC3E}">
        <p14:creationId xmlns:p14="http://schemas.microsoft.com/office/powerpoint/2010/main" val="16292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715963"/>
          </a:xfrm>
        </p:spPr>
        <p:txBody>
          <a:bodyPr/>
          <a:lstStyle/>
          <a:p>
            <a:r>
              <a:rPr lang="en-US" dirty="0" smtClean="0"/>
              <a:t>Design for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Broader metrics of environmental and social performance</a:t>
            </a:r>
          </a:p>
          <a:p>
            <a:r>
              <a:rPr lang="en-US" sz="2400" dirty="0" smtClean="0"/>
              <a:t>Code-based probabilistic design methodology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89594" y="6193423"/>
            <a:ext cx="2199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Garamond"/>
                <a:cs typeface="Garamond"/>
              </a:rPr>
              <a:t>Lepech, M., </a:t>
            </a:r>
            <a:r>
              <a:rPr lang="en-US" sz="1000" dirty="0" err="1">
                <a:latin typeface="Garamond"/>
                <a:cs typeface="Garamond"/>
              </a:rPr>
              <a:t>Stang</a:t>
            </a:r>
            <a:r>
              <a:rPr lang="en-US" sz="1000" dirty="0">
                <a:latin typeface="Garamond"/>
                <a:cs typeface="Garamond"/>
              </a:rPr>
              <a:t>, H., </a:t>
            </a:r>
            <a:r>
              <a:rPr lang="en-US" sz="1000" dirty="0" err="1">
                <a:latin typeface="Garamond"/>
                <a:cs typeface="Garamond"/>
              </a:rPr>
              <a:t>Geiker</a:t>
            </a:r>
            <a:r>
              <a:rPr lang="en-US" sz="1000" dirty="0">
                <a:latin typeface="Garamond"/>
                <a:cs typeface="Garamond"/>
              </a:rPr>
              <a:t>, M. (2013)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7895"/>
          <a:stretch>
            <a:fillRect/>
          </a:stretch>
        </p:blipFill>
        <p:spPr bwMode="auto">
          <a:xfrm>
            <a:off x="660397" y="2475929"/>
            <a:ext cx="4064517" cy="339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989936" y="2428841"/>
            <a:ext cx="5567576" cy="2868386"/>
            <a:chOff x="2989936" y="2428841"/>
            <a:chExt cx="5567576" cy="2868386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2989936" y="3834101"/>
              <a:ext cx="2194218" cy="37968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l="4934" t="3941"/>
            <a:stretch>
              <a:fillRect/>
            </a:stretch>
          </p:blipFill>
          <p:spPr bwMode="auto">
            <a:xfrm>
              <a:off x="4983981" y="2428841"/>
              <a:ext cx="3573531" cy="2868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53464"/>
          <a:stretch>
            <a:fillRect/>
          </a:stretch>
        </p:blipFill>
        <p:spPr bwMode="auto">
          <a:xfrm>
            <a:off x="5651240" y="2090169"/>
            <a:ext cx="2498319" cy="373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98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Macro-trends affecting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2334"/>
            <a:ext cx="6206764" cy="4783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33800" y="3064934"/>
            <a:ext cx="18242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/>
                <a:cs typeface="Garamond"/>
              </a:rPr>
              <a:t>Emerging Macro-Trends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8856" y="6193423"/>
            <a:ext cx="25599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aramond"/>
                <a:cs typeface="Garamond"/>
              </a:rPr>
              <a:t>Sundholm</a:t>
            </a:r>
            <a:r>
              <a:rPr lang="en-US" sz="1000" dirty="0">
                <a:latin typeface="Garamond"/>
                <a:cs typeface="Garamond"/>
              </a:rPr>
              <a:t>, V., Lepech, M., </a:t>
            </a:r>
            <a:r>
              <a:rPr lang="en-US" sz="1000" dirty="0" err="1">
                <a:latin typeface="Garamond"/>
                <a:cs typeface="Garamond"/>
              </a:rPr>
              <a:t>Wikstrom</a:t>
            </a:r>
            <a:r>
              <a:rPr lang="en-US" sz="1000" dirty="0">
                <a:latin typeface="Garamond"/>
                <a:cs typeface="Garamond"/>
              </a:rPr>
              <a:t>, </a:t>
            </a:r>
            <a:r>
              <a:rPr lang="en-US" sz="1000" dirty="0" smtClean="0">
                <a:latin typeface="Garamond"/>
                <a:cs typeface="Garamond"/>
              </a:rPr>
              <a:t>K. (2015</a:t>
            </a:r>
            <a:r>
              <a:rPr lang="en-US" sz="1000" dirty="0">
                <a:latin typeface="Garamond"/>
                <a:cs typeface="Garamond"/>
              </a:rPr>
              <a:t>)</a:t>
            </a:r>
            <a:r>
              <a:rPr lang="en-US" sz="1000" dirty="0" smtClean="0">
                <a:latin typeface="Garamond"/>
                <a:cs typeface="Garamond"/>
              </a:rPr>
              <a:t> </a:t>
            </a:r>
            <a:endParaRPr lang="en-US" sz="1000" dirty="0">
              <a:latin typeface="Garamond"/>
              <a:cs typeface="Garamond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85502" y="3329070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71065" y="1592100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95919" y="2650339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58885" y="1276638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Macro-trends affecting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2334"/>
            <a:ext cx="6206764" cy="4783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33800" y="3064934"/>
            <a:ext cx="18242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/>
                <a:cs typeface="Garamond"/>
              </a:rPr>
              <a:t>Emerging Macro-Trends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8856" y="6193423"/>
            <a:ext cx="25599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aramond"/>
                <a:cs typeface="Garamond"/>
              </a:rPr>
              <a:t>Sundholm</a:t>
            </a:r>
            <a:r>
              <a:rPr lang="en-US" sz="1000" dirty="0">
                <a:latin typeface="Garamond"/>
                <a:cs typeface="Garamond"/>
              </a:rPr>
              <a:t>, V., Lepech, M., </a:t>
            </a:r>
            <a:r>
              <a:rPr lang="en-US" sz="1000" dirty="0" err="1">
                <a:latin typeface="Garamond"/>
                <a:cs typeface="Garamond"/>
              </a:rPr>
              <a:t>Wikstrom</a:t>
            </a:r>
            <a:r>
              <a:rPr lang="en-US" sz="1000" dirty="0">
                <a:latin typeface="Garamond"/>
                <a:cs typeface="Garamond"/>
              </a:rPr>
              <a:t>, </a:t>
            </a:r>
            <a:r>
              <a:rPr lang="en-US" sz="1000" dirty="0" smtClean="0">
                <a:latin typeface="Garamond"/>
                <a:cs typeface="Garamond"/>
              </a:rPr>
              <a:t>K. (2015</a:t>
            </a:r>
            <a:r>
              <a:rPr lang="en-US" sz="1000" dirty="0">
                <a:latin typeface="Garamond"/>
                <a:cs typeface="Garamond"/>
              </a:rPr>
              <a:t>)</a:t>
            </a:r>
            <a:r>
              <a:rPr lang="en-US" sz="1000" dirty="0" smtClean="0">
                <a:latin typeface="Garamond"/>
                <a:cs typeface="Garamond"/>
              </a:rPr>
              <a:t> </a:t>
            </a:r>
            <a:endParaRPr lang="en-US" sz="1000" dirty="0">
              <a:latin typeface="Garamond"/>
              <a:cs typeface="Garamon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8732" y="1589116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Accounting for Broad Metrics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31674" y="619342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latin typeface="Garamond"/>
                <a:cs typeface="Garamond"/>
              </a:rPr>
              <a:t>Global Alliance for Banking on Values (GABV)</a:t>
            </a:r>
            <a:endParaRPr lang="en-US" sz="1000" dirty="0"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892810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3543" y="3352800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FY2012 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262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2334"/>
            <a:ext cx="6206764" cy="4783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33800" y="3064934"/>
            <a:ext cx="18242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/>
                <a:cs typeface="Garamond"/>
              </a:rPr>
              <a:t>Emerging Macro-Trends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8856" y="6193423"/>
            <a:ext cx="25599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aramond"/>
                <a:cs typeface="Garamond"/>
              </a:rPr>
              <a:t>Sundholm</a:t>
            </a:r>
            <a:r>
              <a:rPr lang="en-US" sz="1000" dirty="0">
                <a:latin typeface="Garamond"/>
                <a:cs typeface="Garamond"/>
              </a:rPr>
              <a:t>, V., Lepech, M., </a:t>
            </a:r>
            <a:r>
              <a:rPr lang="en-US" sz="1000" dirty="0" err="1">
                <a:latin typeface="Garamond"/>
                <a:cs typeface="Garamond"/>
              </a:rPr>
              <a:t>Wikstrom</a:t>
            </a:r>
            <a:r>
              <a:rPr lang="en-US" sz="1000" dirty="0">
                <a:latin typeface="Garamond"/>
                <a:cs typeface="Garamond"/>
              </a:rPr>
              <a:t>, </a:t>
            </a:r>
            <a:r>
              <a:rPr lang="en-US" sz="1000" dirty="0" smtClean="0">
                <a:latin typeface="Garamond"/>
                <a:cs typeface="Garamond"/>
              </a:rPr>
              <a:t>K. (2015</a:t>
            </a:r>
            <a:r>
              <a:rPr lang="en-US" sz="1000" dirty="0">
                <a:latin typeface="Garamond"/>
                <a:cs typeface="Garamond"/>
              </a:rPr>
              <a:t>)</a:t>
            </a:r>
            <a:r>
              <a:rPr lang="en-US" sz="1000" dirty="0" smtClean="0">
                <a:latin typeface="Garamond"/>
                <a:cs typeface="Garamond"/>
              </a:rPr>
              <a:t> </a:t>
            </a:r>
            <a:endParaRPr lang="en-US" sz="1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329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77200" cy="715963"/>
          </a:xfrm>
        </p:spPr>
        <p:txBody>
          <a:bodyPr/>
          <a:lstStyle/>
          <a:p>
            <a:pPr algn="l"/>
            <a:r>
              <a:rPr lang="en-US" dirty="0" smtClean="0">
                <a:latin typeface="Garamond"/>
                <a:cs typeface="Garamond"/>
              </a:rPr>
              <a:t>Acknowledgements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382000" cy="49831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Garamond"/>
                <a:cs typeface="Garamond"/>
              </a:rPr>
              <a:t>US National Science Foundation</a:t>
            </a:r>
          </a:p>
          <a:p>
            <a:pPr lvl="1"/>
            <a:r>
              <a:rPr lang="en-US" sz="2000" dirty="0" smtClean="0">
                <a:latin typeface="Garamond"/>
                <a:cs typeface="Garamond"/>
              </a:rPr>
              <a:t>CAREER</a:t>
            </a:r>
            <a:r>
              <a:rPr lang="en-US" sz="2000" dirty="0">
                <a:latin typeface="Garamond"/>
                <a:cs typeface="Garamond"/>
              </a:rPr>
              <a:t>: Multi-physics Modeling for Probabilistic Design and Engineering of Sustainable </a:t>
            </a:r>
            <a:r>
              <a:rPr lang="en-US" sz="2000" dirty="0" smtClean="0">
                <a:latin typeface="Garamond"/>
                <a:cs typeface="Garamond"/>
              </a:rPr>
              <a:t>Infrastructure</a:t>
            </a:r>
            <a:r>
              <a:rPr lang="en-US" sz="2000" dirty="0">
                <a:latin typeface="Garamond"/>
                <a:cs typeface="Garamond"/>
              </a:rPr>
              <a:t> </a:t>
            </a:r>
            <a:r>
              <a:rPr lang="en-US" sz="2000" dirty="0" smtClean="0">
                <a:latin typeface="Garamond"/>
                <a:cs typeface="Garamond"/>
              </a:rPr>
              <a:t>Grant </a:t>
            </a:r>
            <a:r>
              <a:rPr lang="en-US" sz="2000" dirty="0">
                <a:latin typeface="Garamond"/>
                <a:cs typeface="Garamond"/>
              </a:rPr>
              <a:t>No. </a:t>
            </a:r>
            <a:r>
              <a:rPr lang="en-US" sz="2000" dirty="0" smtClean="0">
                <a:latin typeface="Garamond"/>
                <a:cs typeface="Garamond"/>
              </a:rPr>
              <a:t>1453881</a:t>
            </a:r>
            <a:endParaRPr lang="en-US" sz="2000" dirty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pl-PL" sz="2400" dirty="0" err="1">
                <a:latin typeface="Garamond"/>
                <a:cs typeface="Garamond"/>
              </a:rPr>
              <a:t>Nordic</a:t>
            </a:r>
            <a:r>
              <a:rPr lang="pl-PL" sz="2400" dirty="0">
                <a:latin typeface="Garamond"/>
                <a:cs typeface="Garamond"/>
              </a:rPr>
              <a:t> </a:t>
            </a:r>
            <a:r>
              <a:rPr lang="pl-PL" sz="2400" dirty="0" err="1">
                <a:latin typeface="Garamond"/>
                <a:cs typeface="Garamond"/>
              </a:rPr>
              <a:t>Innovation</a:t>
            </a:r>
            <a:r>
              <a:rPr lang="pl-PL" sz="2400" dirty="0">
                <a:latin typeface="Garamond"/>
                <a:cs typeface="Garamond"/>
              </a:rPr>
              <a:t> </a:t>
            </a:r>
            <a:r>
              <a:rPr lang="pl-PL" sz="2400" dirty="0" smtClean="0">
                <a:latin typeface="Garamond"/>
                <a:cs typeface="Garamond"/>
              </a:rPr>
              <a:t>Centre</a:t>
            </a:r>
          </a:p>
          <a:p>
            <a:pPr lvl="1"/>
            <a:r>
              <a:rPr lang="pl-PL" sz="2000" dirty="0" smtClean="0">
                <a:latin typeface="Garamond"/>
                <a:cs typeface="Garamond"/>
              </a:rPr>
              <a:t>Project </a:t>
            </a:r>
            <a:r>
              <a:rPr lang="pl-PL" sz="2000" dirty="0">
                <a:latin typeface="Garamond"/>
                <a:cs typeface="Garamond"/>
              </a:rPr>
              <a:t>No. 08190 SR</a:t>
            </a:r>
            <a:r>
              <a:rPr lang="en-US" sz="2000" dirty="0">
                <a:latin typeface="Garamond"/>
                <a:cs typeface="Garamond"/>
              </a:rPr>
              <a:t> </a:t>
            </a:r>
            <a:endParaRPr lang="en-US" sz="2000" dirty="0" smtClean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sz="2400" dirty="0" smtClean="0">
                <a:latin typeface="Garamond"/>
                <a:cs typeface="Garamond"/>
              </a:rPr>
              <a:t>Stanford University</a:t>
            </a:r>
          </a:p>
          <a:p>
            <a:pPr lvl="1"/>
            <a:r>
              <a:rPr lang="en-US" sz="2000" dirty="0" smtClean="0"/>
              <a:t>John A. </a:t>
            </a:r>
            <a:r>
              <a:rPr lang="en-US" sz="2000" dirty="0" err="1" smtClean="0"/>
              <a:t>Blume</a:t>
            </a:r>
            <a:r>
              <a:rPr lang="en-US" sz="2000" dirty="0" smtClean="0"/>
              <a:t> Fellowship</a:t>
            </a:r>
          </a:p>
          <a:p>
            <a:pPr lvl="1"/>
            <a:r>
              <a:rPr lang="en-US" sz="2000" dirty="0" smtClean="0"/>
              <a:t>Center for Integrated Facility Engineering</a:t>
            </a:r>
          </a:p>
          <a:p>
            <a:pPr lvl="1"/>
            <a:r>
              <a:rPr lang="en-US" sz="2000" dirty="0" smtClean="0"/>
              <a:t>Thomas V. Jones Faculty Developmental Fellowship</a:t>
            </a:r>
          </a:p>
          <a:p>
            <a:pPr lvl="1"/>
            <a:r>
              <a:rPr lang="en-US" sz="2000" dirty="0" smtClean="0"/>
              <a:t>Stanford Sustainable Banking Initiative</a:t>
            </a:r>
          </a:p>
          <a:p>
            <a:pPr marL="0" indent="0">
              <a:buNone/>
            </a:pPr>
            <a:r>
              <a:rPr lang="pl-PL" sz="2400" dirty="0" err="1">
                <a:latin typeface="Garamond"/>
                <a:cs typeface="Garamond"/>
              </a:rPr>
              <a:t>Danish</a:t>
            </a:r>
            <a:r>
              <a:rPr lang="pl-PL" sz="2400" dirty="0">
                <a:latin typeface="Garamond"/>
                <a:cs typeface="Garamond"/>
              </a:rPr>
              <a:t> </a:t>
            </a:r>
            <a:r>
              <a:rPr lang="pl-PL" sz="2400" dirty="0" err="1">
                <a:latin typeface="Garamond"/>
                <a:cs typeface="Garamond"/>
              </a:rPr>
              <a:t>Expert</a:t>
            </a:r>
            <a:r>
              <a:rPr lang="pl-PL" sz="2400" dirty="0">
                <a:latin typeface="Garamond"/>
                <a:cs typeface="Garamond"/>
              </a:rPr>
              <a:t> Centre for </a:t>
            </a:r>
            <a:r>
              <a:rPr lang="pl-PL" sz="2400" dirty="0" err="1" smtClean="0">
                <a:latin typeface="Garamond"/>
                <a:cs typeface="Garamond"/>
              </a:rPr>
              <a:t>Infrastructure</a:t>
            </a:r>
            <a:r>
              <a:rPr lang="pl-PL" sz="2400" dirty="0">
                <a:latin typeface="Garamond"/>
                <a:cs typeface="Garamond"/>
              </a:rPr>
              <a:t> </a:t>
            </a:r>
            <a:r>
              <a:rPr lang="pl-PL" sz="2400" dirty="0" smtClean="0">
                <a:latin typeface="Garamond"/>
                <a:cs typeface="Garamond"/>
              </a:rPr>
              <a:t>Construction</a:t>
            </a:r>
            <a:r>
              <a:rPr lang="en-US" sz="2400" dirty="0" smtClean="0">
                <a:latin typeface="Garamond"/>
                <a:cs typeface="Garamond"/>
              </a:rPr>
              <a:t> </a:t>
            </a:r>
          </a:p>
          <a:p>
            <a:pPr marL="0" indent="0">
              <a:buNone/>
            </a:pPr>
            <a:r>
              <a:rPr lang="pl-PL" sz="2400" dirty="0" err="1" smtClean="0">
                <a:latin typeface="Garamond"/>
                <a:cs typeface="Garamond"/>
              </a:rPr>
              <a:t>Silicon</a:t>
            </a:r>
            <a:r>
              <a:rPr lang="pl-PL" sz="2400" dirty="0" smtClean="0">
                <a:latin typeface="Garamond"/>
                <a:cs typeface="Garamond"/>
              </a:rPr>
              <a:t> Valley Bank</a:t>
            </a:r>
          </a:p>
          <a:p>
            <a:pPr marL="0" indent="0">
              <a:buNone/>
            </a:pPr>
            <a:r>
              <a:rPr lang="pl-PL" sz="2400" dirty="0" err="1" smtClean="0">
                <a:latin typeface="Garamond"/>
                <a:cs typeface="Garamond"/>
              </a:rPr>
              <a:t>COWIfonden</a:t>
            </a:r>
            <a:r>
              <a:rPr lang="en-US" sz="2400" dirty="0" smtClean="0">
                <a:latin typeface="Garamond"/>
                <a:cs typeface="Garamon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143000"/>
            <a:ext cx="8229600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900" dirty="0" err="1" smtClean="0"/>
              <a:t>Shen</a:t>
            </a:r>
            <a:r>
              <a:rPr lang="en-US" sz="900" dirty="0" smtClean="0"/>
              <a:t>, B., Lepech</a:t>
            </a:r>
            <a:r>
              <a:rPr lang="en-US" sz="900" dirty="0"/>
              <a:t>, M. </a:t>
            </a:r>
            <a:r>
              <a:rPr lang="en-US" sz="900" dirty="0" smtClean="0"/>
              <a:t>(2016)</a:t>
            </a:r>
            <a:r>
              <a:rPr lang="en-US" sz="900" dirty="0"/>
              <a:t>. “Probabilistic Design and Optimization of Environmentally Sustainable Maintenance of Reinforced Concrete </a:t>
            </a:r>
            <a:r>
              <a:rPr lang="en-US" sz="900" dirty="0" smtClean="0"/>
              <a:t>Infrastructure”. Accepted to ASCE Journal of Infrastructure Systems.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 err="1"/>
              <a:t>Sundholm</a:t>
            </a:r>
            <a:r>
              <a:rPr lang="en-US" sz="900" dirty="0"/>
              <a:t>, V., Lepech, M. D.</a:t>
            </a:r>
            <a:r>
              <a:rPr lang="en-US" sz="900" dirty="0" smtClean="0"/>
              <a:t>, </a:t>
            </a:r>
            <a:r>
              <a:rPr lang="en-US" sz="900" dirty="0" err="1"/>
              <a:t>Wikström</a:t>
            </a:r>
            <a:r>
              <a:rPr lang="en-US" sz="900" dirty="0"/>
              <a:t>, K. (2015). The dynamic nature of governance structures for large investments-measurement and modeling, organizational fit, and lifecycle value. Proceedings of the 2015 Engineering Project Organization Conference. Edinburgh, Scotland. June 24-26, 2015</a:t>
            </a:r>
            <a:r>
              <a:rPr lang="en-US" sz="900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 smtClean="0"/>
              <a:t>Wu, J., </a:t>
            </a:r>
            <a:r>
              <a:rPr lang="en-US" sz="900" dirty="0" err="1" smtClean="0"/>
              <a:t>Shen</a:t>
            </a:r>
            <a:r>
              <a:rPr lang="en-US" sz="900" dirty="0" smtClean="0"/>
              <a:t>, B., Lepech, M. (2016). “Assessing and Managing the Sustainability of Reinforced ECC Panels by Integrating Optimization with Multi-physics Corrosion Modeling</a:t>
            </a:r>
            <a:r>
              <a:rPr lang="en-US" sz="900" dirty="0"/>
              <a:t>.” 9th RILEM International Symposium on Fiber Reinforced </a:t>
            </a:r>
            <a:r>
              <a:rPr lang="en-US" sz="900" dirty="0" smtClean="0"/>
              <a:t>Concrete. Eds. N. </a:t>
            </a:r>
            <a:r>
              <a:rPr lang="en-US" sz="900" dirty="0" err="1" smtClean="0"/>
              <a:t>Banthia</a:t>
            </a:r>
            <a:r>
              <a:rPr lang="en-US" sz="900" dirty="0" smtClean="0"/>
              <a:t> and S. </a:t>
            </a:r>
            <a:r>
              <a:rPr lang="en-US" sz="900" dirty="0" err="1" smtClean="0"/>
              <a:t>Mindess</a:t>
            </a:r>
            <a:r>
              <a:rPr lang="en-US" sz="900" dirty="0"/>
              <a:t>. Vancouver, British Columbia, </a:t>
            </a:r>
            <a:r>
              <a:rPr lang="en-US" sz="900" dirty="0" smtClean="0"/>
              <a:t>Canada. September 19-21, 2016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Michel, A., M.R. </a:t>
            </a:r>
            <a:r>
              <a:rPr lang="en-US" sz="900" dirty="0" err="1"/>
              <a:t>Geiker</a:t>
            </a:r>
            <a:r>
              <a:rPr lang="en-US" sz="900" dirty="0"/>
              <a:t>, H. </a:t>
            </a:r>
            <a:r>
              <a:rPr lang="en-US" sz="900" dirty="0" err="1"/>
              <a:t>Stang</a:t>
            </a:r>
            <a:r>
              <a:rPr lang="en-US" sz="900" dirty="0"/>
              <a:t>, M. Lepech (2013) “Integrated modeling of corrosion-induced deterioration in rein-forced concrete structures” 2013 European Corrosion Congress.  </a:t>
            </a:r>
            <a:r>
              <a:rPr lang="en-US" sz="900" dirty="0" err="1"/>
              <a:t>Estoril</a:t>
            </a:r>
            <a:r>
              <a:rPr lang="en-US" sz="900" dirty="0"/>
              <a:t>, Portugal.  September 1-5, 2013</a:t>
            </a:r>
            <a:r>
              <a:rPr lang="en-US" sz="900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 err="1"/>
              <a:t>Kiremidjian</a:t>
            </a:r>
            <a:r>
              <a:rPr lang="en-US" sz="900" dirty="0"/>
              <a:t>, A.S. (2011) Structural health monitoring for civil infrastructure - from instrumentation to decision support, in Chang, F-K. (ed.) Proceedings of the 8th International Workshop on Structural Health Monitoring 2011: Condition-based Maintenance and Intelligent </a:t>
            </a:r>
            <a:r>
              <a:rPr lang="en-US" sz="900" dirty="0" err="1"/>
              <a:t>Structuers</a:t>
            </a:r>
            <a:r>
              <a:rPr lang="en-US" sz="900" dirty="0"/>
              <a:t>, Vol. 1., </a:t>
            </a:r>
            <a:r>
              <a:rPr lang="en-US" sz="900" dirty="0" err="1"/>
              <a:t>DEStech</a:t>
            </a:r>
            <a:r>
              <a:rPr lang="en-US" sz="900" dirty="0"/>
              <a:t> Publications, Lancaster, pp. 27-38</a:t>
            </a:r>
            <a:r>
              <a:rPr lang="en-US" sz="900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 err="1"/>
              <a:t>Mollineaux</a:t>
            </a:r>
            <a:r>
              <a:rPr lang="en-US" sz="900" dirty="0"/>
              <a:t>, M., </a:t>
            </a:r>
            <a:r>
              <a:rPr lang="en-US" sz="900" dirty="0" err="1"/>
              <a:t>Balafas</a:t>
            </a:r>
            <a:r>
              <a:rPr lang="en-US" sz="900" dirty="0"/>
              <a:t>, K., </a:t>
            </a:r>
            <a:r>
              <a:rPr lang="en-US" sz="900" dirty="0" err="1"/>
              <a:t>Branner</a:t>
            </a:r>
            <a:r>
              <a:rPr lang="en-US" sz="900" dirty="0"/>
              <a:t>, K., Nielsen, P., </a:t>
            </a:r>
            <a:r>
              <a:rPr lang="en-US" sz="900" dirty="0" err="1"/>
              <a:t>Tesauro</a:t>
            </a:r>
            <a:r>
              <a:rPr lang="en-US" sz="900" dirty="0"/>
              <a:t>, A., </a:t>
            </a:r>
            <a:r>
              <a:rPr lang="en-US" sz="900" dirty="0" err="1"/>
              <a:t>Kiremidjian</a:t>
            </a:r>
            <a:r>
              <a:rPr lang="en-US" sz="900" dirty="0"/>
              <a:t>, A. and </a:t>
            </a:r>
            <a:r>
              <a:rPr lang="en-US" sz="900" dirty="0" err="1"/>
              <a:t>Rajagopal</a:t>
            </a:r>
            <a:r>
              <a:rPr lang="en-US" sz="900" dirty="0"/>
              <a:t>, R. (2014) Damage detection methods on wind turbine blade testing with wired and wireless accelerometer sensors, in 7th European Workshop on Structural Health Monitoring, 8-11 July, Nantes, pp. 1863–1870</a:t>
            </a:r>
            <a:r>
              <a:rPr lang="en-US" sz="900" dirty="0" smtClean="0"/>
              <a:t>.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900" dirty="0" err="1"/>
              <a:t>Tuegel</a:t>
            </a:r>
            <a:r>
              <a:rPr lang="en-US" sz="900" dirty="0"/>
              <a:t>, E.J., </a:t>
            </a:r>
            <a:r>
              <a:rPr lang="en-US" sz="900" dirty="0" err="1"/>
              <a:t>Ingraffea</a:t>
            </a:r>
            <a:r>
              <a:rPr lang="en-US" sz="900" dirty="0"/>
              <a:t>, A.R., Eason, T.G. and </a:t>
            </a:r>
            <a:r>
              <a:rPr lang="en-US" sz="900" dirty="0" err="1"/>
              <a:t>Spottswood</a:t>
            </a:r>
            <a:r>
              <a:rPr lang="en-US" sz="900" dirty="0"/>
              <a:t>, S.M. (2011) Reengineering aircraft structural life prediction using a digital twin. International Journal of Aerospace Engineering, 2011, 1–14</a:t>
            </a:r>
            <a:r>
              <a:rPr lang="en-US" sz="900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Mohan, P., </a:t>
            </a:r>
            <a:r>
              <a:rPr lang="en-US" sz="900" dirty="0" err="1"/>
              <a:t>Padmanabhan</a:t>
            </a:r>
            <a:r>
              <a:rPr lang="en-US" sz="900" dirty="0"/>
              <a:t>, V. N., &amp; </a:t>
            </a:r>
            <a:r>
              <a:rPr lang="en-US" sz="900" dirty="0" err="1"/>
              <a:t>Ramjee</a:t>
            </a:r>
            <a:r>
              <a:rPr lang="en-US" sz="900" dirty="0"/>
              <a:t>, R. (2008, November). </a:t>
            </a:r>
            <a:r>
              <a:rPr lang="en-US" sz="900" dirty="0" err="1"/>
              <a:t>Nericell</a:t>
            </a:r>
            <a:r>
              <a:rPr lang="en-US" sz="900" dirty="0"/>
              <a:t>: rich monitoring of road and traffic conditions using mobile smartphones. In Proceedings of the 6th ACM conference on Embedded network sensor systems (pp. 323-336). ACM</a:t>
            </a:r>
            <a:r>
              <a:rPr lang="en-US" sz="900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Lepech, M., </a:t>
            </a:r>
            <a:r>
              <a:rPr lang="en-US" sz="900" dirty="0" err="1"/>
              <a:t>Stang</a:t>
            </a:r>
            <a:r>
              <a:rPr lang="en-US" sz="900" dirty="0"/>
              <a:t>, H., </a:t>
            </a:r>
            <a:r>
              <a:rPr lang="en-US" sz="900" dirty="0" err="1"/>
              <a:t>Geiker</a:t>
            </a:r>
            <a:r>
              <a:rPr lang="en-US" sz="900" dirty="0"/>
              <a:t>, M. (2013) “Probabilistic Design and Management of Environmentally Sustainable Repair and Rehabilitation of Reinforced Concrete Structures” Cement and Concrete Composites. 47:19-31 </a:t>
            </a:r>
            <a:endParaRPr lang="en-US" sz="900" dirty="0" smtClean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Federation International du Benton (2006) “Model Code for Service Life Design – Bulletin 34” </a:t>
            </a:r>
            <a:r>
              <a:rPr lang="en-US" sz="900" dirty="0" smtClean="0"/>
              <a:t>Lausanne, Switzerland. Pp</a:t>
            </a:r>
            <a:r>
              <a:rPr lang="en-US" sz="900" dirty="0"/>
              <a:t>. 116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/>
              <a:t>Global Alliance for Banking </a:t>
            </a:r>
            <a:r>
              <a:rPr lang="en-US" sz="1000" dirty="0"/>
              <a:t>on Values (2012) Strong, Straightforward and Sustainable </a:t>
            </a:r>
            <a:r>
              <a:rPr lang="en-US" sz="1000" dirty="0" smtClean="0"/>
              <a:t>Banking Financial </a:t>
            </a:r>
            <a:r>
              <a:rPr lang="en-US" sz="1000" dirty="0"/>
              <a:t>Capital and Impact Metrics of Values Based </a:t>
            </a:r>
            <a:r>
              <a:rPr lang="en-US" sz="1000" dirty="0" smtClean="0"/>
              <a:t>Banking. </a:t>
            </a:r>
            <a:r>
              <a:rPr lang="en-US" sz="1000" dirty="0"/>
              <a:t>Available at: http://</a:t>
            </a:r>
            <a:r>
              <a:rPr lang="en-US" sz="1000" dirty="0" err="1"/>
              <a:t>www.gabv.org</a:t>
            </a:r>
            <a:r>
              <a:rPr lang="en-US" sz="1000" dirty="0"/>
              <a:t>//</a:t>
            </a:r>
            <a:r>
              <a:rPr lang="en-US" sz="1000" dirty="0" err="1"/>
              <a:t>wp</a:t>
            </a:r>
            <a:r>
              <a:rPr lang="en-US" sz="1000" dirty="0"/>
              <a:t>-content/uploads/Full-Report-GABV-v9d.pdf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55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2037"/>
            <a:ext cx="8229600" cy="715963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Questions?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Garamond"/>
                <a:cs typeface="Garamond"/>
              </a:rPr>
              <a:t>Any opinions, findings, and conclusions or recommendations expressed in this material are those of the authors and do not necessarily reflect the views of the United States National Science Foundation. </a:t>
            </a:r>
            <a:endParaRPr lang="en-US" sz="2000" dirty="0"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6816" y="3505200"/>
            <a:ext cx="2969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Mike Lepech</a:t>
            </a:r>
          </a:p>
          <a:p>
            <a:r>
              <a:rPr lang="en-US" dirty="0" err="1" smtClean="0">
                <a:latin typeface="Garamond"/>
                <a:cs typeface="Garamond"/>
              </a:rPr>
              <a:t>mlepech@stanford.edu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117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Sensor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/>
          <a:lstStyle/>
          <a:p>
            <a:r>
              <a:rPr lang="en-US" sz="2000" dirty="0"/>
              <a:t>I</a:t>
            </a:r>
            <a:r>
              <a:rPr lang="en-US" sz="2000" dirty="0" smtClean="0"/>
              <a:t>nfrastructure monitoring (</a:t>
            </a:r>
            <a:r>
              <a:rPr lang="en-US" sz="2000" dirty="0" err="1" smtClean="0"/>
              <a:t>Kiremidjian</a:t>
            </a:r>
            <a:r>
              <a:rPr lang="en-US" sz="2000" dirty="0" smtClean="0"/>
              <a:t>, 2001; </a:t>
            </a:r>
            <a:r>
              <a:rPr lang="en-US" sz="2000" dirty="0" err="1" smtClean="0"/>
              <a:t>Mollineaux</a:t>
            </a:r>
            <a:r>
              <a:rPr lang="en-US" sz="2000" dirty="0" smtClean="0"/>
              <a:t> </a:t>
            </a:r>
            <a:r>
              <a:rPr lang="en-US" sz="2000" i="1" dirty="0" smtClean="0"/>
              <a:t>et al.</a:t>
            </a:r>
            <a:r>
              <a:rPr lang="en-US" sz="2000" dirty="0" smtClean="0"/>
              <a:t>, 2014)</a:t>
            </a:r>
          </a:p>
          <a:p>
            <a:pPr lvl="1"/>
            <a:r>
              <a:rPr lang="en-US" sz="1600" dirty="0" smtClean="0"/>
              <a:t>Structural health monitoring</a:t>
            </a:r>
          </a:p>
          <a:p>
            <a:pPr lvl="1"/>
            <a:r>
              <a:rPr lang="en-US" sz="1600" dirty="0" smtClean="0"/>
              <a:t>Bridges </a:t>
            </a:r>
          </a:p>
          <a:p>
            <a:pPr lvl="1"/>
            <a:r>
              <a:rPr lang="en-US" sz="1600" dirty="0" smtClean="0"/>
              <a:t>Tunnels</a:t>
            </a:r>
          </a:p>
          <a:p>
            <a:pPr lvl="1"/>
            <a:r>
              <a:rPr lang="en-US" sz="1600" dirty="0" smtClean="0"/>
              <a:t>Pipelines</a:t>
            </a:r>
          </a:p>
          <a:p>
            <a:pPr lvl="1"/>
            <a:r>
              <a:rPr lang="en-US" sz="1600" dirty="0" smtClean="0"/>
              <a:t>Wind turbines</a:t>
            </a:r>
          </a:p>
          <a:p>
            <a:r>
              <a:rPr lang="en-US" sz="2000" dirty="0" smtClean="0"/>
              <a:t>Operational sensing (</a:t>
            </a:r>
            <a:r>
              <a:rPr lang="en-US" sz="2000" dirty="0" err="1" smtClean="0"/>
              <a:t>Tuegel</a:t>
            </a:r>
            <a:r>
              <a:rPr lang="en-US" sz="2000" dirty="0" smtClean="0"/>
              <a:t> </a:t>
            </a:r>
            <a:r>
              <a:rPr lang="en-US" sz="2000" i="1" dirty="0" smtClean="0"/>
              <a:t>et al.</a:t>
            </a:r>
            <a:r>
              <a:rPr lang="en-US" sz="2000" dirty="0" smtClean="0"/>
              <a:t>, 2011)</a:t>
            </a:r>
            <a:endParaRPr lang="en-US" dirty="0" smtClean="0"/>
          </a:p>
          <a:p>
            <a:pPr lvl="1"/>
            <a:r>
              <a:rPr lang="en-US" sz="1600" dirty="0" smtClean="0"/>
              <a:t>(Virtually) Real-time data collection and 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communication</a:t>
            </a:r>
          </a:p>
          <a:p>
            <a:r>
              <a:rPr lang="en-US" sz="2000" dirty="0" smtClean="0"/>
              <a:t>Distributed private sensors (Mohan </a:t>
            </a:r>
            <a:r>
              <a:rPr lang="en-US" sz="2000" i="1" dirty="0" smtClean="0"/>
              <a:t>et al.</a:t>
            </a:r>
            <a:r>
              <a:rPr lang="en-US" sz="2000" dirty="0" smtClean="0"/>
              <a:t>, 2008)</a:t>
            </a:r>
            <a:endParaRPr lang="en-US" dirty="0"/>
          </a:p>
          <a:p>
            <a:pPr lvl="1"/>
            <a:r>
              <a:rPr lang="en-US" sz="1600" dirty="0" smtClean="0"/>
              <a:t>Mobile phone interface</a:t>
            </a:r>
          </a:p>
          <a:p>
            <a:pPr lvl="1"/>
            <a:r>
              <a:rPr lang="en-US" sz="1600" dirty="0" smtClean="0"/>
              <a:t>Traffic conditions</a:t>
            </a:r>
          </a:p>
          <a:p>
            <a:pPr lvl="1"/>
            <a:r>
              <a:rPr lang="en-US" sz="1600" dirty="0" smtClean="0"/>
              <a:t>Vehicle efficiency/comfort measures</a:t>
            </a:r>
          </a:p>
          <a:p>
            <a:pPr lvl="1"/>
            <a:r>
              <a:rPr lang="en-US" sz="1600" dirty="0" smtClean="0"/>
              <a:t>Emergency response</a:t>
            </a:r>
          </a:p>
          <a:p>
            <a:pPr lvl="1"/>
            <a:r>
              <a:rPr lang="en-US" sz="1600" dirty="0" smtClean="0"/>
              <a:t>Service demand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ncreasingly viewing sensing and collection of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data as a commodity marketplace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978" y="1684476"/>
            <a:ext cx="3138021" cy="1973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1408" y="3629583"/>
            <a:ext cx="2059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 smtClean="0">
                <a:latin typeface="Garamond"/>
                <a:cs typeface="Garamond"/>
              </a:rPr>
              <a:t>Bellweather</a:t>
            </a:r>
            <a:r>
              <a:rPr lang="en-US" sz="1000" dirty="0" smtClean="0">
                <a:latin typeface="Garamond"/>
                <a:cs typeface="Garamond"/>
              </a:rPr>
              <a:t> by Heuristic Actions, Inc.</a:t>
            </a:r>
            <a:endParaRPr lang="en-US" sz="1000" dirty="0">
              <a:latin typeface="Garamond"/>
              <a:cs typeface="Garamon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0003" y="4105928"/>
            <a:ext cx="3124200" cy="1990072"/>
            <a:chOff x="3200400" y="2948940"/>
            <a:chExt cx="4864608" cy="2916936"/>
          </a:xfrm>
        </p:grpSpPr>
        <p:pic>
          <p:nvPicPr>
            <p:cNvPr id="8" name="Picture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00400" y="2948940"/>
              <a:ext cx="4864608" cy="29169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07760" y="3020254"/>
              <a:ext cx="2607135" cy="383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Surface Chloride Profile</a:t>
              </a:r>
              <a:endParaRPr lang="en-US" sz="11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54222" y="604996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latin typeface="Garamond"/>
                <a:cs typeface="Garamond"/>
              </a:rPr>
              <a:t>Wu, </a:t>
            </a:r>
            <a:r>
              <a:rPr lang="en-US" sz="1000" dirty="0" err="1" smtClean="0">
                <a:latin typeface="Garamond"/>
                <a:cs typeface="Garamond"/>
              </a:rPr>
              <a:t>Shen</a:t>
            </a:r>
            <a:r>
              <a:rPr lang="en-US" sz="1000" dirty="0" smtClean="0">
                <a:latin typeface="Garamond"/>
                <a:cs typeface="Garamond"/>
              </a:rPr>
              <a:t> &amp; Lepech (2016)</a:t>
            </a:r>
            <a:endParaRPr lang="en-US" sz="1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994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Macro-trends affecting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2334"/>
            <a:ext cx="6206764" cy="4783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33800" y="3064934"/>
            <a:ext cx="18242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Garamond"/>
                <a:cs typeface="Garamond"/>
              </a:rPr>
              <a:t>Emerging Macro-Trends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8856" y="6193423"/>
            <a:ext cx="25599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aramond"/>
                <a:cs typeface="Garamond"/>
              </a:rPr>
              <a:t>Sundholm</a:t>
            </a:r>
            <a:r>
              <a:rPr lang="en-US" sz="1000" dirty="0">
                <a:latin typeface="Garamond"/>
                <a:cs typeface="Garamond"/>
              </a:rPr>
              <a:t>, V., Lepech, M., </a:t>
            </a:r>
            <a:r>
              <a:rPr lang="en-US" sz="1000" dirty="0" err="1">
                <a:latin typeface="Garamond"/>
                <a:cs typeface="Garamond"/>
              </a:rPr>
              <a:t>Wikstrom</a:t>
            </a:r>
            <a:r>
              <a:rPr lang="en-US" sz="1000" dirty="0">
                <a:latin typeface="Garamond"/>
                <a:cs typeface="Garamond"/>
              </a:rPr>
              <a:t>, </a:t>
            </a:r>
            <a:r>
              <a:rPr lang="en-US" sz="1000" dirty="0" smtClean="0">
                <a:latin typeface="Garamond"/>
                <a:cs typeface="Garamond"/>
              </a:rPr>
              <a:t>K. (2015</a:t>
            </a:r>
            <a:r>
              <a:rPr lang="en-US" sz="1000" dirty="0">
                <a:latin typeface="Garamond"/>
                <a:cs typeface="Garamond"/>
              </a:rPr>
              <a:t>)</a:t>
            </a:r>
            <a:r>
              <a:rPr lang="en-US" sz="1000" dirty="0" smtClean="0">
                <a:latin typeface="Garamond"/>
                <a:cs typeface="Garamond"/>
              </a:rPr>
              <a:t> </a:t>
            </a:r>
            <a:endParaRPr lang="en-US" sz="1000" dirty="0">
              <a:latin typeface="Garamond"/>
              <a:cs typeface="Garamon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817941" y="2653711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71065" y="1592100"/>
            <a:ext cx="1918761" cy="1246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715963"/>
          </a:xfrm>
        </p:spPr>
        <p:txBody>
          <a:bodyPr/>
          <a:lstStyle/>
          <a:p>
            <a:pPr algn="l"/>
            <a:r>
              <a:rPr lang="en-US" dirty="0">
                <a:latin typeface="Garamond"/>
                <a:ea typeface="ＭＳ Ｐゴシック" charset="-128"/>
                <a:cs typeface="Garamond"/>
              </a:rPr>
              <a:t>Coupled Multi-physics Service </a:t>
            </a:r>
            <a:r>
              <a:rPr lang="en-US" dirty="0" smtClean="0">
                <a:latin typeface="Garamond"/>
                <a:ea typeface="ＭＳ Ｐゴシック" charset="-128"/>
                <a:cs typeface="Garamond"/>
              </a:rPr>
              <a:t>Life</a:t>
            </a:r>
            <a:endParaRPr lang="en-US" baseline="30000" dirty="0">
              <a:latin typeface="Garamond"/>
              <a:ea typeface="ＭＳ Ｐゴシック" charset="-128"/>
              <a:cs typeface="Garamond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75087" y="3295848"/>
            <a:ext cx="1524000" cy="1524000"/>
          </a:xfrm>
          <a:prstGeom prst="ellipse">
            <a:avLst/>
          </a:prstGeom>
          <a:solidFill>
            <a:srgbClr val="D99694"/>
          </a:solidFill>
          <a:ln w="9525">
            <a:noFill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600" dirty="0">
                <a:latin typeface="Garamond"/>
                <a:ea typeface="+mn-ea"/>
                <a:cs typeface="Garamond"/>
              </a:rPr>
              <a:t>Service Life Prediction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2503487" y="4134048"/>
            <a:ext cx="1752600" cy="1276350"/>
            <a:chOff x="2286000" y="4572000"/>
            <a:chExt cx="1752600" cy="1276350"/>
          </a:xfrm>
          <a:scene3d>
            <a:camera prst="orthographicFront">
              <a:rot lat="0" lon="0" rev="18900000"/>
            </a:camera>
            <a:lightRig rig="threePt" dir="t"/>
          </a:scene3d>
        </p:grpSpPr>
        <p:sp>
          <p:nvSpPr>
            <p:cNvPr id="6" name="Isosceles Triangle 5"/>
            <p:cNvSpPr/>
            <p:nvPr/>
          </p:nvSpPr>
          <p:spPr>
            <a:xfrm>
              <a:off x="2286000" y="4572000"/>
              <a:ext cx="1752600" cy="1276350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Garamond"/>
                <a:cs typeface="Garamon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91853" y="5257800"/>
              <a:ext cx="96759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Mechanical</a:t>
              </a:r>
            </a:p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Models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5018087" y="4134048"/>
            <a:ext cx="1752600" cy="1276350"/>
            <a:chOff x="4495800" y="4267200"/>
            <a:chExt cx="1752600" cy="1276350"/>
          </a:xfrm>
          <a:scene3d>
            <a:camera prst="orthographicFront">
              <a:rot lat="0" lon="0" rev="2700000"/>
            </a:camera>
            <a:lightRig rig="threePt" dir="t"/>
          </a:scene3d>
        </p:grpSpPr>
        <p:sp>
          <p:nvSpPr>
            <p:cNvPr id="8" name="Isosceles Triangle 7"/>
            <p:cNvSpPr/>
            <p:nvPr/>
          </p:nvSpPr>
          <p:spPr>
            <a:xfrm>
              <a:off x="4495800" y="4267200"/>
              <a:ext cx="1752600" cy="127635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Garamond"/>
                <a:cs typeface="Garamon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9220" y="4953000"/>
              <a:ext cx="89246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Corrosion</a:t>
              </a:r>
            </a:p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Models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722687" y="2000448"/>
            <a:ext cx="1752600" cy="1295400"/>
            <a:chOff x="3276600" y="1447800"/>
            <a:chExt cx="1752600" cy="1295400"/>
          </a:xfrm>
        </p:grpSpPr>
        <p:sp>
          <p:nvSpPr>
            <p:cNvPr id="14" name="Isosceles Triangle 13"/>
            <p:cNvSpPr/>
            <p:nvPr/>
          </p:nvSpPr>
          <p:spPr>
            <a:xfrm>
              <a:off x="3276600" y="1466850"/>
              <a:ext cx="1752600" cy="1276350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Garamond"/>
                <a:cs typeface="Garamon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13780" y="1447800"/>
              <a:ext cx="1048597" cy="73866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Material and</a:t>
              </a:r>
            </a:p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Transport</a:t>
              </a:r>
            </a:p>
            <a:p>
              <a:pPr algn="ctr">
                <a:defRPr/>
              </a:pPr>
              <a:r>
                <a:rPr lang="en-US" sz="1400" dirty="0">
                  <a:latin typeface="Garamond"/>
                  <a:ea typeface="ＭＳ Ｐゴシック" pitchFamily="-110" charset="-128"/>
                  <a:cs typeface="Garamond"/>
                </a:rPr>
                <a:t>Models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89087" y="4819848"/>
            <a:ext cx="8032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Cracking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8175" y="5181798"/>
            <a:ext cx="981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Garamond"/>
                <a:ea typeface="ＭＳ Ｐゴシック" pitchFamily="-110" charset="-128"/>
                <a:cs typeface="Garamond"/>
              </a:rPr>
              <a:t>Debonding</a:t>
            </a:r>
            <a:endParaRPr lang="en-US" sz="1400" dirty="0">
              <a:latin typeface="Garamond"/>
              <a:ea typeface="ＭＳ Ｐゴシック" pitchFamily="-110" charset="-128"/>
              <a:cs typeface="Garamon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9175" y="5559623"/>
            <a:ext cx="9366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Properties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04012" y="4921448"/>
            <a:ext cx="9159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Resistivity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0875" y="4638873"/>
            <a:ext cx="4969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2387" y="5184973"/>
            <a:ext cx="727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Oxygen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65850" y="5492948"/>
            <a:ext cx="107226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Temperature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56287" y="5712023"/>
            <a:ext cx="8074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Moisture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0075" y="1371798"/>
            <a:ext cx="107226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Temperature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5762" y="1636911"/>
            <a:ext cx="8074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Moisture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94262" y="1398786"/>
            <a:ext cx="12227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Microstructure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32287" y="1600398"/>
            <a:ext cx="4969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83187" y="1636911"/>
            <a:ext cx="7254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Garamond"/>
                <a:ea typeface="ＭＳ Ｐゴシック" pitchFamily="-110" charset="-128"/>
                <a:cs typeface="Garamond"/>
              </a:rPr>
              <a:t>Oxygen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21406" y="6193423"/>
            <a:ext cx="3267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Garamond"/>
                <a:cs typeface="Garamond"/>
              </a:rPr>
              <a:t>Michel, A., </a:t>
            </a:r>
            <a:r>
              <a:rPr lang="en-US" sz="1000" dirty="0" err="1">
                <a:latin typeface="Garamond"/>
                <a:cs typeface="Garamond"/>
              </a:rPr>
              <a:t>Geiker</a:t>
            </a:r>
            <a:r>
              <a:rPr lang="en-US" sz="1000" dirty="0">
                <a:latin typeface="Garamond"/>
                <a:cs typeface="Garamond"/>
              </a:rPr>
              <a:t>, M, R., </a:t>
            </a:r>
            <a:r>
              <a:rPr lang="en-US" sz="1000" dirty="0" err="1">
                <a:latin typeface="Garamond"/>
                <a:cs typeface="Garamond"/>
              </a:rPr>
              <a:t>Stang</a:t>
            </a:r>
            <a:r>
              <a:rPr lang="en-US" sz="1000" dirty="0">
                <a:latin typeface="Garamond"/>
                <a:cs typeface="Garamond"/>
              </a:rPr>
              <a:t>, H., and Lepech, M.D., (</a:t>
            </a:r>
            <a:r>
              <a:rPr lang="en-US" sz="1000" dirty="0" smtClean="0">
                <a:latin typeface="Garamond"/>
                <a:cs typeface="Garamond"/>
              </a:rPr>
              <a:t>2013) </a:t>
            </a:r>
            <a:endParaRPr lang="en-US" sz="1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96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77200" cy="715963"/>
          </a:xfrm>
        </p:spPr>
        <p:txBody>
          <a:bodyPr/>
          <a:lstStyle/>
          <a:p>
            <a:pPr algn="l"/>
            <a:r>
              <a:rPr lang="en-US" dirty="0" smtClean="0">
                <a:latin typeface="Garamond"/>
                <a:cs typeface="Garamond"/>
              </a:rPr>
              <a:t>Transport of Heat and Matter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572000" y="1080000"/>
            <a:ext cx="3811588" cy="54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6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6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6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6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latin typeface="Garamond"/>
                <a:cs typeface="Garamond"/>
              </a:rPr>
              <a:t>Nernst-Planck Equation</a:t>
            </a:r>
          </a:p>
          <a:p>
            <a:endParaRPr lang="en-GB" dirty="0" smtClean="0">
              <a:latin typeface="Garamond"/>
              <a:cs typeface="Garamond"/>
            </a:endParaRPr>
          </a:p>
          <a:p>
            <a:endParaRPr lang="en-GB" dirty="0" smtClean="0">
              <a:latin typeface="Garamond"/>
              <a:cs typeface="Garamond"/>
            </a:endParaRPr>
          </a:p>
          <a:p>
            <a:endParaRPr lang="en-GB" dirty="0" smtClean="0">
              <a:latin typeface="Garamond"/>
              <a:cs typeface="Garamond"/>
            </a:endParaRPr>
          </a:p>
          <a:p>
            <a:endParaRPr lang="en-GB" dirty="0" smtClean="0">
              <a:latin typeface="Garamond"/>
              <a:cs typeface="Garamond"/>
            </a:endParaRPr>
          </a:p>
          <a:p>
            <a:endParaRPr lang="en-GB" dirty="0" smtClean="0">
              <a:latin typeface="Garamond"/>
              <a:cs typeface="Garamond"/>
            </a:endParaRP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603" y="1645121"/>
            <a:ext cx="2875361" cy="49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23716"/>
            <a:ext cx="3336486" cy="35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 descr="Chloride_ingress_thesis_num.tif"/>
          <p:cNvPicPr>
            <a:picLocks noChangeAspect="1"/>
          </p:cNvPicPr>
          <p:nvPr/>
        </p:nvPicPr>
        <p:blipFill>
          <a:blip r:embed="rId4" cstate="print"/>
          <a:srcRect l="492" t="4588" r="7376"/>
          <a:stretch>
            <a:fillRect/>
          </a:stretch>
        </p:blipFill>
        <p:spPr>
          <a:xfrm>
            <a:off x="4496911" y="3559735"/>
            <a:ext cx="3561287" cy="276486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7200" y="2014787"/>
            <a:ext cx="3738226" cy="3060000"/>
            <a:chOff x="566555" y="2060848"/>
            <a:chExt cx="3738226" cy="3060000"/>
          </a:xfrm>
        </p:grpSpPr>
        <p:sp>
          <p:nvSpPr>
            <p:cNvPr id="36" name="Oval 35"/>
            <p:cNvSpPr/>
            <p:nvPr/>
          </p:nvSpPr>
          <p:spPr>
            <a:xfrm>
              <a:off x="1750574" y="2060848"/>
              <a:ext cx="1415674" cy="418268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64952" y="2123788"/>
              <a:ext cx="138691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 dirty="0" smtClean="0">
                  <a:solidFill>
                    <a:schemeClr val="bg1">
                      <a:lumMod val="75000"/>
                    </a:schemeClr>
                  </a:solidFill>
                </a:rPr>
                <a:t>Microstructure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720992" y="3090430"/>
              <a:ext cx="1415674" cy="418268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7505" y="3153370"/>
              <a:ext cx="12426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 dirty="0" smtClean="0">
                  <a:solidFill>
                    <a:schemeClr val="bg1">
                      <a:lumMod val="75000"/>
                    </a:schemeClr>
                  </a:solidFill>
                </a:rPr>
                <a:t>Temperature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566555" y="2472681"/>
              <a:ext cx="1158279" cy="418268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5090" y="2535621"/>
              <a:ext cx="90120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 dirty="0" smtClean="0">
                  <a:solidFill>
                    <a:schemeClr val="bg1">
                      <a:lumMod val="75000"/>
                    </a:schemeClr>
                  </a:solidFill>
                </a:rPr>
                <a:t>Moisture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3146502" y="2524160"/>
              <a:ext cx="1158279" cy="4182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51367" y="2587100"/>
              <a:ext cx="5485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 dirty="0" smtClean="0"/>
                <a:t>Ions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889107" y="3090430"/>
              <a:ext cx="1158279" cy="418268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56530" y="3153370"/>
              <a:ext cx="8234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 dirty="0" smtClean="0">
                  <a:solidFill>
                    <a:schemeClr val="bg1">
                      <a:lumMod val="75000"/>
                    </a:schemeClr>
                  </a:solidFill>
                </a:rPr>
                <a:t>Oxygen</a:t>
              </a:r>
            </a:p>
          </p:txBody>
        </p:sp>
        <p:grpSp>
          <p:nvGrpSpPr>
            <p:cNvPr id="46" name="Group 118"/>
            <p:cNvGrpSpPr>
              <a:grpSpLocks/>
            </p:cNvGrpSpPr>
            <p:nvPr/>
          </p:nvGrpSpPr>
          <p:grpSpPr bwMode="auto">
            <a:xfrm>
              <a:off x="1700673" y="2524160"/>
              <a:ext cx="1543485" cy="1029370"/>
              <a:chOff x="3181350" y="184150"/>
              <a:chExt cx="2159000" cy="1440000"/>
            </a:xfrm>
            <a:noFill/>
          </p:grpSpPr>
          <p:sp>
            <p:nvSpPr>
              <p:cNvPr id="50" name="Isosceles Triangle 49"/>
              <p:cNvSpPr>
                <a:spLocks/>
              </p:cNvSpPr>
              <p:nvPr/>
            </p:nvSpPr>
            <p:spPr>
              <a:xfrm flipV="1">
                <a:off x="3181350" y="184150"/>
                <a:ext cx="2159000" cy="1440000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1" name="TextBox 112"/>
              <p:cNvSpPr txBox="1">
                <a:spLocks noChangeArrowheads="1"/>
              </p:cNvSpPr>
              <p:nvPr/>
            </p:nvSpPr>
            <p:spPr bwMode="auto">
              <a:xfrm>
                <a:off x="3364847" y="228600"/>
                <a:ext cx="1792008" cy="96874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300" dirty="0" smtClean="0"/>
                  <a:t>Material and </a:t>
                </a:r>
                <a:br>
                  <a:rPr lang="en-GB" sz="1300" dirty="0" smtClean="0"/>
                </a:br>
                <a:r>
                  <a:rPr lang="en-GB" sz="1300" dirty="0" smtClean="0"/>
                  <a:t>transport </a:t>
                </a:r>
                <a:br>
                  <a:rPr lang="en-GB" sz="1300" dirty="0" smtClean="0"/>
                </a:br>
                <a:r>
                  <a:rPr lang="en-GB" sz="1300" dirty="0" smtClean="0"/>
                  <a:t>model</a:t>
                </a:r>
                <a:endParaRPr lang="en-GB" sz="1300" dirty="0"/>
              </a:p>
            </p:txBody>
          </p:sp>
        </p:grpSp>
        <p:grpSp>
          <p:nvGrpSpPr>
            <p:cNvPr id="47" name="Group 92"/>
            <p:cNvGrpSpPr/>
            <p:nvPr/>
          </p:nvGrpSpPr>
          <p:grpSpPr>
            <a:xfrm>
              <a:off x="1699537" y="3576228"/>
              <a:ext cx="1543485" cy="1544620"/>
              <a:chOff x="3492500" y="3028405"/>
              <a:chExt cx="2159000" cy="2160587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 bwMode="auto">
              <a:xfrm>
                <a:off x="3492500" y="3028405"/>
                <a:ext cx="2159000" cy="216058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9" name="TextBox 117"/>
              <p:cNvSpPr txBox="1">
                <a:spLocks noChangeArrowheads="1"/>
              </p:cNvSpPr>
              <p:nvPr/>
            </p:nvSpPr>
            <p:spPr bwMode="auto">
              <a:xfrm>
                <a:off x="3687205" y="3595480"/>
                <a:ext cx="1769586" cy="1033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b="1" dirty="0" smtClean="0"/>
                  <a:t>Service </a:t>
                </a:r>
                <a:br>
                  <a:rPr lang="en-GB" sz="1400" b="1" dirty="0" smtClean="0"/>
                </a:br>
                <a:r>
                  <a:rPr lang="en-GB" sz="1400" b="1" dirty="0" smtClean="0"/>
                  <a:t>life </a:t>
                </a:r>
                <a:br>
                  <a:rPr lang="en-GB" sz="1400" b="1" dirty="0" smtClean="0"/>
                </a:br>
                <a:r>
                  <a:rPr lang="en-GB" sz="1400" b="1" dirty="0" smtClean="0"/>
                  <a:t>prediction </a:t>
                </a:r>
                <a:endParaRPr lang="en-GB" sz="1400" b="1" dirty="0"/>
              </a:p>
            </p:txBody>
          </p:sp>
        </p:grpSp>
      </p:grp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4673102" y="2819400"/>
            <a:ext cx="54726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188913" marR="0" lvl="0" indent="-188913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Comparison experimental and </a:t>
            </a:r>
            <a:b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13359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868" y="76200"/>
            <a:ext cx="8092932" cy="715963"/>
          </a:xfrm>
        </p:spPr>
        <p:txBody>
          <a:bodyPr/>
          <a:lstStyle/>
          <a:p>
            <a:pPr algn="l"/>
            <a:r>
              <a:rPr lang="en-US" dirty="0" smtClean="0">
                <a:latin typeface="Garamond"/>
                <a:cs typeface="Garamond"/>
              </a:rPr>
              <a:t>Reinforcement Corrosion Modeling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0" y="1080000"/>
            <a:ext cx="3811588" cy="5085850"/>
          </a:xfrm>
        </p:spPr>
        <p:txBody>
          <a:bodyPr/>
          <a:lstStyle/>
          <a:p>
            <a:r>
              <a:rPr lang="en-GB" sz="1800" dirty="0" err="1" smtClean="0">
                <a:latin typeface="Garamond"/>
                <a:cs typeface="Garamond"/>
              </a:rPr>
              <a:t>Modeling</a:t>
            </a:r>
            <a:r>
              <a:rPr lang="en-GB" sz="1800" dirty="0" smtClean="0">
                <a:latin typeface="Garamond"/>
                <a:cs typeface="Garamond"/>
              </a:rPr>
              <a:t> reinforcement corrosion</a:t>
            </a:r>
          </a:p>
          <a:p>
            <a:pPr lvl="1"/>
            <a:endParaRPr lang="en-GB" sz="1600" dirty="0" smtClean="0">
              <a:latin typeface="Garamond"/>
              <a:cs typeface="Garamond"/>
            </a:endParaRPr>
          </a:p>
          <a:p>
            <a:pPr lvl="1"/>
            <a:r>
              <a:rPr lang="en-GB" sz="1600" dirty="0" smtClean="0">
                <a:latin typeface="Garamond"/>
                <a:cs typeface="Garamond"/>
              </a:rPr>
              <a:t>corrosion current and potential</a:t>
            </a:r>
          </a:p>
          <a:p>
            <a:pPr lvl="1"/>
            <a:endParaRPr lang="en-GB" sz="1600" dirty="0" smtClean="0">
              <a:latin typeface="Garamond"/>
              <a:cs typeface="Garamond"/>
            </a:endParaRPr>
          </a:p>
          <a:p>
            <a:pPr lvl="1"/>
            <a:endParaRPr lang="en-GB" sz="1600" dirty="0" smtClean="0">
              <a:latin typeface="Garamond"/>
              <a:cs typeface="Garamond"/>
            </a:endParaRPr>
          </a:p>
          <a:p>
            <a:pPr lvl="1"/>
            <a:endParaRPr lang="en-GB" sz="1600" dirty="0" smtClean="0">
              <a:latin typeface="Garamond"/>
              <a:cs typeface="Garamond"/>
            </a:endParaRPr>
          </a:p>
          <a:p>
            <a:pPr lvl="1"/>
            <a:endParaRPr lang="en-GB" sz="1600" dirty="0" smtClean="0">
              <a:latin typeface="Garamond"/>
              <a:cs typeface="Garamond"/>
            </a:endParaRPr>
          </a:p>
          <a:p>
            <a:pPr lvl="1"/>
            <a:r>
              <a:rPr lang="en-GB" sz="1600" dirty="0" smtClean="0">
                <a:latin typeface="Garamond"/>
                <a:cs typeface="Garamond"/>
              </a:rPr>
              <a:t>polarization</a:t>
            </a:r>
            <a:endParaRPr lang="en-GB" sz="1600" dirty="0">
              <a:latin typeface="Garamond"/>
              <a:cs typeface="Garamond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68313" y="1052736"/>
            <a:ext cx="3722905" cy="2556933"/>
            <a:chOff x="-5329100" y="2483895"/>
            <a:chExt cx="4771121" cy="3276859"/>
          </a:xfrm>
        </p:grpSpPr>
        <p:sp>
          <p:nvSpPr>
            <p:cNvPr id="6" name="Oval 5"/>
            <p:cNvSpPr/>
            <p:nvPr/>
          </p:nvSpPr>
          <p:spPr>
            <a:xfrm>
              <a:off x="-2769774" y="3419594"/>
              <a:ext cx="1782198" cy="5265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543420" y="3495517"/>
              <a:ext cx="1329489" cy="374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Resistivity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-3083870" y="5274754"/>
              <a:ext cx="1425599" cy="48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167334" y="5330398"/>
              <a:ext cx="1592526" cy="374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Temperature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4811200" y="4845353"/>
              <a:ext cx="1458163" cy="5265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4659595" y="4921277"/>
              <a:ext cx="1154952" cy="374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Moisture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-1959682" y="4108657"/>
              <a:ext cx="1401703" cy="48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610330" y="4164301"/>
              <a:ext cx="702996" cy="374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Ions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-2542790" y="4691921"/>
              <a:ext cx="1401703" cy="48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2369576" y="4747565"/>
              <a:ext cx="1055275" cy="374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Oxygen</a:t>
              </a:r>
            </a:p>
          </p:txBody>
        </p:sp>
        <p:grpSp>
          <p:nvGrpSpPr>
            <p:cNvPr id="16" name="Group 90"/>
            <p:cNvGrpSpPr/>
            <p:nvPr/>
          </p:nvGrpSpPr>
          <p:grpSpPr>
            <a:xfrm>
              <a:off x="-3984645" y="3722621"/>
              <a:ext cx="1943100" cy="1295877"/>
              <a:chOff x="4986338" y="4404767"/>
              <a:chExt cx="2159000" cy="1439863"/>
            </a:xfrm>
            <a:noFill/>
          </p:grpSpPr>
          <p:sp>
            <p:nvSpPr>
              <p:cNvPr id="20" name="Isosceles Triangle 19"/>
              <p:cNvSpPr>
                <a:spLocks/>
              </p:cNvSpPr>
              <p:nvPr/>
            </p:nvSpPr>
            <p:spPr bwMode="auto">
              <a:xfrm rot="18900000">
                <a:off x="4986338" y="4404767"/>
                <a:ext cx="2159000" cy="1439863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TextBox 114"/>
              <p:cNvSpPr txBox="1">
                <a:spLocks noChangeArrowheads="1"/>
              </p:cNvSpPr>
              <p:nvPr/>
            </p:nvSpPr>
            <p:spPr bwMode="auto">
              <a:xfrm rot="18900000">
                <a:off x="5541876" y="4947941"/>
                <a:ext cx="1401975" cy="70121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300" dirty="0"/>
                  <a:t>Corrosion</a:t>
                </a:r>
                <a:br>
                  <a:rPr lang="en-US" sz="1300" dirty="0"/>
                </a:br>
                <a:r>
                  <a:rPr lang="en-US" sz="1300" dirty="0"/>
                  <a:t>model</a:t>
                </a:r>
              </a:p>
            </p:txBody>
          </p:sp>
        </p:grpSp>
        <p:grpSp>
          <p:nvGrpSpPr>
            <p:cNvPr id="17" name="Group 92"/>
            <p:cNvGrpSpPr/>
            <p:nvPr/>
          </p:nvGrpSpPr>
          <p:grpSpPr>
            <a:xfrm>
              <a:off x="-5329100" y="2483895"/>
              <a:ext cx="1943100" cy="1944528"/>
              <a:chOff x="3492500" y="3028405"/>
              <a:chExt cx="2159000" cy="2160587"/>
            </a:xfrm>
            <a:noFill/>
          </p:grpSpPr>
          <p:sp>
            <p:nvSpPr>
              <p:cNvPr id="18" name="Oval 17"/>
              <p:cNvSpPr>
                <a:spLocks noChangeAspect="1"/>
              </p:cNvSpPr>
              <p:nvPr/>
            </p:nvSpPr>
            <p:spPr bwMode="auto">
              <a:xfrm>
                <a:off x="3492500" y="3028405"/>
                <a:ext cx="2159000" cy="216058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" name="TextBox 117"/>
              <p:cNvSpPr txBox="1">
                <a:spLocks noChangeArrowheads="1"/>
              </p:cNvSpPr>
              <p:nvPr/>
            </p:nvSpPr>
            <p:spPr bwMode="auto">
              <a:xfrm>
                <a:off x="3671285" y="3582786"/>
                <a:ext cx="1801430" cy="105182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Service </a:t>
                </a:r>
                <a:br>
                  <a:rPr lang="en-US" sz="1400" b="1" dirty="0"/>
                </a:br>
                <a:r>
                  <a:rPr lang="en-US" sz="1400" b="1" dirty="0"/>
                  <a:t>life </a:t>
                </a:r>
                <a:br>
                  <a:rPr lang="en-US" sz="1400" b="1" dirty="0"/>
                </a:br>
                <a:r>
                  <a:rPr lang="en-US" sz="1400" b="1" dirty="0"/>
                  <a:t>prediction </a:t>
                </a:r>
              </a:p>
            </p:txBody>
          </p:sp>
        </p:grp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900" y="2049628"/>
            <a:ext cx="1478649" cy="53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89" y="2633239"/>
            <a:ext cx="720270" cy="30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4475" y="3519010"/>
            <a:ext cx="1461499" cy="31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5240" y="3950401"/>
            <a:ext cx="2459968" cy="66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4527998" y="4730078"/>
            <a:ext cx="4094452" cy="523380"/>
            <a:chOff x="4219238" y="4921844"/>
            <a:chExt cx="4094452" cy="523380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9238" y="4921844"/>
              <a:ext cx="2090306" cy="523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2280" y="4935166"/>
              <a:ext cx="1221410" cy="496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1151" y="5367015"/>
            <a:ext cx="1408146" cy="49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 descr="Lopez Model 1 Thesis.tiff"/>
          <p:cNvPicPr>
            <a:picLocks noChangeAspect="1"/>
          </p:cNvPicPr>
          <p:nvPr/>
        </p:nvPicPr>
        <p:blipFill>
          <a:blip r:embed="rId9" cstate="print"/>
          <a:srcRect l="984" t="3281" r="6398"/>
          <a:stretch>
            <a:fillRect/>
          </a:stretch>
        </p:blipFill>
        <p:spPr>
          <a:xfrm>
            <a:off x="762000" y="3702677"/>
            <a:ext cx="3341955" cy="26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85734" y="76200"/>
            <a:ext cx="8558265" cy="715963"/>
          </a:xfrm>
        </p:spPr>
        <p:txBody>
          <a:bodyPr/>
          <a:lstStyle/>
          <a:p>
            <a:r>
              <a:rPr lang="en-US" dirty="0">
                <a:ea typeface="ＭＳ Ｐゴシック" charset="-128"/>
              </a:rPr>
              <a:t>Multi-physics Transport Coupling</a:t>
            </a:r>
          </a:p>
        </p:txBody>
      </p:sp>
      <p:pic>
        <p:nvPicPr>
          <p:cNvPr id="35843" name="Picture 4" descr="Chloride_trans_props.tiff"/>
          <p:cNvPicPr>
            <a:picLocks noChangeAspect="1"/>
          </p:cNvPicPr>
          <p:nvPr/>
        </p:nvPicPr>
        <p:blipFill>
          <a:blip r:embed="rId2"/>
          <a:srcRect l="6250" t="2315" b="2779"/>
          <a:stretch>
            <a:fillRect/>
          </a:stretch>
        </p:blipFill>
        <p:spPr bwMode="auto">
          <a:xfrm>
            <a:off x="1524000" y="1117600"/>
            <a:ext cx="68580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4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85734" y="76200"/>
            <a:ext cx="8558265" cy="715963"/>
          </a:xfrm>
        </p:spPr>
        <p:txBody>
          <a:bodyPr/>
          <a:lstStyle/>
          <a:p>
            <a:r>
              <a:rPr lang="en-US" dirty="0">
                <a:ea typeface="ＭＳ Ｐゴシック" charset="-128"/>
              </a:rPr>
              <a:t>Multi-physics Corrosion Coupling</a:t>
            </a:r>
          </a:p>
        </p:txBody>
      </p:sp>
      <p:pic>
        <p:nvPicPr>
          <p:cNvPr id="36867" name="Picture 3" descr="Corrosion_trans_props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92213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1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28621</TotalTime>
  <Words>1321</Words>
  <Application>Microsoft Macintosh PowerPoint</Application>
  <PresentationFormat>On-screen Show (4:3)</PresentationFormat>
  <Paragraphs>209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Quantifying Risks and Performance of Infrastructure Investments</vt:lpstr>
      <vt:lpstr>Macro-trends affecting infrastructure</vt:lpstr>
      <vt:lpstr>Distributed Sensor Networks</vt:lpstr>
      <vt:lpstr>Macro-trends affecting infrastructure</vt:lpstr>
      <vt:lpstr>Coupled Multi-physics Service Life</vt:lpstr>
      <vt:lpstr>Transport of Heat and Matter</vt:lpstr>
      <vt:lpstr>Reinforcement Corrosion Modeling</vt:lpstr>
      <vt:lpstr>Multi-physics Transport Coupling</vt:lpstr>
      <vt:lpstr>Multi-physics Corrosion Coupling</vt:lpstr>
      <vt:lpstr>Corrosion Propagation (Cracked ECC)</vt:lpstr>
      <vt:lpstr>Corrosion Propagation (Cracked ECC)</vt:lpstr>
      <vt:lpstr>High-Fidelity Physical Modeling</vt:lpstr>
      <vt:lpstr>Macro-trends affecting infrastructure</vt:lpstr>
      <vt:lpstr>Financial Measures of Performance</vt:lpstr>
      <vt:lpstr>fib 2010 Model Code</vt:lpstr>
      <vt:lpstr>Design for Sustainability</vt:lpstr>
      <vt:lpstr>OFU Gimsøystraumen Bridge </vt:lpstr>
      <vt:lpstr>Design for Sustainability</vt:lpstr>
      <vt:lpstr>Macro-trends affecting infrastructure</vt:lpstr>
      <vt:lpstr>Accounting for Broad Metrics</vt:lpstr>
      <vt:lpstr>Conclusions</vt:lpstr>
      <vt:lpstr>Acknowledgements</vt:lpstr>
      <vt:lpstr>References</vt:lpstr>
      <vt:lpstr>Questions?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Cycle Assessment of Biodiesel – Science and Policy</dc:title>
  <dc:creator>Michael Lepech</dc:creator>
  <cp:lastModifiedBy>Giovanni Castaldo</cp:lastModifiedBy>
  <cp:revision>192</cp:revision>
  <dcterms:created xsi:type="dcterms:W3CDTF">2015-04-23T15:33:03Z</dcterms:created>
  <dcterms:modified xsi:type="dcterms:W3CDTF">2016-10-13T15:23:25Z</dcterms:modified>
</cp:coreProperties>
</file>