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06" r:id="rId3"/>
    <p:sldId id="284" r:id="rId4"/>
    <p:sldId id="285" r:id="rId5"/>
    <p:sldId id="294" r:id="rId6"/>
    <p:sldId id="295" r:id="rId7"/>
    <p:sldId id="281" r:id="rId8"/>
    <p:sldId id="296" r:id="rId9"/>
    <p:sldId id="300" r:id="rId10"/>
    <p:sldId id="262" r:id="rId11"/>
    <p:sldId id="266" r:id="rId12"/>
    <p:sldId id="268" r:id="rId13"/>
    <p:sldId id="269" r:id="rId14"/>
    <p:sldId id="274" r:id="rId15"/>
    <p:sldId id="287" r:id="rId16"/>
    <p:sldId id="290" r:id="rId17"/>
    <p:sldId id="304" r:id="rId18"/>
    <p:sldId id="307" r:id="rId19"/>
    <p:sldId id="309" r:id="rId20"/>
    <p:sldId id="310" r:id="rId21"/>
    <p:sldId id="311" r:id="rId22"/>
    <p:sldId id="312" r:id="rId23"/>
    <p:sldId id="313" r:id="rId24"/>
    <p:sldId id="314" r:id="rId25"/>
    <p:sldId id="318" r:id="rId26"/>
    <p:sldId id="319" r:id="rId27"/>
    <p:sldId id="320" r:id="rId28"/>
    <p:sldId id="293" r:id="rId29"/>
    <p:sldId id="323" r:id="rId30"/>
    <p:sldId id="325" r:id="rId31"/>
    <p:sldId id="286" r:id="rId32"/>
    <p:sldId id="291" r:id="rId33"/>
    <p:sldId id="283" r:id="rId34"/>
    <p:sldId id="270" r:id="rId35"/>
    <p:sldId id="308" r:id="rId36"/>
    <p:sldId id="275" r:id="rId37"/>
    <p:sldId id="276" r:id="rId38"/>
    <p:sldId id="277" r:id="rId39"/>
    <p:sldId id="315" r:id="rId40"/>
    <p:sldId id="316" r:id="rId41"/>
    <p:sldId id="317" r:id="rId42"/>
    <p:sldId id="321" r:id="rId43"/>
    <p:sldId id="322" r:id="rId44"/>
  </p:sldIdLst>
  <p:sldSz cx="9144000" cy="5143500" type="screen16x9"/>
  <p:notesSz cx="6858000" cy="9144000"/>
  <p:defaultText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4" algn="l" defTabSz="457162" rtl="0" eaLnBrk="1" latinLnBrk="0" hangingPunct="1">
      <a:defRPr sz="1800" kern="1200">
        <a:solidFill>
          <a:schemeClr val="tx1"/>
        </a:solidFill>
        <a:latin typeface="+mn-lt"/>
        <a:ea typeface="+mn-ea"/>
        <a:cs typeface="+mn-cs"/>
      </a:defRPr>
    </a:lvl3pPr>
    <a:lvl4pPr marL="1371486" algn="l" defTabSz="457162" rtl="0" eaLnBrk="1" latinLnBrk="0" hangingPunct="1">
      <a:defRPr sz="1800" kern="1200">
        <a:solidFill>
          <a:schemeClr val="tx1"/>
        </a:solidFill>
        <a:latin typeface="+mn-lt"/>
        <a:ea typeface="+mn-ea"/>
        <a:cs typeface="+mn-cs"/>
      </a:defRPr>
    </a:lvl4pPr>
    <a:lvl5pPr marL="1828648" algn="l" defTabSz="457162" rtl="0" eaLnBrk="1" latinLnBrk="0" hangingPunct="1">
      <a:defRPr sz="1800" kern="1200">
        <a:solidFill>
          <a:schemeClr val="tx1"/>
        </a:solidFill>
        <a:latin typeface="+mn-lt"/>
        <a:ea typeface="+mn-ea"/>
        <a:cs typeface="+mn-cs"/>
      </a:defRPr>
    </a:lvl5pPr>
    <a:lvl6pPr marL="2285810" algn="l" defTabSz="457162" rtl="0" eaLnBrk="1" latinLnBrk="0" hangingPunct="1">
      <a:defRPr sz="1800" kern="1200">
        <a:solidFill>
          <a:schemeClr val="tx1"/>
        </a:solidFill>
        <a:latin typeface="+mn-lt"/>
        <a:ea typeface="+mn-ea"/>
        <a:cs typeface="+mn-cs"/>
      </a:defRPr>
    </a:lvl6pPr>
    <a:lvl7pPr marL="2742972" algn="l" defTabSz="457162" rtl="0" eaLnBrk="1" latinLnBrk="0" hangingPunct="1">
      <a:defRPr sz="1800" kern="1200">
        <a:solidFill>
          <a:schemeClr val="tx1"/>
        </a:solidFill>
        <a:latin typeface="+mn-lt"/>
        <a:ea typeface="+mn-ea"/>
        <a:cs typeface="+mn-cs"/>
      </a:defRPr>
    </a:lvl7pPr>
    <a:lvl8pPr marL="3200133" algn="l" defTabSz="457162" rtl="0" eaLnBrk="1" latinLnBrk="0" hangingPunct="1">
      <a:defRPr sz="1800" kern="1200">
        <a:solidFill>
          <a:schemeClr val="tx1"/>
        </a:solidFill>
        <a:latin typeface="+mn-lt"/>
        <a:ea typeface="+mn-ea"/>
        <a:cs typeface="+mn-cs"/>
      </a:defRPr>
    </a:lvl8pPr>
    <a:lvl9pPr marL="3657296" algn="l" defTabSz="45716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4D19"/>
    <a:srgbClr val="3C3C3C"/>
    <a:srgbClr val="F7A1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98" autoAdjust="0"/>
  </p:normalViewPr>
  <p:slideViewPr>
    <p:cSldViewPr snapToGrid="0" snapToObjects="1">
      <p:cViewPr>
        <p:scale>
          <a:sx n="99" d="100"/>
          <a:sy n="99" d="100"/>
        </p:scale>
        <p:origin x="-112" y="-8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C4510E-545A-3741-90C7-D3B8BF1F271E}" type="datetimeFigureOut">
              <a:rPr lang="en-US" smtClean="0"/>
              <a:t>10/12/16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43D0F-BDFD-5547-A3F7-6623911A689A}" type="slidenum">
              <a:rPr lang="en-US" smtClean="0"/>
              <a:t>‹#›</a:t>
            </a:fld>
            <a:endParaRPr lang="en-US"/>
          </a:p>
        </p:txBody>
      </p:sp>
    </p:spTree>
    <p:extLst>
      <p:ext uri="{BB962C8B-B14F-4D97-AF65-F5344CB8AC3E}">
        <p14:creationId xmlns:p14="http://schemas.microsoft.com/office/powerpoint/2010/main" val="1389776317"/>
      </p:ext>
    </p:extLst>
  </p:cSld>
  <p:clrMap bg1="lt1" tx1="dk1" bg2="lt2" tx2="dk2" accent1="accent1" accent2="accent2" accent3="accent3" accent4="accent4" accent5="accent5" accent6="accent6" hlink="hlink" folHlink="folHlink"/>
  <p:notesStyle>
    <a:lvl1pPr marL="0" algn="l" defTabSz="457162" rtl="0" eaLnBrk="1" latinLnBrk="0" hangingPunct="1">
      <a:defRPr sz="1200" kern="1200">
        <a:solidFill>
          <a:schemeClr val="tx1"/>
        </a:solidFill>
        <a:latin typeface="+mn-lt"/>
        <a:ea typeface="+mn-ea"/>
        <a:cs typeface="+mn-cs"/>
      </a:defRPr>
    </a:lvl1pPr>
    <a:lvl2pPr marL="457162" algn="l" defTabSz="457162" rtl="0" eaLnBrk="1" latinLnBrk="0" hangingPunct="1">
      <a:defRPr sz="1200" kern="1200">
        <a:solidFill>
          <a:schemeClr val="tx1"/>
        </a:solidFill>
        <a:latin typeface="+mn-lt"/>
        <a:ea typeface="+mn-ea"/>
        <a:cs typeface="+mn-cs"/>
      </a:defRPr>
    </a:lvl2pPr>
    <a:lvl3pPr marL="914324" algn="l" defTabSz="457162" rtl="0" eaLnBrk="1" latinLnBrk="0" hangingPunct="1">
      <a:defRPr sz="1200" kern="1200">
        <a:solidFill>
          <a:schemeClr val="tx1"/>
        </a:solidFill>
        <a:latin typeface="+mn-lt"/>
        <a:ea typeface="+mn-ea"/>
        <a:cs typeface="+mn-cs"/>
      </a:defRPr>
    </a:lvl3pPr>
    <a:lvl4pPr marL="1371486" algn="l" defTabSz="457162" rtl="0" eaLnBrk="1" latinLnBrk="0" hangingPunct="1">
      <a:defRPr sz="1200" kern="1200">
        <a:solidFill>
          <a:schemeClr val="tx1"/>
        </a:solidFill>
        <a:latin typeface="+mn-lt"/>
        <a:ea typeface="+mn-ea"/>
        <a:cs typeface="+mn-cs"/>
      </a:defRPr>
    </a:lvl4pPr>
    <a:lvl5pPr marL="1828648" algn="l" defTabSz="457162" rtl="0" eaLnBrk="1" latinLnBrk="0" hangingPunct="1">
      <a:defRPr sz="1200" kern="1200">
        <a:solidFill>
          <a:schemeClr val="tx1"/>
        </a:solidFill>
        <a:latin typeface="+mn-lt"/>
        <a:ea typeface="+mn-ea"/>
        <a:cs typeface="+mn-cs"/>
      </a:defRPr>
    </a:lvl5pPr>
    <a:lvl6pPr marL="2285810" algn="l" defTabSz="457162" rtl="0" eaLnBrk="1" latinLnBrk="0" hangingPunct="1">
      <a:defRPr sz="1200" kern="1200">
        <a:solidFill>
          <a:schemeClr val="tx1"/>
        </a:solidFill>
        <a:latin typeface="+mn-lt"/>
        <a:ea typeface="+mn-ea"/>
        <a:cs typeface="+mn-cs"/>
      </a:defRPr>
    </a:lvl6pPr>
    <a:lvl7pPr marL="2742972" algn="l" defTabSz="457162" rtl="0" eaLnBrk="1" latinLnBrk="0" hangingPunct="1">
      <a:defRPr sz="1200" kern="1200">
        <a:solidFill>
          <a:schemeClr val="tx1"/>
        </a:solidFill>
        <a:latin typeface="+mn-lt"/>
        <a:ea typeface="+mn-ea"/>
        <a:cs typeface="+mn-cs"/>
      </a:defRPr>
    </a:lvl7pPr>
    <a:lvl8pPr marL="3200133" algn="l" defTabSz="457162" rtl="0" eaLnBrk="1" latinLnBrk="0" hangingPunct="1">
      <a:defRPr sz="1200" kern="1200">
        <a:solidFill>
          <a:schemeClr val="tx1"/>
        </a:solidFill>
        <a:latin typeface="+mn-lt"/>
        <a:ea typeface="+mn-ea"/>
        <a:cs typeface="+mn-cs"/>
      </a:defRPr>
    </a:lvl8pPr>
    <a:lvl9pPr marL="3657296" algn="l" defTabSz="4571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1</a:t>
            </a:fld>
            <a:endParaRPr lang="en-US"/>
          </a:p>
        </p:txBody>
      </p:sp>
    </p:spTree>
    <p:extLst>
      <p:ext uri="{BB962C8B-B14F-4D97-AF65-F5344CB8AC3E}">
        <p14:creationId xmlns:p14="http://schemas.microsoft.com/office/powerpoint/2010/main" val="285039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29</a:t>
            </a:fld>
            <a:endParaRPr lang="en-US"/>
          </a:p>
        </p:txBody>
      </p:sp>
    </p:spTree>
    <p:extLst>
      <p:ext uri="{BB962C8B-B14F-4D97-AF65-F5344CB8AC3E}">
        <p14:creationId xmlns:p14="http://schemas.microsoft.com/office/powerpoint/2010/main" val="2850393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0" fontAlgn="base" hangingPunct="0">
              <a:spcBef>
                <a:spcPts val="600"/>
              </a:spcBef>
              <a:spcAft>
                <a:spcPct val="0"/>
              </a:spcAft>
              <a:defRPr/>
            </a:pPr>
            <a:r>
              <a:rPr lang="en-US" altLang="en-US" sz="2400" dirty="0" smtClean="0">
                <a:solidFill>
                  <a:srgbClr val="000000"/>
                </a:solidFill>
                <a:latin typeface="+mn-lt"/>
                <a:cs typeface="Calibri"/>
              </a:rPr>
              <a:t>Convolutional neural</a:t>
            </a:r>
            <a:r>
              <a:rPr lang="en-US" altLang="en-US" sz="2400" baseline="0" dirty="0" smtClean="0">
                <a:solidFill>
                  <a:srgbClr val="000000"/>
                </a:solidFill>
                <a:latin typeface="+mn-lt"/>
                <a:cs typeface="Calibri"/>
              </a:rPr>
              <a:t> networks are a type of deep learning model specifically designed to take images as input</a:t>
            </a:r>
          </a:p>
          <a:p>
            <a:pPr marL="342900" indent="-342900" eaLnBrk="0" fontAlgn="base" hangingPunct="0">
              <a:spcBef>
                <a:spcPts val="600"/>
              </a:spcBef>
              <a:spcAft>
                <a:spcPct val="0"/>
              </a:spcAft>
              <a:buFontTx/>
              <a:buChar char="-"/>
              <a:defRPr/>
            </a:pPr>
            <a:r>
              <a:rPr lang="en-US" altLang="en-US" sz="2400" baseline="0" dirty="0" smtClean="0">
                <a:solidFill>
                  <a:srgbClr val="000000"/>
                </a:solidFill>
                <a:latin typeface="+mn-lt"/>
                <a:cs typeface="Calibri"/>
              </a:rPr>
              <a:t>State of the art performance on classic computer vision tasks such as image classification, object detection, etc.</a:t>
            </a:r>
          </a:p>
          <a:p>
            <a:pPr marL="342900" indent="-342900" eaLnBrk="0" fontAlgn="base" hangingPunct="0">
              <a:spcBef>
                <a:spcPts val="600"/>
              </a:spcBef>
              <a:spcAft>
                <a:spcPct val="0"/>
              </a:spcAft>
              <a:buFontTx/>
              <a:buChar char="-"/>
              <a:defRPr/>
            </a:pPr>
            <a:r>
              <a:rPr lang="en-US" altLang="en-US" sz="2400" baseline="0" dirty="0" smtClean="0">
                <a:solidFill>
                  <a:srgbClr val="000000"/>
                </a:solidFill>
                <a:latin typeface="+mn-lt"/>
                <a:cs typeface="Calibri"/>
              </a:rPr>
              <a:t>Many layers -&gt; “deep learning”</a:t>
            </a:r>
          </a:p>
          <a:p>
            <a:pPr marL="342900" indent="-342900" eaLnBrk="0" fontAlgn="base" hangingPunct="0">
              <a:spcBef>
                <a:spcPts val="600"/>
              </a:spcBef>
              <a:spcAft>
                <a:spcPct val="0"/>
              </a:spcAft>
              <a:buFontTx/>
              <a:buChar char="-"/>
              <a:defRPr/>
            </a:pPr>
            <a:endParaRPr lang="en-US" altLang="en-US" sz="2400" baseline="0" dirty="0" smtClean="0">
              <a:solidFill>
                <a:srgbClr val="000000"/>
              </a:solidFill>
              <a:latin typeface="+mn-lt"/>
              <a:cs typeface="Calibri"/>
            </a:endParaRPr>
          </a:p>
          <a:p>
            <a:pPr marL="0" indent="0" eaLnBrk="0" fontAlgn="base" hangingPunct="0">
              <a:spcBef>
                <a:spcPts val="600"/>
              </a:spcBef>
              <a:spcAft>
                <a:spcPct val="0"/>
              </a:spcAft>
              <a:buFontTx/>
              <a:buNone/>
              <a:defRPr/>
            </a:pPr>
            <a:r>
              <a:rPr lang="en-US" altLang="en-US" sz="2400" baseline="0" dirty="0" smtClean="0">
                <a:solidFill>
                  <a:srgbClr val="000000"/>
                </a:solidFill>
                <a:latin typeface="+mn-lt"/>
                <a:cs typeface="Calibri"/>
              </a:rPr>
              <a:t>Each of these layers has many “neurons”, which learn to look for different things in the image. In the lower layers, neurons may be activated by low-level features such as edges and corners. In higher layers, neurons may be sensitive to thing like faces, ears, noses, etc. in the example of face recognition.</a:t>
            </a:r>
          </a:p>
          <a:p>
            <a:pPr marL="0" indent="0" eaLnBrk="0" fontAlgn="base" hangingPunct="0">
              <a:spcBef>
                <a:spcPts val="600"/>
              </a:spcBef>
              <a:spcAft>
                <a:spcPct val="0"/>
              </a:spcAft>
              <a:buFontTx/>
              <a:buNone/>
              <a:defRPr/>
            </a:pPr>
            <a:endParaRPr lang="en-US" altLang="en-US" sz="2400" baseline="0" dirty="0" smtClean="0">
              <a:solidFill>
                <a:srgbClr val="000000"/>
              </a:solidFill>
              <a:latin typeface="+mn-lt"/>
              <a:cs typeface="Calibri"/>
            </a:endParaRPr>
          </a:p>
          <a:p>
            <a:pPr marL="0" indent="0" eaLnBrk="0" fontAlgn="base" hangingPunct="0">
              <a:spcBef>
                <a:spcPts val="600"/>
              </a:spcBef>
              <a:spcAft>
                <a:spcPct val="0"/>
              </a:spcAft>
              <a:buFontTx/>
              <a:buNone/>
              <a:defRPr/>
            </a:pPr>
            <a:r>
              <a:rPr lang="en-US" altLang="en-US" sz="2400" dirty="0" smtClean="0">
                <a:solidFill>
                  <a:srgbClr val="000000"/>
                </a:solidFill>
                <a:latin typeface="+mn-lt"/>
                <a:cs typeface="Calibri"/>
              </a:rPr>
              <a:t>In our case, we</a:t>
            </a:r>
            <a:r>
              <a:rPr lang="en-US" altLang="en-US" sz="2400" baseline="0" dirty="0" smtClean="0">
                <a:solidFill>
                  <a:srgbClr val="000000"/>
                </a:solidFill>
                <a:latin typeface="+mn-lt"/>
                <a:cs typeface="Calibri"/>
              </a:rPr>
              <a:t> can think of the CNN as a nonlinear mapping from images to lower-dimensional feature vector representation that summarizes the information contained in the image.</a:t>
            </a:r>
          </a:p>
          <a:p>
            <a:pPr marL="342900" indent="-342900" eaLnBrk="0" fontAlgn="base" hangingPunct="0">
              <a:spcBef>
                <a:spcPts val="600"/>
              </a:spcBef>
              <a:spcAft>
                <a:spcPct val="0"/>
              </a:spcAft>
              <a:buFontTx/>
              <a:buChar char="-"/>
              <a:defRPr/>
            </a:pPr>
            <a:r>
              <a:rPr lang="en-US" altLang="en-US" sz="2400" baseline="0" dirty="0" smtClean="0">
                <a:solidFill>
                  <a:srgbClr val="000000"/>
                </a:solidFill>
                <a:latin typeface="+mn-lt"/>
                <a:cs typeface="Calibri"/>
              </a:rPr>
              <a:t>When we train on nighttime lights data, our CNN learns to extract features that are useful for the proxy task of predicting nighttime lights</a:t>
            </a:r>
          </a:p>
          <a:p>
            <a:pPr marL="342900" indent="-342900" eaLnBrk="0" fontAlgn="base" hangingPunct="0">
              <a:spcBef>
                <a:spcPts val="600"/>
              </a:spcBef>
              <a:spcAft>
                <a:spcPct val="0"/>
              </a:spcAft>
              <a:buFontTx/>
              <a:buChar char="-"/>
              <a:defRPr/>
            </a:pPr>
            <a:r>
              <a:rPr lang="en-US" altLang="en-US" sz="2400" baseline="0" dirty="0" smtClean="0">
                <a:solidFill>
                  <a:srgbClr val="000000"/>
                </a:solidFill>
                <a:latin typeface="+mn-lt"/>
                <a:cs typeface="Calibri"/>
              </a:rPr>
              <a:t>Our hope is that a subset of these features are also useful for predicting poverty, which is the target task</a:t>
            </a:r>
          </a:p>
          <a:p>
            <a:pPr marL="0" indent="0" eaLnBrk="0" fontAlgn="base" hangingPunct="0">
              <a:spcBef>
                <a:spcPts val="600"/>
              </a:spcBef>
              <a:spcAft>
                <a:spcPct val="0"/>
              </a:spcAft>
              <a:buFontTx/>
              <a:buNone/>
              <a:defRPr/>
            </a:pPr>
            <a:endParaRPr lang="en-US" altLang="en-US" sz="2400" dirty="0" smtClean="0">
              <a:solidFill>
                <a:srgbClr val="000000"/>
              </a:solidFill>
              <a:latin typeface="+mn-lt"/>
              <a:cs typeface="Calibri"/>
            </a:endParaRPr>
          </a:p>
          <a:p>
            <a:pPr marL="342900" indent="-342900" eaLnBrk="0" fontAlgn="base" hangingPunct="0">
              <a:spcBef>
                <a:spcPts val="600"/>
              </a:spcBef>
              <a:spcAft>
                <a:spcPct val="0"/>
              </a:spcAft>
              <a:defRPr/>
            </a:pPr>
            <a:endParaRPr lang="en-US" altLang="en-US" sz="2400" dirty="0" smtClean="0">
              <a:solidFill>
                <a:srgbClr val="000000"/>
              </a:solidFill>
              <a:latin typeface="+mn-lt"/>
              <a:cs typeface="Calibri"/>
            </a:endParaRPr>
          </a:p>
          <a:p>
            <a:pPr marL="342900" indent="-342900" eaLnBrk="0" fontAlgn="base" hangingPunct="0">
              <a:spcBef>
                <a:spcPts val="600"/>
              </a:spcBef>
              <a:spcAft>
                <a:spcPct val="0"/>
              </a:spcAft>
              <a:defRPr/>
            </a:pPr>
            <a:r>
              <a:rPr lang="en-US" altLang="en-US" sz="2400" dirty="0" smtClean="0">
                <a:solidFill>
                  <a:srgbClr val="000000"/>
                </a:solidFill>
                <a:latin typeface="+mn-lt"/>
                <a:cs typeface="Calibri"/>
              </a:rPr>
              <a:t>Developed a </a:t>
            </a:r>
            <a:r>
              <a:rPr lang="en-US" altLang="en-US" sz="2400" b="1" dirty="0" smtClean="0">
                <a:solidFill>
                  <a:srgbClr val="000000"/>
                </a:solidFill>
                <a:latin typeface="+mn-lt"/>
                <a:cs typeface="Calibri"/>
              </a:rPr>
              <a:t>fully-convolutional CNN </a:t>
            </a:r>
            <a:r>
              <a:rPr lang="en-US" altLang="en-US" sz="2400" dirty="0" smtClean="0">
                <a:solidFill>
                  <a:srgbClr val="000000"/>
                </a:solidFill>
                <a:latin typeface="+mn-lt"/>
                <a:cs typeface="Calibri"/>
              </a:rPr>
              <a:t>architecture:</a:t>
            </a:r>
          </a:p>
          <a:p>
            <a:pPr marL="1085850" lvl="1" indent="-342900" eaLnBrk="0" fontAlgn="base" hangingPunct="0">
              <a:spcBef>
                <a:spcPts val="600"/>
              </a:spcBef>
              <a:spcAft>
                <a:spcPct val="0"/>
              </a:spcAft>
              <a:defRPr/>
            </a:pPr>
            <a:r>
              <a:rPr lang="en-US" altLang="en-US" sz="2400" dirty="0" smtClean="0">
                <a:solidFill>
                  <a:srgbClr val="000000"/>
                </a:solidFill>
                <a:latin typeface="+mn-lt"/>
                <a:cs typeface="Calibri"/>
              </a:rPr>
              <a:t>Can handle arbitrary sized images (no cropping needed)</a:t>
            </a:r>
          </a:p>
          <a:p>
            <a:pPr marL="1085850" lvl="1" indent="-342900" eaLnBrk="0" fontAlgn="base" hangingPunct="0">
              <a:spcBef>
                <a:spcPts val="600"/>
              </a:spcBef>
              <a:spcAft>
                <a:spcPct val="0"/>
              </a:spcAft>
              <a:defRPr/>
            </a:pPr>
            <a:r>
              <a:rPr lang="en-US" altLang="en-US" sz="2400" dirty="0" smtClean="0">
                <a:solidFill>
                  <a:srgbClr val="000000"/>
                </a:solidFill>
                <a:latin typeface="+mn-lt"/>
                <a:cs typeface="Calibri"/>
              </a:rPr>
              <a:t>Average pooling layer in the last layer</a:t>
            </a:r>
          </a:p>
          <a:p>
            <a:pPr marL="1085850" lvl="1" indent="-342900" eaLnBrk="0" fontAlgn="base" hangingPunct="0">
              <a:spcBef>
                <a:spcPts val="600"/>
              </a:spcBef>
              <a:spcAft>
                <a:spcPct val="0"/>
              </a:spcAft>
              <a:defRPr/>
            </a:pPr>
            <a:r>
              <a:rPr lang="en-US" altLang="en-US" sz="2400" dirty="0" smtClean="0">
                <a:solidFill>
                  <a:srgbClr val="000000"/>
                </a:solidFill>
                <a:latin typeface="+mn-lt"/>
                <a:cs typeface="Calibri"/>
              </a:rPr>
              <a:t>55 million parameters vs. 621 million parameters for a 400x400 pixel images</a:t>
            </a:r>
          </a:p>
          <a:p>
            <a:pPr marL="1085850" lvl="1" indent="-342900" eaLnBrk="0" fontAlgn="base" hangingPunct="0">
              <a:spcBef>
                <a:spcPts val="600"/>
              </a:spcBef>
              <a:spcAft>
                <a:spcPct val="0"/>
              </a:spcAft>
              <a:defRPr/>
            </a:pPr>
            <a:endParaRPr lang="en-US" altLang="en-US" sz="2400" dirty="0" smtClean="0">
              <a:solidFill>
                <a:srgbClr val="000000"/>
              </a:solidFill>
              <a:latin typeface="+mn-lt"/>
              <a:cs typeface="Calibri"/>
            </a:endParaRPr>
          </a:p>
          <a:p>
            <a:pPr marL="1085850" marR="0" lvl="1" indent="-342900" algn="l" defTabSz="914400" rtl="0" eaLnBrk="0" fontAlgn="base" latinLnBrk="0" hangingPunct="0">
              <a:lnSpc>
                <a:spcPct val="100000"/>
              </a:lnSpc>
              <a:spcBef>
                <a:spcPts val="600"/>
              </a:spcBef>
              <a:spcAft>
                <a:spcPct val="0"/>
              </a:spcAft>
              <a:buClrTx/>
              <a:buSzTx/>
              <a:buFontTx/>
              <a:buNone/>
              <a:tabLst/>
              <a:defRPr/>
            </a:pPr>
            <a:r>
              <a:rPr lang="en-US" altLang="en-US" sz="2400" dirty="0" smtClean="0">
                <a:solidFill>
                  <a:srgbClr val="000000"/>
                </a:solidFill>
                <a:latin typeface="+mn-lt"/>
                <a:cs typeface="Calibri"/>
              </a:rPr>
              <a:t>Final accuracy: 73%</a:t>
            </a:r>
          </a:p>
          <a:p>
            <a:pPr marL="1085850" lvl="1" indent="-342900" eaLnBrk="0" fontAlgn="base" hangingPunct="0">
              <a:spcBef>
                <a:spcPts val="600"/>
              </a:spcBef>
              <a:spcAft>
                <a:spcPct val="0"/>
              </a:spcAft>
              <a:defRPr/>
            </a:pPr>
            <a:endParaRPr lang="en-US" altLang="en-US" sz="2400" dirty="0" smtClean="0">
              <a:solidFill>
                <a:srgbClr val="000000"/>
              </a:solidFill>
              <a:latin typeface="+mn-lt"/>
              <a:cs typeface="Calibri"/>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03291A-8F7B-4FF8-82CE-167FD1597C86}" type="slidenum">
              <a:rPr lang="en-US" altLang="en-US" smtClean="0">
                <a:solidFill>
                  <a:srgbClr val="000000"/>
                </a:solidFill>
              </a:rPr>
              <a:pPr>
                <a:spcBef>
                  <a:spcPct val="0"/>
                </a:spcBef>
              </a:pPr>
              <a:t>41</a:t>
            </a:fld>
            <a:endParaRPr lang="en-US" altLang="en-US" smtClean="0">
              <a:solidFill>
                <a:srgbClr val="000000"/>
              </a:solidFill>
            </a:endParaRPr>
          </a:p>
        </p:txBody>
      </p:sp>
    </p:spTree>
    <p:extLst>
      <p:ext uri="{BB962C8B-B14F-4D97-AF65-F5344CB8AC3E}">
        <p14:creationId xmlns:p14="http://schemas.microsoft.com/office/powerpoint/2010/main" val="312395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Imagine possibilities for monitoring,</a:t>
            </a:r>
            <a:r>
              <a:rPr lang="en-US" baseline="0" dirty="0" smtClean="0"/>
              <a:t> targeting assistance, and for improved insight into the drivers of food insecurity </a:t>
            </a:r>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2</a:t>
            </a:fld>
            <a:endParaRPr lang="en-US"/>
          </a:p>
        </p:txBody>
      </p:sp>
    </p:spTree>
    <p:extLst>
      <p:ext uri="{BB962C8B-B14F-4D97-AF65-F5344CB8AC3E}">
        <p14:creationId xmlns:p14="http://schemas.microsoft.com/office/powerpoint/2010/main" val="292413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Emphasize</a:t>
            </a:r>
            <a:r>
              <a:rPr lang="en-US" baseline="0" dirty="0" smtClean="0"/>
              <a:t> that nothing here will suggest that satellites are a panacea.  But they have a lot to offer in combination with other approaches. </a:t>
            </a:r>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3</a:t>
            </a:fld>
            <a:endParaRPr lang="en-US"/>
          </a:p>
        </p:txBody>
      </p:sp>
    </p:spTree>
    <p:extLst>
      <p:ext uri="{BB962C8B-B14F-4D97-AF65-F5344CB8AC3E}">
        <p14:creationId xmlns:p14="http://schemas.microsoft.com/office/powerpoint/2010/main" val="290523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A comparison of the older “free” data</a:t>
            </a:r>
            <a:r>
              <a:rPr lang="en-US" baseline="0" dirty="0" smtClean="0"/>
              <a:t> (</a:t>
            </a:r>
            <a:r>
              <a:rPr lang="en-US" baseline="0" dirty="0" err="1" smtClean="0"/>
              <a:t>landsat</a:t>
            </a:r>
            <a:r>
              <a:rPr lang="en-US" baseline="0" dirty="0" smtClean="0"/>
              <a:t>) and the new “free” data (planet labs)</a:t>
            </a:r>
            <a:endParaRPr lang="en-US" dirty="0"/>
          </a:p>
        </p:txBody>
      </p:sp>
      <p:sp>
        <p:nvSpPr>
          <p:cNvPr id="4" name="Slide Number Placeholder 3"/>
          <p:cNvSpPr>
            <a:spLocks noGrp="1"/>
          </p:cNvSpPr>
          <p:nvPr>
            <p:ph type="sldNum" sz="quarter" idx="10"/>
          </p:nvPr>
        </p:nvSpPr>
        <p:spPr/>
        <p:txBody>
          <a:bodyPr/>
          <a:lstStyle/>
          <a:p>
            <a:fld id="{55865329-8FF3-4385-8D42-B5162A95CD02}" type="slidenum">
              <a:rPr lang="en-US" smtClean="0"/>
              <a:t>5</a:t>
            </a:fld>
            <a:endParaRPr lang="en-US"/>
          </a:p>
        </p:txBody>
      </p:sp>
    </p:spTree>
    <p:extLst>
      <p:ext uri="{BB962C8B-B14F-4D97-AF65-F5344CB8AC3E}">
        <p14:creationId xmlns:p14="http://schemas.microsoft.com/office/powerpoint/2010/main" val="411574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A comparison of the older “free” data</a:t>
            </a:r>
            <a:r>
              <a:rPr lang="en-US" baseline="0" dirty="0" smtClean="0"/>
              <a:t> (</a:t>
            </a:r>
            <a:r>
              <a:rPr lang="en-US" baseline="0" dirty="0" err="1" smtClean="0"/>
              <a:t>landsat</a:t>
            </a:r>
            <a:r>
              <a:rPr lang="en-US" baseline="0" dirty="0" smtClean="0"/>
              <a:t>) and the new “free” data </a:t>
            </a:r>
            <a:r>
              <a:rPr lang="en-US" baseline="0" smtClean="0"/>
              <a:t>(planet labs)</a:t>
            </a:r>
            <a:endParaRPr lang="en-US" dirty="0"/>
          </a:p>
        </p:txBody>
      </p:sp>
      <p:sp>
        <p:nvSpPr>
          <p:cNvPr id="4" name="Slide Number Placeholder 3"/>
          <p:cNvSpPr>
            <a:spLocks noGrp="1"/>
          </p:cNvSpPr>
          <p:nvPr>
            <p:ph type="sldNum" sz="quarter" idx="10"/>
          </p:nvPr>
        </p:nvSpPr>
        <p:spPr/>
        <p:txBody>
          <a:bodyPr/>
          <a:lstStyle/>
          <a:p>
            <a:fld id="{55865329-8FF3-4385-8D42-B5162A95CD02}" type="slidenum">
              <a:rPr lang="en-US" smtClean="0"/>
              <a:t>6</a:t>
            </a:fld>
            <a:endParaRPr lang="en-US"/>
          </a:p>
        </p:txBody>
      </p:sp>
    </p:spTree>
    <p:extLst>
      <p:ext uri="{BB962C8B-B14F-4D97-AF65-F5344CB8AC3E}">
        <p14:creationId xmlns:p14="http://schemas.microsoft.com/office/powerpoint/2010/main" val="235333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9</a:t>
            </a:fld>
            <a:endParaRPr lang="en-US"/>
          </a:p>
        </p:txBody>
      </p:sp>
    </p:spTree>
    <p:extLst>
      <p:ext uri="{BB962C8B-B14F-4D97-AF65-F5344CB8AC3E}">
        <p14:creationId xmlns:p14="http://schemas.microsoft.com/office/powerpoint/2010/main" val="290523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Health</a:t>
            </a:r>
            <a:r>
              <a:rPr lang="en-US" baseline="0" dirty="0" smtClean="0"/>
              <a:t>y plants absorb in the visible spectrum and reflect strongly in the NIR.  So ratios of reflectance in the NIR are generally highly correlated with healthy vegetation. </a:t>
            </a:r>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10</a:t>
            </a:fld>
            <a:endParaRPr lang="en-US"/>
          </a:p>
        </p:txBody>
      </p:sp>
    </p:spTree>
    <p:extLst>
      <p:ext uri="{BB962C8B-B14F-4D97-AF65-F5344CB8AC3E}">
        <p14:creationId xmlns:p14="http://schemas.microsoft.com/office/powerpoint/2010/main" val="344553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18</a:t>
            </a:fld>
            <a:endParaRPr lang="en-US"/>
          </a:p>
        </p:txBody>
      </p:sp>
    </p:spTree>
    <p:extLst>
      <p:ext uri="{BB962C8B-B14F-4D97-AF65-F5344CB8AC3E}">
        <p14:creationId xmlns:p14="http://schemas.microsoft.com/office/powerpoint/2010/main" val="290523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you see four different</a:t>
            </a:r>
            <a:r>
              <a:rPr lang="en-US" baseline="0" dirty="0" smtClean="0"/>
              <a:t> raw images drawn from </a:t>
            </a:r>
            <a:r>
              <a:rPr lang="en-US" baseline="0" dirty="0" err="1" smtClean="0"/>
              <a:t>google</a:t>
            </a:r>
            <a:r>
              <a:rPr lang="en-US" baseline="0" dirty="0" smtClean="0"/>
              <a:t> maps, and four different filters in the model that are particularly activated by these images (and the parts of the image that activate each filter).  These appear to correspond to semantically meaningful things.  E.g. the filter at left is one that lights up when it sees things that look like urban areas, the second cropland, the third water, the fourth roads.  So without any supervision, the model is learning to identify things that we might think of as correlated with the well-being of a location. </a:t>
            </a:r>
            <a:endParaRPr lang="en-US" dirty="0"/>
          </a:p>
        </p:txBody>
      </p:sp>
      <p:sp>
        <p:nvSpPr>
          <p:cNvPr id="4" name="Slide Number Placeholder 3"/>
          <p:cNvSpPr>
            <a:spLocks noGrp="1"/>
          </p:cNvSpPr>
          <p:nvPr>
            <p:ph type="sldNum" sz="quarter" idx="10"/>
          </p:nvPr>
        </p:nvSpPr>
        <p:spPr/>
        <p:txBody>
          <a:bodyPr/>
          <a:lstStyle/>
          <a:p>
            <a:fld id="{7D443D0F-BDFD-5547-A3F7-6623911A689A}" type="slidenum">
              <a:rPr lang="en-US" smtClean="0"/>
              <a:t>25</a:t>
            </a:fld>
            <a:endParaRPr lang="en-US"/>
          </a:p>
        </p:txBody>
      </p:sp>
    </p:spTree>
    <p:extLst>
      <p:ext uri="{BB962C8B-B14F-4D97-AF65-F5344CB8AC3E}">
        <p14:creationId xmlns:p14="http://schemas.microsoft.com/office/powerpoint/2010/main" val="322972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BE6552-A414-154D-B149-EE5D98E74324}" type="datetimeFigureOut">
              <a:rPr lang="en-US" smtClean="0"/>
              <a:t>10/12/16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3703196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E6552-A414-154D-B149-EE5D98E74324}" type="datetimeFigureOut">
              <a:rPr lang="en-US" smtClean="0"/>
              <a:t>10/12/16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1898227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E6552-A414-154D-B149-EE5D98E74324}" type="datetimeFigureOut">
              <a:rPr lang="en-US" smtClean="0"/>
              <a:t>10/12/16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339877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 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E6552-A414-154D-B149-EE5D98E74324}" type="datetimeFigureOut">
              <a:rPr lang="en-US" smtClean="0"/>
              <a:t>10/12/16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373443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2" indent="0">
              <a:buNone/>
              <a:defRPr sz="1800">
                <a:solidFill>
                  <a:schemeClr val="tx1">
                    <a:tint val="75000"/>
                  </a:schemeClr>
                </a:solidFill>
              </a:defRPr>
            </a:lvl2pPr>
            <a:lvl3pPr marL="914324" indent="0">
              <a:buNone/>
              <a:defRPr sz="1600">
                <a:solidFill>
                  <a:schemeClr val="tx1">
                    <a:tint val="75000"/>
                  </a:schemeClr>
                </a:solidFill>
              </a:defRPr>
            </a:lvl3pPr>
            <a:lvl4pPr marL="1371486" indent="0">
              <a:buNone/>
              <a:defRPr sz="1400">
                <a:solidFill>
                  <a:schemeClr val="tx1">
                    <a:tint val="75000"/>
                  </a:schemeClr>
                </a:solidFill>
              </a:defRPr>
            </a:lvl4pPr>
            <a:lvl5pPr marL="1828648" indent="0">
              <a:buNone/>
              <a:defRPr sz="1400">
                <a:solidFill>
                  <a:schemeClr val="tx1">
                    <a:tint val="75000"/>
                  </a:schemeClr>
                </a:solidFill>
              </a:defRPr>
            </a:lvl5pPr>
            <a:lvl6pPr marL="2285810" indent="0">
              <a:buNone/>
              <a:defRPr sz="1400">
                <a:solidFill>
                  <a:schemeClr val="tx1">
                    <a:tint val="75000"/>
                  </a:schemeClr>
                </a:solidFill>
              </a:defRPr>
            </a:lvl6pPr>
            <a:lvl7pPr marL="2742972" indent="0">
              <a:buNone/>
              <a:defRPr sz="1400">
                <a:solidFill>
                  <a:schemeClr val="tx1">
                    <a:tint val="75000"/>
                  </a:schemeClr>
                </a:solidFill>
              </a:defRPr>
            </a:lvl7pPr>
            <a:lvl8pPr marL="3200133" indent="0">
              <a:buNone/>
              <a:defRPr sz="1400">
                <a:solidFill>
                  <a:schemeClr val="tx1">
                    <a:tint val="75000"/>
                  </a:schemeClr>
                </a:solidFill>
              </a:defRPr>
            </a:lvl8pPr>
            <a:lvl9pPr marL="36572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E6552-A414-154D-B149-EE5D98E74324}" type="datetimeFigureOut">
              <a:rPr lang="en-US" smtClean="0"/>
              <a:t>10/12/16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3193777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BE6552-A414-154D-B149-EE5D98E74324}" type="datetimeFigureOut">
              <a:rPr lang="en-US" smtClean="0"/>
              <a:t>10/12/16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234814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2" indent="0">
              <a:buNone/>
              <a:defRPr sz="2000" b="1"/>
            </a:lvl2pPr>
            <a:lvl3pPr marL="914324" indent="0">
              <a:buNone/>
              <a:defRPr sz="1800" b="1"/>
            </a:lvl3pPr>
            <a:lvl4pPr marL="1371486" indent="0">
              <a:buNone/>
              <a:defRPr sz="1600" b="1"/>
            </a:lvl4pPr>
            <a:lvl5pPr marL="1828648" indent="0">
              <a:buNone/>
              <a:defRPr sz="1600" b="1"/>
            </a:lvl5pPr>
            <a:lvl6pPr marL="2285810" indent="0">
              <a:buNone/>
              <a:defRPr sz="1600" b="1"/>
            </a:lvl6pPr>
            <a:lvl7pPr marL="2742972" indent="0">
              <a:buNone/>
              <a:defRPr sz="1600" b="1"/>
            </a:lvl7pPr>
            <a:lvl8pPr marL="3200133" indent="0">
              <a:buNone/>
              <a:defRPr sz="1600" b="1"/>
            </a:lvl8pPr>
            <a:lvl9pPr marL="36572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62" indent="0">
              <a:buNone/>
              <a:defRPr sz="2000" b="1"/>
            </a:lvl2pPr>
            <a:lvl3pPr marL="914324" indent="0">
              <a:buNone/>
              <a:defRPr sz="1800" b="1"/>
            </a:lvl3pPr>
            <a:lvl4pPr marL="1371486" indent="0">
              <a:buNone/>
              <a:defRPr sz="1600" b="1"/>
            </a:lvl4pPr>
            <a:lvl5pPr marL="1828648" indent="0">
              <a:buNone/>
              <a:defRPr sz="1600" b="1"/>
            </a:lvl5pPr>
            <a:lvl6pPr marL="2285810" indent="0">
              <a:buNone/>
              <a:defRPr sz="1600" b="1"/>
            </a:lvl6pPr>
            <a:lvl7pPr marL="2742972" indent="0">
              <a:buNone/>
              <a:defRPr sz="1600" b="1"/>
            </a:lvl7pPr>
            <a:lvl8pPr marL="3200133" indent="0">
              <a:buNone/>
              <a:defRPr sz="1600" b="1"/>
            </a:lvl8pPr>
            <a:lvl9pPr marL="36572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BE6552-A414-154D-B149-EE5D98E74324}" type="datetimeFigureOut">
              <a:rPr lang="en-US" smtClean="0"/>
              <a:t>10/12/16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260822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BE6552-A414-154D-B149-EE5D98E74324}" type="datetimeFigureOut">
              <a:rPr lang="en-US" smtClean="0"/>
              <a:t>10/12/16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115447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E6552-A414-154D-B149-EE5D98E74324}" type="datetimeFigureOut">
              <a:rPr lang="en-US" smtClean="0"/>
              <a:t>10/12/16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43096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62" indent="0">
              <a:buNone/>
              <a:defRPr sz="1200"/>
            </a:lvl2pPr>
            <a:lvl3pPr marL="914324" indent="0">
              <a:buNone/>
              <a:defRPr sz="1000"/>
            </a:lvl3pPr>
            <a:lvl4pPr marL="1371486" indent="0">
              <a:buNone/>
              <a:defRPr sz="900"/>
            </a:lvl4pPr>
            <a:lvl5pPr marL="1828648" indent="0">
              <a:buNone/>
              <a:defRPr sz="900"/>
            </a:lvl5pPr>
            <a:lvl6pPr marL="2285810" indent="0">
              <a:buNone/>
              <a:defRPr sz="900"/>
            </a:lvl6pPr>
            <a:lvl7pPr marL="2742972"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E6552-A414-154D-B149-EE5D98E74324}" type="datetimeFigureOut">
              <a:rPr lang="en-US" smtClean="0"/>
              <a:t>10/12/16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330058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2" indent="0">
              <a:buNone/>
              <a:defRPr sz="2800"/>
            </a:lvl2pPr>
            <a:lvl3pPr marL="914324" indent="0">
              <a:buNone/>
              <a:defRPr sz="2400"/>
            </a:lvl3pPr>
            <a:lvl4pPr marL="1371486" indent="0">
              <a:buNone/>
              <a:defRPr sz="2000"/>
            </a:lvl4pPr>
            <a:lvl5pPr marL="1828648" indent="0">
              <a:buNone/>
              <a:defRPr sz="2000"/>
            </a:lvl5pPr>
            <a:lvl6pPr marL="2285810" indent="0">
              <a:buNone/>
              <a:defRPr sz="2000"/>
            </a:lvl6pPr>
            <a:lvl7pPr marL="2742972" indent="0">
              <a:buNone/>
              <a:defRPr sz="2000"/>
            </a:lvl7pPr>
            <a:lvl8pPr marL="3200133" indent="0">
              <a:buNone/>
              <a:defRPr sz="2000"/>
            </a:lvl8pPr>
            <a:lvl9pPr marL="3657296"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62" indent="0">
              <a:buNone/>
              <a:defRPr sz="1200"/>
            </a:lvl2pPr>
            <a:lvl3pPr marL="914324" indent="0">
              <a:buNone/>
              <a:defRPr sz="1000"/>
            </a:lvl3pPr>
            <a:lvl4pPr marL="1371486" indent="0">
              <a:buNone/>
              <a:defRPr sz="900"/>
            </a:lvl4pPr>
            <a:lvl5pPr marL="1828648" indent="0">
              <a:buNone/>
              <a:defRPr sz="900"/>
            </a:lvl5pPr>
            <a:lvl6pPr marL="2285810" indent="0">
              <a:buNone/>
              <a:defRPr sz="900"/>
            </a:lvl6pPr>
            <a:lvl7pPr marL="2742972"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E6552-A414-154D-B149-EE5D98E74324}" type="datetimeFigureOut">
              <a:rPr lang="en-US" smtClean="0"/>
              <a:t>10/12/16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E1F0D-BBD8-1C45-A1F3-5EF2A54D627F}" type="slidenum">
              <a:rPr lang="en-US" smtClean="0"/>
              <a:t>‹#›</a:t>
            </a:fld>
            <a:endParaRPr lang="en-US"/>
          </a:p>
        </p:txBody>
      </p:sp>
    </p:spTree>
    <p:extLst>
      <p:ext uri="{BB962C8B-B14F-4D97-AF65-F5344CB8AC3E}">
        <p14:creationId xmlns:p14="http://schemas.microsoft.com/office/powerpoint/2010/main" val="14104337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9144000" cy="830863"/>
          </a:xfrm>
          <a:prstGeom prst="rect">
            <a:avLst/>
          </a:prstGeom>
          <a:solidFill>
            <a:schemeClr val="bg1">
              <a:lumMod val="85000"/>
            </a:schemeClr>
          </a:solidFill>
        </p:spPr>
        <p:txBody>
          <a:bodyPr vert="horz" lIns="91432" tIns="45716" rIns="91432" bIns="45716" rtlCol="0" anchor="ctr">
            <a:normAutofit/>
          </a:bodyPr>
          <a:lstStyle/>
          <a:p>
            <a:r>
              <a:rPr lang="en-US" dirty="0" smtClean="0"/>
              <a:t>  Click to edit Master title style</a:t>
            </a:r>
            <a:endParaRPr lang="en-US" dirty="0"/>
          </a:p>
        </p:txBody>
      </p:sp>
      <p:sp>
        <p:nvSpPr>
          <p:cNvPr id="3" name="Text Placeholder 2"/>
          <p:cNvSpPr>
            <a:spLocks noGrp="1"/>
          </p:cNvSpPr>
          <p:nvPr>
            <p:ph type="body" idx="1"/>
          </p:nvPr>
        </p:nvSpPr>
        <p:spPr>
          <a:xfrm>
            <a:off x="234207" y="1093703"/>
            <a:ext cx="8229600" cy="3490487"/>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fld id="{A1BE6552-A414-154D-B149-EE5D98E74324}" type="datetimeFigureOut">
              <a:rPr lang="en-US" smtClean="0"/>
              <a:t>10/12/16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fld id="{B1BE1F0D-BBD8-1C45-A1F3-5EF2A54D627F}" type="slidenum">
              <a:rPr lang="en-US" smtClean="0"/>
              <a:t>‹#›</a:t>
            </a:fld>
            <a:endParaRPr lang="en-US"/>
          </a:p>
        </p:txBody>
      </p:sp>
    </p:spTree>
    <p:extLst>
      <p:ext uri="{BB962C8B-B14F-4D97-AF65-F5344CB8AC3E}">
        <p14:creationId xmlns:p14="http://schemas.microsoft.com/office/powerpoint/2010/main" val="154502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162" rtl="0" eaLnBrk="1" latinLnBrk="0" hangingPunct="1">
        <a:spcBef>
          <a:spcPct val="0"/>
        </a:spcBef>
        <a:buNone/>
        <a:defRPr sz="2700" b="0" i="0" kern="1200">
          <a:solidFill>
            <a:schemeClr val="tx1"/>
          </a:solidFill>
          <a:latin typeface="Helvetica Neue Light"/>
          <a:ea typeface="+mj-ea"/>
          <a:cs typeface="Helvetica Neue Light"/>
        </a:defRPr>
      </a:lvl1pPr>
    </p:titleStyle>
    <p:bodyStyle>
      <a:lvl1pPr marL="342871" indent="-342871" algn="l" defTabSz="457162" rtl="0" eaLnBrk="1" latinLnBrk="0" hangingPunct="1">
        <a:spcBef>
          <a:spcPct val="20000"/>
        </a:spcBef>
        <a:buFont typeface="Arial"/>
        <a:buChar char="•"/>
        <a:defRPr sz="2700" b="0" i="0" kern="1200">
          <a:solidFill>
            <a:schemeClr val="tx1"/>
          </a:solidFill>
          <a:latin typeface="Helvetica Neue Light"/>
          <a:ea typeface="+mn-ea"/>
          <a:cs typeface="Helvetica Neue Light"/>
        </a:defRPr>
      </a:lvl1pPr>
      <a:lvl2pPr marL="742888" indent="-285726" algn="l" defTabSz="457162" rtl="0" eaLnBrk="1" latinLnBrk="0" hangingPunct="1">
        <a:spcBef>
          <a:spcPct val="20000"/>
        </a:spcBef>
        <a:buFont typeface="Arial"/>
        <a:buChar char="–"/>
        <a:defRPr sz="2600" b="0" i="0" kern="1200">
          <a:solidFill>
            <a:schemeClr val="tx1"/>
          </a:solidFill>
          <a:latin typeface="Helvetica Neue Light"/>
          <a:ea typeface="+mn-ea"/>
          <a:cs typeface="Helvetica Neue Light"/>
        </a:defRPr>
      </a:lvl2pPr>
      <a:lvl3pPr marL="1142904" indent="-228582" algn="l" defTabSz="457162" rtl="0" eaLnBrk="1" latinLnBrk="0" hangingPunct="1">
        <a:spcBef>
          <a:spcPct val="20000"/>
        </a:spcBef>
        <a:buFont typeface="Arial"/>
        <a:buChar char="•"/>
        <a:defRPr sz="2400" b="0" i="0" kern="1200">
          <a:solidFill>
            <a:schemeClr val="tx1"/>
          </a:solidFill>
          <a:latin typeface="Helvetica Neue Light"/>
          <a:ea typeface="+mn-ea"/>
          <a:cs typeface="Helvetica Neue Light"/>
        </a:defRPr>
      </a:lvl3pPr>
      <a:lvl4pPr marL="1600068" indent="-228582" algn="l" defTabSz="457162" rtl="0" eaLnBrk="1" latinLnBrk="0" hangingPunct="1">
        <a:spcBef>
          <a:spcPct val="20000"/>
        </a:spcBef>
        <a:buFont typeface="Arial"/>
        <a:buChar char="–"/>
        <a:defRPr sz="2000" b="0" i="0" kern="1200">
          <a:solidFill>
            <a:schemeClr val="tx1"/>
          </a:solidFill>
          <a:latin typeface="Helvetica Neue Light"/>
          <a:ea typeface="+mn-ea"/>
          <a:cs typeface="Helvetica Neue Light"/>
        </a:defRPr>
      </a:lvl4pPr>
      <a:lvl5pPr marL="2057228" indent="-228582" algn="l" defTabSz="457162" rtl="0" eaLnBrk="1" latinLnBrk="0" hangingPunct="1">
        <a:spcBef>
          <a:spcPct val="20000"/>
        </a:spcBef>
        <a:buFont typeface="Arial"/>
        <a:buChar char="»"/>
        <a:defRPr sz="2000" b="0" i="0" kern="1200">
          <a:solidFill>
            <a:schemeClr val="tx1"/>
          </a:solidFill>
          <a:latin typeface="Helvetica Neue Light"/>
          <a:ea typeface="+mn-ea"/>
          <a:cs typeface="Helvetica Neue Light"/>
        </a:defRPr>
      </a:lvl5pPr>
      <a:lvl6pPr marL="2514390" indent="-228582"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2" indent="-228582"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4" indent="-228582"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76" indent="-228582" algn="l" defTabSz="4571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4" algn="l" defTabSz="457162" rtl="0" eaLnBrk="1" latinLnBrk="0" hangingPunct="1">
        <a:defRPr sz="1800" kern="1200">
          <a:solidFill>
            <a:schemeClr val="tx1"/>
          </a:solidFill>
          <a:latin typeface="+mn-lt"/>
          <a:ea typeface="+mn-ea"/>
          <a:cs typeface="+mn-cs"/>
        </a:defRPr>
      </a:lvl3pPr>
      <a:lvl4pPr marL="1371486" algn="l" defTabSz="457162" rtl="0" eaLnBrk="1" latinLnBrk="0" hangingPunct="1">
        <a:defRPr sz="1800" kern="1200">
          <a:solidFill>
            <a:schemeClr val="tx1"/>
          </a:solidFill>
          <a:latin typeface="+mn-lt"/>
          <a:ea typeface="+mn-ea"/>
          <a:cs typeface="+mn-cs"/>
        </a:defRPr>
      </a:lvl4pPr>
      <a:lvl5pPr marL="1828648" algn="l" defTabSz="457162" rtl="0" eaLnBrk="1" latinLnBrk="0" hangingPunct="1">
        <a:defRPr sz="1800" kern="1200">
          <a:solidFill>
            <a:schemeClr val="tx1"/>
          </a:solidFill>
          <a:latin typeface="+mn-lt"/>
          <a:ea typeface="+mn-ea"/>
          <a:cs typeface="+mn-cs"/>
        </a:defRPr>
      </a:lvl5pPr>
      <a:lvl6pPr marL="2285810" algn="l" defTabSz="457162" rtl="0" eaLnBrk="1" latinLnBrk="0" hangingPunct="1">
        <a:defRPr sz="1800" kern="1200">
          <a:solidFill>
            <a:schemeClr val="tx1"/>
          </a:solidFill>
          <a:latin typeface="+mn-lt"/>
          <a:ea typeface="+mn-ea"/>
          <a:cs typeface="+mn-cs"/>
        </a:defRPr>
      </a:lvl6pPr>
      <a:lvl7pPr marL="2742972" algn="l" defTabSz="457162" rtl="0" eaLnBrk="1" latinLnBrk="0" hangingPunct="1">
        <a:defRPr sz="1800" kern="1200">
          <a:solidFill>
            <a:schemeClr val="tx1"/>
          </a:solidFill>
          <a:latin typeface="+mn-lt"/>
          <a:ea typeface="+mn-ea"/>
          <a:cs typeface="+mn-cs"/>
        </a:defRPr>
      </a:lvl7pPr>
      <a:lvl8pPr marL="3200133" algn="l" defTabSz="457162" rtl="0" eaLnBrk="1" latinLnBrk="0" hangingPunct="1">
        <a:defRPr sz="1800" kern="1200">
          <a:solidFill>
            <a:schemeClr val="tx1"/>
          </a:solidFill>
          <a:latin typeface="+mn-lt"/>
          <a:ea typeface="+mn-ea"/>
          <a:cs typeface="+mn-cs"/>
        </a:defRPr>
      </a:lvl8pPr>
      <a:lvl9pPr marL="3657296" algn="l" defTabSz="457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47.em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 y="1"/>
            <a:ext cx="9336541" cy="5321828"/>
          </a:xfrm>
          <a:prstGeom prst="rect">
            <a:avLst/>
          </a:prstGeom>
        </p:spPr>
      </p:pic>
      <p:sp>
        <p:nvSpPr>
          <p:cNvPr id="7" name="Rectangle 6"/>
          <p:cNvSpPr/>
          <p:nvPr/>
        </p:nvSpPr>
        <p:spPr>
          <a:xfrm>
            <a:off x="0" y="391188"/>
            <a:ext cx="9336540" cy="1102519"/>
          </a:xfrm>
          <a:prstGeom prst="rect">
            <a:avLst/>
          </a:prstGeom>
          <a:solidFill>
            <a:srgbClr val="D9D9D9">
              <a:alpha val="74000"/>
            </a:srgbClr>
          </a:solidFill>
        </p:spPr>
        <p:style>
          <a:lnRef idx="1">
            <a:schemeClr val="accent1"/>
          </a:lnRef>
          <a:fillRef idx="3">
            <a:schemeClr val="accent1"/>
          </a:fillRef>
          <a:effectRef idx="2">
            <a:schemeClr val="accent1"/>
          </a:effectRef>
          <a:fontRef idx="minor">
            <a:schemeClr val="lt1"/>
          </a:fontRef>
        </p:style>
        <p:txBody>
          <a:bodyPr lIns="91432" tIns="45716" rIns="91432" bIns="45716" spcCol="0" rtlCol="0" anchor="ctr"/>
          <a:lstStyle/>
          <a:p>
            <a:pPr algn="ctr"/>
            <a:endParaRPr lang="en-US"/>
          </a:p>
        </p:txBody>
      </p:sp>
      <p:sp>
        <p:nvSpPr>
          <p:cNvPr id="2" name="Title 1"/>
          <p:cNvSpPr>
            <a:spLocks noGrp="1"/>
          </p:cNvSpPr>
          <p:nvPr>
            <p:ph type="ctrTitle"/>
          </p:nvPr>
        </p:nvSpPr>
        <p:spPr>
          <a:xfrm>
            <a:off x="1371600" y="391188"/>
            <a:ext cx="6573242" cy="1102519"/>
          </a:xfrm>
          <a:noFill/>
        </p:spPr>
        <p:txBody>
          <a:bodyPr>
            <a:normAutofit fontScale="90000"/>
          </a:bodyPr>
          <a:lstStyle/>
          <a:p>
            <a:pPr algn="l"/>
            <a:r>
              <a:rPr lang="en-US" sz="3600" dirty="0"/>
              <a:t>Measuring </a:t>
            </a:r>
            <a:r>
              <a:rPr lang="en-US" sz="3600" dirty="0" smtClean="0"/>
              <a:t>agricultural productivity and poverty from space</a:t>
            </a:r>
            <a:endParaRPr lang="en-US" sz="3600" dirty="0"/>
          </a:p>
        </p:txBody>
      </p:sp>
      <p:sp>
        <p:nvSpPr>
          <p:cNvPr id="3" name="Subtitle 2"/>
          <p:cNvSpPr>
            <a:spLocks noGrp="1"/>
          </p:cNvSpPr>
          <p:nvPr>
            <p:ph type="subTitle" idx="1"/>
          </p:nvPr>
        </p:nvSpPr>
        <p:spPr>
          <a:xfrm>
            <a:off x="1371600" y="2204200"/>
            <a:ext cx="6400800" cy="1584633"/>
          </a:xfrm>
          <a:solidFill>
            <a:schemeClr val="bg1">
              <a:lumMod val="85000"/>
              <a:alpha val="69000"/>
            </a:schemeClr>
          </a:solidFill>
        </p:spPr>
        <p:txBody>
          <a:bodyPr>
            <a:normAutofit fontScale="47500" lnSpcReduction="20000"/>
          </a:bodyPr>
          <a:lstStyle/>
          <a:p>
            <a:pPr algn="l"/>
            <a:r>
              <a:rPr lang="en-US" sz="3400" dirty="0" smtClean="0">
                <a:solidFill>
                  <a:schemeClr val="tx1"/>
                </a:solidFill>
                <a:latin typeface="Helvetica Neue Light"/>
                <a:cs typeface="Helvetica Neue Light"/>
              </a:rPr>
              <a:t>Marshall Burke &amp; David </a:t>
            </a:r>
            <a:r>
              <a:rPr lang="en-US" sz="3400" dirty="0" err="1" smtClean="0">
                <a:solidFill>
                  <a:schemeClr val="tx1"/>
                </a:solidFill>
                <a:latin typeface="Helvetica Neue Light"/>
                <a:cs typeface="Helvetica Neue Light"/>
              </a:rPr>
              <a:t>Lobell</a:t>
            </a:r>
            <a:endParaRPr lang="en-US" sz="3400" dirty="0" smtClean="0">
              <a:solidFill>
                <a:schemeClr val="tx1"/>
              </a:solidFill>
              <a:latin typeface="Helvetica Neue Light"/>
              <a:cs typeface="Helvetica Neue Light"/>
            </a:endParaRPr>
          </a:p>
          <a:p>
            <a:pPr algn="l"/>
            <a:endParaRPr lang="en-US" dirty="0">
              <a:latin typeface="Helvetica Neue Light"/>
              <a:cs typeface="Helvetica Neue Light"/>
            </a:endParaRPr>
          </a:p>
          <a:p>
            <a:pPr algn="l"/>
            <a:r>
              <a:rPr lang="en-US" sz="2900" dirty="0">
                <a:solidFill>
                  <a:srgbClr val="000000"/>
                </a:solidFill>
              </a:rPr>
              <a:t>Dept. of Earth System Science, and</a:t>
            </a:r>
          </a:p>
          <a:p>
            <a:pPr algn="l"/>
            <a:r>
              <a:rPr lang="en-US" sz="2900" dirty="0">
                <a:solidFill>
                  <a:srgbClr val="000000"/>
                </a:solidFill>
              </a:rPr>
              <a:t>Center on Food Security and the Environment</a:t>
            </a:r>
          </a:p>
          <a:p>
            <a:pPr algn="l"/>
            <a:r>
              <a:rPr lang="en-US" sz="2900" dirty="0">
                <a:solidFill>
                  <a:srgbClr val="000000"/>
                </a:solidFill>
              </a:rPr>
              <a:t>Stanford </a:t>
            </a:r>
            <a:r>
              <a:rPr lang="en-US" sz="2900" dirty="0" smtClean="0">
                <a:solidFill>
                  <a:srgbClr val="000000"/>
                </a:solidFill>
              </a:rPr>
              <a:t>University</a:t>
            </a:r>
          </a:p>
          <a:p>
            <a:pPr algn="l"/>
            <a:endParaRPr lang="en-US" sz="2600" dirty="0">
              <a:solidFill>
                <a:srgbClr val="000000"/>
              </a:solidFill>
            </a:endParaRPr>
          </a:p>
          <a:p>
            <a:pPr algn="l"/>
            <a:r>
              <a:rPr lang="en-US" sz="2600" dirty="0" smtClean="0">
                <a:solidFill>
                  <a:srgbClr val="000000"/>
                </a:solidFill>
              </a:rPr>
              <a:t>* With thanks to collaborators Stefano </a:t>
            </a:r>
            <a:r>
              <a:rPr lang="en-US" sz="2600" dirty="0" err="1" smtClean="0">
                <a:solidFill>
                  <a:srgbClr val="000000"/>
                </a:solidFill>
              </a:rPr>
              <a:t>Ermon</a:t>
            </a:r>
            <a:r>
              <a:rPr lang="en-US" sz="2600" dirty="0" smtClean="0">
                <a:solidFill>
                  <a:srgbClr val="000000"/>
                </a:solidFill>
              </a:rPr>
              <a:t>, Neal Jean, Michael </a:t>
            </a:r>
            <a:r>
              <a:rPr lang="en-US" sz="2600" dirty="0" err="1" smtClean="0">
                <a:solidFill>
                  <a:srgbClr val="000000"/>
                </a:solidFill>
              </a:rPr>
              <a:t>Xie</a:t>
            </a:r>
            <a:r>
              <a:rPr lang="en-US" sz="2600" dirty="0" smtClean="0">
                <a:solidFill>
                  <a:srgbClr val="000000"/>
                </a:solidFill>
              </a:rPr>
              <a:t>, Matt Davis</a:t>
            </a:r>
            <a:endParaRPr lang="en-US" sz="2600" dirty="0">
              <a:solidFill>
                <a:srgbClr val="000000"/>
              </a:solidFill>
            </a:endParaRPr>
          </a:p>
          <a:p>
            <a:pPr algn="l"/>
            <a:endParaRPr lang="en-US" dirty="0">
              <a:latin typeface="Helvetica Neue Light"/>
              <a:cs typeface="Helvetica Neue Light"/>
            </a:endParaRPr>
          </a:p>
        </p:txBody>
      </p:sp>
      <p:sp>
        <p:nvSpPr>
          <p:cNvPr id="5" name="TextBox 4"/>
          <p:cNvSpPr txBox="1"/>
          <p:nvPr/>
        </p:nvSpPr>
        <p:spPr>
          <a:xfrm>
            <a:off x="1371602" y="4221721"/>
            <a:ext cx="6224655" cy="646323"/>
          </a:xfrm>
          <a:prstGeom prst="rect">
            <a:avLst/>
          </a:prstGeom>
          <a:solidFill>
            <a:schemeClr val="bg1">
              <a:lumMod val="85000"/>
              <a:alpha val="56000"/>
            </a:schemeClr>
          </a:solidFill>
        </p:spPr>
        <p:txBody>
          <a:bodyPr wrap="none" lIns="91432" tIns="45716" rIns="91432" bIns="45716" rtlCol="0">
            <a:spAutoFit/>
          </a:bodyPr>
          <a:lstStyle/>
          <a:p>
            <a:r>
              <a:rPr lang="en-US" i="1" dirty="0" smtClean="0">
                <a:latin typeface="Helvetica Neue Light"/>
                <a:cs typeface="Helvetica Neue Light"/>
              </a:rPr>
              <a:t>CEGA/World Bank Conference on Measurement Technology</a:t>
            </a:r>
          </a:p>
          <a:p>
            <a:r>
              <a:rPr lang="en-US" i="1" dirty="0" smtClean="0">
                <a:latin typeface="Helvetica Neue Light"/>
                <a:cs typeface="Helvetica Neue Light"/>
              </a:rPr>
              <a:t>Berkeley, Oct 13 2016</a:t>
            </a:r>
            <a:endParaRPr lang="en-US" i="1" dirty="0">
              <a:latin typeface="Helvetica Neue Light"/>
              <a:cs typeface="Helvetica Neue Light"/>
            </a:endParaRPr>
          </a:p>
        </p:txBody>
      </p:sp>
    </p:spTree>
    <p:extLst>
      <p:ext uri="{BB962C8B-B14F-4D97-AF65-F5344CB8AC3E}">
        <p14:creationId xmlns:p14="http://schemas.microsoft.com/office/powerpoint/2010/main" val="249571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Satellites should be useful here</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906" y="918709"/>
            <a:ext cx="5716742" cy="3692006"/>
          </a:xfrm>
          <a:prstGeom prst="rect">
            <a:avLst/>
          </a:prstGeom>
        </p:spPr>
      </p:pic>
      <p:sp>
        <p:nvSpPr>
          <p:cNvPr id="5" name="TextBox 4"/>
          <p:cNvSpPr txBox="1"/>
          <p:nvPr/>
        </p:nvSpPr>
        <p:spPr>
          <a:xfrm>
            <a:off x="324356" y="4879316"/>
            <a:ext cx="1370507" cy="207759"/>
          </a:xfrm>
          <a:prstGeom prst="rect">
            <a:avLst/>
          </a:prstGeom>
          <a:noFill/>
        </p:spPr>
        <p:txBody>
          <a:bodyPr wrap="none" lIns="68589" tIns="34295" rIns="68589" bIns="34295" rtlCol="0">
            <a:spAutoFit/>
          </a:bodyPr>
          <a:lstStyle/>
          <a:p>
            <a:r>
              <a:rPr lang="en-US" sz="900" dirty="0" err="1">
                <a:solidFill>
                  <a:schemeClr val="bg1">
                    <a:lumMod val="50000"/>
                  </a:schemeClr>
                </a:solidFill>
              </a:rPr>
              <a:t>micasense.com</a:t>
            </a:r>
            <a:r>
              <a:rPr lang="en-US" sz="900" dirty="0">
                <a:solidFill>
                  <a:schemeClr val="bg1">
                    <a:lumMod val="50000"/>
                  </a:schemeClr>
                </a:solidFill>
              </a:rPr>
              <a:t>, </a:t>
            </a:r>
            <a:r>
              <a:rPr lang="en-US" sz="900" dirty="0" err="1">
                <a:solidFill>
                  <a:schemeClr val="bg1">
                    <a:lumMod val="50000"/>
                  </a:schemeClr>
                </a:solidFill>
              </a:rPr>
              <a:t>NASA.gov</a:t>
            </a:r>
            <a:endParaRPr lang="en-US" sz="900" dirty="0">
              <a:solidFill>
                <a:schemeClr val="bg1">
                  <a:lumMod val="50000"/>
                </a:schemeClr>
              </a:solidFill>
            </a:endParaRPr>
          </a:p>
        </p:txBody>
      </p:sp>
      <p:pic>
        <p:nvPicPr>
          <p:cNvPr id="7" name="Picture 6"/>
          <p:cNvPicPr>
            <a:picLocks noChangeAspect="1"/>
          </p:cNvPicPr>
          <p:nvPr/>
        </p:nvPicPr>
        <p:blipFill>
          <a:blip r:embed="rId4"/>
          <a:stretch>
            <a:fillRect/>
          </a:stretch>
        </p:blipFill>
        <p:spPr>
          <a:xfrm>
            <a:off x="6428814" y="4588334"/>
            <a:ext cx="1882762" cy="480580"/>
          </a:xfrm>
          <a:prstGeom prst="rect">
            <a:avLst/>
          </a:prstGeom>
        </p:spPr>
      </p:pic>
      <p:pic>
        <p:nvPicPr>
          <p:cNvPr id="8" name="Picture 7"/>
          <p:cNvPicPr>
            <a:picLocks noChangeAspect="1"/>
          </p:cNvPicPr>
          <p:nvPr/>
        </p:nvPicPr>
        <p:blipFill>
          <a:blip r:embed="rId5"/>
          <a:stretch>
            <a:fillRect/>
          </a:stretch>
        </p:blipFill>
        <p:spPr>
          <a:xfrm>
            <a:off x="5909327" y="1024594"/>
            <a:ext cx="3097466" cy="3441716"/>
          </a:xfrm>
          <a:prstGeom prst="rect">
            <a:avLst/>
          </a:prstGeom>
        </p:spPr>
      </p:pic>
    </p:spTree>
    <p:extLst>
      <p:ext uri="{BB962C8B-B14F-4D97-AF65-F5344CB8AC3E}">
        <p14:creationId xmlns:p14="http://schemas.microsoft.com/office/powerpoint/2010/main" val="387312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usda_are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660597" y="3825953"/>
            <a:ext cx="228600" cy="1657782"/>
          </a:xfrm>
          <a:prstGeom prst="rect">
            <a:avLst/>
          </a:prstGeom>
          <a:noFill/>
          <a:ln w="9525">
            <a:noFill/>
            <a:miter lim="800000"/>
            <a:headEnd/>
            <a:tailEnd/>
          </a:ln>
        </p:spPr>
      </p:pic>
      <p:sp>
        <p:nvSpPr>
          <p:cNvPr id="12" name="Rectangle 4"/>
          <p:cNvSpPr>
            <a:spLocks noChangeArrowheads="1"/>
          </p:cNvSpPr>
          <p:nvPr/>
        </p:nvSpPr>
        <p:spPr bwMode="auto">
          <a:xfrm>
            <a:off x="467032" y="4840425"/>
            <a:ext cx="946431" cy="238537"/>
          </a:xfrm>
          <a:prstGeom prst="rect">
            <a:avLst/>
          </a:prstGeom>
          <a:noFill/>
          <a:ln w="9525">
            <a:noFill/>
            <a:miter lim="800000"/>
            <a:headEnd/>
            <a:tailEnd/>
          </a:ln>
        </p:spPr>
        <p:txBody>
          <a:bodyPr wrap="none" lIns="68589" tIns="34295" rIns="68589" bIns="34295">
            <a:spAutoFit/>
          </a:bodyPr>
          <a:lstStyle/>
          <a:p>
            <a:r>
              <a:rPr lang="en-US" sz="1100" dirty="0">
                <a:latin typeface="Comic Sans MS" pitchFamily="66" charset="0"/>
              </a:rPr>
              <a:t>~4.0 ton/Ha</a:t>
            </a:r>
          </a:p>
        </p:txBody>
      </p:sp>
      <p:sp>
        <p:nvSpPr>
          <p:cNvPr id="13" name="Rectangle 5"/>
          <p:cNvSpPr>
            <a:spLocks noChangeArrowheads="1"/>
          </p:cNvSpPr>
          <p:nvPr/>
        </p:nvSpPr>
        <p:spPr bwMode="auto">
          <a:xfrm>
            <a:off x="1960180" y="4860389"/>
            <a:ext cx="946431" cy="238537"/>
          </a:xfrm>
          <a:prstGeom prst="rect">
            <a:avLst/>
          </a:prstGeom>
          <a:noFill/>
          <a:ln w="9525">
            <a:noFill/>
            <a:miter lim="800000"/>
            <a:headEnd/>
            <a:tailEnd/>
          </a:ln>
        </p:spPr>
        <p:txBody>
          <a:bodyPr wrap="none" lIns="68589" tIns="34295" rIns="68589" bIns="34295">
            <a:spAutoFit/>
          </a:bodyPr>
          <a:lstStyle/>
          <a:p>
            <a:r>
              <a:rPr lang="en-US" sz="1100" dirty="0">
                <a:latin typeface="Comic Sans MS" pitchFamily="66" charset="0"/>
              </a:rPr>
              <a:t>~7.0 ton/Ha</a:t>
            </a:r>
          </a:p>
        </p:txBody>
      </p:sp>
      <p:sp>
        <p:nvSpPr>
          <p:cNvPr id="15" name="TextBox 14"/>
          <p:cNvSpPr txBox="1"/>
          <p:nvPr/>
        </p:nvSpPr>
        <p:spPr>
          <a:xfrm>
            <a:off x="7309030" y="4769144"/>
            <a:ext cx="1337151" cy="284703"/>
          </a:xfrm>
          <a:prstGeom prst="rect">
            <a:avLst/>
          </a:prstGeom>
          <a:noFill/>
        </p:spPr>
        <p:txBody>
          <a:bodyPr wrap="none" lIns="68589" tIns="34295" rIns="68589" bIns="34295" rtlCol="0">
            <a:spAutoFit/>
          </a:bodyPr>
          <a:lstStyle/>
          <a:p>
            <a:r>
              <a:rPr lang="en-US" sz="1400" dirty="0" err="1"/>
              <a:t>Lobell</a:t>
            </a:r>
            <a:r>
              <a:rPr lang="en-US" sz="1400" dirty="0"/>
              <a:t> et al 2005</a:t>
            </a:r>
          </a:p>
        </p:txBody>
      </p:sp>
      <p:pic>
        <p:nvPicPr>
          <p:cNvPr id="16" name="Picture 25" descr="etm_0203_trigo_yield_img_su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032" y="788167"/>
            <a:ext cx="3871206" cy="3642666"/>
          </a:xfrm>
          <a:prstGeom prst="rect">
            <a:avLst/>
          </a:prstGeom>
          <a:noFill/>
          <a:ln w="9525">
            <a:noFill/>
            <a:miter lim="800000"/>
            <a:headEnd/>
            <a:tailEnd/>
          </a:ln>
        </p:spPr>
      </p:pic>
      <p:pic>
        <p:nvPicPr>
          <p:cNvPr id="18" name="Picture 17"/>
          <p:cNvPicPr>
            <a:picLocks noChangeAspect="1"/>
          </p:cNvPicPr>
          <p:nvPr/>
        </p:nvPicPr>
        <p:blipFill>
          <a:blip r:embed="rId4"/>
          <a:stretch>
            <a:fillRect/>
          </a:stretch>
        </p:blipFill>
        <p:spPr>
          <a:xfrm>
            <a:off x="4645151" y="1030282"/>
            <a:ext cx="4260793" cy="3306421"/>
          </a:xfrm>
          <a:prstGeom prst="rect">
            <a:avLst/>
          </a:prstGeom>
        </p:spPr>
      </p:pic>
      <p:sp>
        <p:nvSpPr>
          <p:cNvPr id="19" name="TextBox 18"/>
          <p:cNvSpPr txBox="1"/>
          <p:nvPr/>
        </p:nvSpPr>
        <p:spPr>
          <a:xfrm>
            <a:off x="5477234" y="1299902"/>
            <a:ext cx="785567" cy="284703"/>
          </a:xfrm>
          <a:prstGeom prst="rect">
            <a:avLst/>
          </a:prstGeom>
          <a:noFill/>
        </p:spPr>
        <p:txBody>
          <a:bodyPr wrap="none" lIns="68589" tIns="34295" rIns="68589" bIns="34295" rtlCol="0">
            <a:spAutoFit/>
          </a:bodyPr>
          <a:lstStyle/>
          <a:p>
            <a:r>
              <a:rPr lang="en-US" sz="1400" dirty="0"/>
              <a:t>R</a:t>
            </a:r>
            <a:r>
              <a:rPr lang="en-US" sz="1400" baseline="30000" dirty="0"/>
              <a:t>2</a:t>
            </a:r>
            <a:r>
              <a:rPr lang="en-US" sz="1400" dirty="0"/>
              <a:t> = 0.76</a:t>
            </a:r>
          </a:p>
        </p:txBody>
      </p:sp>
      <p:sp>
        <p:nvSpPr>
          <p:cNvPr id="20" name="TextBox 19"/>
          <p:cNvSpPr txBox="1"/>
          <p:nvPr/>
        </p:nvSpPr>
        <p:spPr>
          <a:xfrm>
            <a:off x="3702108" y="4563426"/>
            <a:ext cx="454547" cy="284703"/>
          </a:xfrm>
          <a:prstGeom prst="rect">
            <a:avLst/>
          </a:prstGeom>
          <a:noFill/>
        </p:spPr>
        <p:txBody>
          <a:bodyPr wrap="none" lIns="68589" tIns="34295" rIns="68589" bIns="34295" rtlCol="0">
            <a:spAutoFit/>
          </a:bodyPr>
          <a:lstStyle/>
          <a:p>
            <a:r>
              <a:rPr lang="en-US" sz="1400" dirty="0"/>
              <a:t>1km</a:t>
            </a:r>
          </a:p>
        </p:txBody>
      </p:sp>
      <p:cxnSp>
        <p:nvCxnSpPr>
          <p:cNvPr id="22" name="Straight Connector 21"/>
          <p:cNvCxnSpPr/>
          <p:nvPr/>
        </p:nvCxnSpPr>
        <p:spPr>
          <a:xfrm>
            <a:off x="3648797" y="4566363"/>
            <a:ext cx="52707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itle 22"/>
          <p:cNvSpPr>
            <a:spLocks noGrp="1"/>
          </p:cNvSpPr>
          <p:nvPr>
            <p:ph type="title"/>
          </p:nvPr>
        </p:nvSpPr>
        <p:spPr>
          <a:xfrm>
            <a:off x="0" y="2"/>
            <a:ext cx="9144000" cy="709273"/>
          </a:xfrm>
        </p:spPr>
        <p:txBody>
          <a:bodyPr/>
          <a:lstStyle/>
          <a:p>
            <a:r>
              <a:rPr lang="en-US" dirty="0"/>
              <a:t>It works pretty well on big fields (irrigated wheat, Mex.)</a:t>
            </a:r>
          </a:p>
        </p:txBody>
      </p:sp>
    </p:spTree>
    <p:extLst>
      <p:ext uri="{BB962C8B-B14F-4D97-AF65-F5344CB8AC3E}">
        <p14:creationId xmlns:p14="http://schemas.microsoft.com/office/powerpoint/2010/main" val="404185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56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4000" cy="6092889"/>
          </a:xfrm>
          <a:prstGeom prst="rect">
            <a:avLst/>
          </a:prstGeom>
        </p:spPr>
      </p:pic>
      <p:sp>
        <p:nvSpPr>
          <p:cNvPr id="2" name="Title 1"/>
          <p:cNvSpPr>
            <a:spLocks noGrp="1"/>
          </p:cNvSpPr>
          <p:nvPr>
            <p:ph type="title"/>
          </p:nvPr>
        </p:nvSpPr>
        <p:spPr>
          <a:solidFill>
            <a:schemeClr val="bg1">
              <a:lumMod val="85000"/>
              <a:alpha val="78000"/>
            </a:schemeClr>
          </a:solidFill>
        </p:spPr>
        <p:txBody>
          <a:bodyPr/>
          <a:lstStyle/>
          <a:p>
            <a:r>
              <a:rPr lang="en-US" dirty="0" smtClean="0"/>
              <a:t>Problem in smallholder systems:  tiny plots, no ground data</a:t>
            </a:r>
            <a:endParaRPr lang="en-US" dirty="0"/>
          </a:p>
        </p:txBody>
      </p:sp>
    </p:spTree>
    <p:extLst>
      <p:ext uri="{BB962C8B-B14F-4D97-AF65-F5344CB8AC3E}">
        <p14:creationId xmlns:p14="http://schemas.microsoft.com/office/powerpoint/2010/main" val="12790330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21" y="1"/>
            <a:ext cx="4736520" cy="256286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5405" y="1"/>
            <a:ext cx="4538596" cy="2580635"/>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85" y="2508491"/>
            <a:ext cx="4722490" cy="2709737"/>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5270" y="2570503"/>
            <a:ext cx="4670019" cy="2655361"/>
          </a:xfrm>
          <a:prstGeom prst="rect">
            <a:avLst/>
          </a:prstGeom>
        </p:spPr>
      </p:pic>
      <p:sp>
        <p:nvSpPr>
          <p:cNvPr id="12" name="TextBox 11"/>
          <p:cNvSpPr txBox="1"/>
          <p:nvPr/>
        </p:nvSpPr>
        <p:spPr>
          <a:xfrm>
            <a:off x="1628887" y="1112943"/>
            <a:ext cx="1131315" cy="392425"/>
          </a:xfrm>
          <a:prstGeom prst="rect">
            <a:avLst/>
          </a:prstGeom>
          <a:noFill/>
        </p:spPr>
        <p:txBody>
          <a:bodyPr wrap="none" lIns="68589" tIns="34295" rIns="68589" bIns="34295" rtlCol="0">
            <a:spAutoFit/>
          </a:bodyPr>
          <a:lstStyle/>
          <a:p>
            <a:r>
              <a:rPr lang="en-US" sz="2100" b="1" dirty="0">
                <a:solidFill>
                  <a:schemeClr val="bg1"/>
                </a:solidFill>
              </a:rPr>
              <a:t>W Kenya</a:t>
            </a:r>
          </a:p>
        </p:txBody>
      </p:sp>
      <p:sp>
        <p:nvSpPr>
          <p:cNvPr id="13" name="TextBox 12"/>
          <p:cNvSpPr txBox="1"/>
          <p:nvPr/>
        </p:nvSpPr>
        <p:spPr>
          <a:xfrm>
            <a:off x="1162903" y="3598402"/>
            <a:ext cx="2185653" cy="715591"/>
          </a:xfrm>
          <a:prstGeom prst="rect">
            <a:avLst/>
          </a:prstGeom>
          <a:noFill/>
        </p:spPr>
        <p:txBody>
          <a:bodyPr wrap="none" lIns="68589" tIns="34295" rIns="68589" bIns="34295" rtlCol="0">
            <a:spAutoFit/>
          </a:bodyPr>
          <a:lstStyle/>
          <a:p>
            <a:pPr algn="ctr"/>
            <a:r>
              <a:rPr lang="en-US" sz="2100" b="1" dirty="0">
                <a:solidFill>
                  <a:schemeClr val="bg1"/>
                </a:solidFill>
              </a:rPr>
              <a:t>E Uganda</a:t>
            </a:r>
          </a:p>
          <a:p>
            <a:pPr algn="ctr"/>
            <a:r>
              <a:rPr lang="en-US" sz="2100" b="1" dirty="0">
                <a:solidFill>
                  <a:schemeClr val="bg1"/>
                </a:solidFill>
              </a:rPr>
              <a:t>(with World Bank)</a:t>
            </a:r>
          </a:p>
        </p:txBody>
      </p:sp>
      <p:sp>
        <p:nvSpPr>
          <p:cNvPr id="14" name="TextBox 13"/>
          <p:cNvSpPr txBox="1"/>
          <p:nvPr/>
        </p:nvSpPr>
        <p:spPr>
          <a:xfrm>
            <a:off x="6126980" y="3598402"/>
            <a:ext cx="2013918" cy="715591"/>
          </a:xfrm>
          <a:prstGeom prst="rect">
            <a:avLst/>
          </a:prstGeom>
          <a:noFill/>
        </p:spPr>
        <p:txBody>
          <a:bodyPr wrap="none" lIns="68589" tIns="34295" rIns="68589" bIns="34295" rtlCol="0">
            <a:spAutoFit/>
          </a:bodyPr>
          <a:lstStyle/>
          <a:p>
            <a:pPr algn="ctr"/>
            <a:r>
              <a:rPr lang="en-US" sz="2100" b="1" dirty="0">
                <a:solidFill>
                  <a:schemeClr val="bg1"/>
                </a:solidFill>
              </a:rPr>
              <a:t>NE India</a:t>
            </a:r>
          </a:p>
          <a:p>
            <a:pPr algn="ctr"/>
            <a:r>
              <a:rPr lang="en-US" sz="2100" b="1" dirty="0">
                <a:solidFill>
                  <a:schemeClr val="bg1"/>
                </a:solidFill>
              </a:rPr>
              <a:t>(with </a:t>
            </a:r>
            <a:r>
              <a:rPr lang="en-US" sz="2100" b="1" dirty="0" err="1">
                <a:solidFill>
                  <a:schemeClr val="bg1"/>
                </a:solidFill>
              </a:rPr>
              <a:t>Meha</a:t>
            </a:r>
            <a:r>
              <a:rPr lang="en-US" sz="2100" b="1" dirty="0">
                <a:solidFill>
                  <a:schemeClr val="bg1"/>
                </a:solidFill>
              </a:rPr>
              <a:t> Jain)</a:t>
            </a:r>
          </a:p>
        </p:txBody>
      </p:sp>
      <p:sp>
        <p:nvSpPr>
          <p:cNvPr id="15" name="TextBox 14"/>
          <p:cNvSpPr txBox="1"/>
          <p:nvPr/>
        </p:nvSpPr>
        <p:spPr>
          <a:xfrm>
            <a:off x="5782376" y="930558"/>
            <a:ext cx="2185653" cy="715591"/>
          </a:xfrm>
          <a:prstGeom prst="rect">
            <a:avLst/>
          </a:prstGeom>
          <a:noFill/>
        </p:spPr>
        <p:txBody>
          <a:bodyPr wrap="none" lIns="68589" tIns="34295" rIns="68589" bIns="34295" rtlCol="0">
            <a:spAutoFit/>
          </a:bodyPr>
          <a:lstStyle/>
          <a:p>
            <a:pPr algn="ctr"/>
            <a:r>
              <a:rPr lang="en-US" sz="2100" b="1" dirty="0">
                <a:solidFill>
                  <a:schemeClr val="bg1"/>
                </a:solidFill>
              </a:rPr>
              <a:t>Rwanda</a:t>
            </a:r>
          </a:p>
          <a:p>
            <a:pPr algn="ctr"/>
            <a:r>
              <a:rPr lang="en-US" sz="2100" b="1" dirty="0">
                <a:solidFill>
                  <a:schemeClr val="bg1"/>
                </a:solidFill>
              </a:rPr>
              <a:t>(with World Bank)</a:t>
            </a:r>
          </a:p>
        </p:txBody>
      </p:sp>
    </p:spTree>
    <p:extLst>
      <p:ext uri="{BB962C8B-B14F-4D97-AF65-F5344CB8AC3E}">
        <p14:creationId xmlns:p14="http://schemas.microsoft.com/office/powerpoint/2010/main" val="8102006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5668_smal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36050"/>
            <a:ext cx="6193137" cy="517955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8306" y="0"/>
            <a:ext cx="4055694" cy="5143500"/>
          </a:xfrm>
          <a:prstGeom prst="rect">
            <a:avLst/>
          </a:prstGeom>
        </p:spPr>
      </p:pic>
    </p:spTree>
    <p:extLst>
      <p:ext uri="{BB962C8B-B14F-4D97-AF65-F5344CB8AC3E}">
        <p14:creationId xmlns:p14="http://schemas.microsoft.com/office/powerpoint/2010/main" val="40386078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341" y="76035"/>
            <a:ext cx="4824808" cy="903017"/>
          </a:xfrm>
          <a:prstGeom prst="rect">
            <a:avLst/>
          </a:prstGeom>
          <a:noFill/>
        </p:spPr>
        <p:txBody>
          <a:bodyPr wrap="none" lIns="71323" tIns="35662" rIns="71323" bIns="35662" rtlCol="0">
            <a:spAutoFit/>
          </a:bodyPr>
          <a:lstStyle/>
          <a:p>
            <a:r>
              <a:rPr lang="en-US" b="1" dirty="0" smtClean="0"/>
              <a:t>Performance on Kenyan smallholder maize fields</a:t>
            </a:r>
          </a:p>
          <a:p>
            <a:r>
              <a:rPr lang="en-US" b="1" dirty="0"/>
              <a:t>	</a:t>
            </a:r>
            <a:r>
              <a:rPr lang="en-US" b="1" dirty="0" smtClean="0"/>
              <a:t>2014:  1 Skybox image</a:t>
            </a:r>
          </a:p>
          <a:p>
            <a:r>
              <a:rPr lang="en-US" b="1" dirty="0"/>
              <a:t>	</a:t>
            </a:r>
            <a:r>
              <a:rPr lang="en-US" b="1" dirty="0" smtClean="0"/>
              <a:t>2015:  2 Skybox images</a:t>
            </a:r>
            <a:endParaRPr lang="en-US" b="1" dirty="0"/>
          </a:p>
        </p:txBody>
      </p:sp>
      <p:sp>
        <p:nvSpPr>
          <p:cNvPr id="16" name="Rectangle 15"/>
          <p:cNvSpPr/>
          <p:nvPr/>
        </p:nvSpPr>
        <p:spPr>
          <a:xfrm>
            <a:off x="2102377" y="1768169"/>
            <a:ext cx="2299447" cy="96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4" name="TextBox 3"/>
          <p:cNvSpPr txBox="1"/>
          <p:nvPr/>
        </p:nvSpPr>
        <p:spPr>
          <a:xfrm>
            <a:off x="409342" y="1269571"/>
            <a:ext cx="1660393" cy="369332"/>
          </a:xfrm>
          <a:prstGeom prst="rect">
            <a:avLst/>
          </a:prstGeom>
          <a:noFill/>
        </p:spPr>
        <p:txBody>
          <a:bodyPr wrap="none" rtlCol="0">
            <a:spAutoFit/>
          </a:bodyPr>
          <a:lstStyle/>
          <a:p>
            <a:r>
              <a:rPr lang="en-US" dirty="0" smtClean="0"/>
              <a:t>Basic approach:</a:t>
            </a:r>
            <a:endParaRPr lang="en-US" dirty="0"/>
          </a:p>
        </p:txBody>
      </p:sp>
      <p:pic>
        <p:nvPicPr>
          <p:cNvPr id="10" name="Picture 9"/>
          <p:cNvPicPr>
            <a:picLocks noChangeAspect="1"/>
          </p:cNvPicPr>
          <p:nvPr/>
        </p:nvPicPr>
        <p:blipFill>
          <a:blip r:embed="rId2"/>
          <a:stretch>
            <a:fillRect/>
          </a:stretch>
        </p:blipFill>
        <p:spPr>
          <a:xfrm>
            <a:off x="534078" y="1911044"/>
            <a:ext cx="3729627" cy="947445"/>
          </a:xfrm>
          <a:prstGeom prst="rect">
            <a:avLst/>
          </a:prstGeom>
        </p:spPr>
      </p:pic>
      <p:pic>
        <p:nvPicPr>
          <p:cNvPr id="14" name="Picture 13" descr="YieldSumma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542" y="756789"/>
            <a:ext cx="4023998" cy="3621598"/>
          </a:xfrm>
          <a:prstGeom prst="rect">
            <a:avLst/>
          </a:prstGeom>
        </p:spPr>
      </p:pic>
      <p:sp>
        <p:nvSpPr>
          <p:cNvPr id="12" name="TextBox 11"/>
          <p:cNvSpPr txBox="1"/>
          <p:nvPr/>
        </p:nvSpPr>
        <p:spPr>
          <a:xfrm>
            <a:off x="5272930" y="613866"/>
            <a:ext cx="2300630" cy="307777"/>
          </a:xfrm>
          <a:prstGeom prst="rect">
            <a:avLst/>
          </a:prstGeom>
          <a:noFill/>
        </p:spPr>
        <p:txBody>
          <a:bodyPr wrap="none" rtlCol="0">
            <a:spAutoFit/>
          </a:bodyPr>
          <a:lstStyle/>
          <a:p>
            <a:r>
              <a:rPr lang="en-US" sz="1400" b="1" dirty="0" smtClean="0"/>
              <a:t>2015, pure-stand, &gt;0.5 acres</a:t>
            </a:r>
            <a:endParaRPr lang="en-US" sz="1400" b="1" dirty="0"/>
          </a:p>
        </p:txBody>
      </p:sp>
      <p:sp>
        <p:nvSpPr>
          <p:cNvPr id="2" name="TextBox 1"/>
          <p:cNvSpPr txBox="1"/>
          <p:nvPr/>
        </p:nvSpPr>
        <p:spPr>
          <a:xfrm>
            <a:off x="5040308" y="4522727"/>
            <a:ext cx="3749832" cy="369332"/>
          </a:xfrm>
          <a:prstGeom prst="rect">
            <a:avLst/>
          </a:prstGeom>
          <a:noFill/>
        </p:spPr>
        <p:txBody>
          <a:bodyPr wrap="none" rtlCol="0">
            <a:spAutoFit/>
          </a:bodyPr>
          <a:lstStyle/>
          <a:p>
            <a:r>
              <a:rPr lang="en-US" b="1" dirty="0" smtClean="0"/>
              <a:t>Likely understates true performance!</a:t>
            </a:r>
            <a:endParaRPr lang="en-US" b="1" dirty="0"/>
          </a:p>
        </p:txBody>
      </p:sp>
      <p:sp>
        <p:nvSpPr>
          <p:cNvPr id="9" name="TextBox 8"/>
          <p:cNvSpPr txBox="1"/>
          <p:nvPr/>
        </p:nvSpPr>
        <p:spPr>
          <a:xfrm>
            <a:off x="7115543" y="4866501"/>
            <a:ext cx="2028457" cy="276999"/>
          </a:xfrm>
          <a:prstGeom prst="rect">
            <a:avLst/>
          </a:prstGeom>
          <a:noFill/>
        </p:spPr>
        <p:txBody>
          <a:bodyPr wrap="none" rtlCol="0">
            <a:spAutoFit/>
          </a:bodyPr>
          <a:lstStyle/>
          <a:p>
            <a:r>
              <a:rPr lang="en-US" sz="1200" dirty="0" smtClean="0"/>
              <a:t>Burke &amp; </a:t>
            </a:r>
            <a:r>
              <a:rPr lang="en-US" sz="1200" dirty="0" err="1" smtClean="0"/>
              <a:t>Lobell</a:t>
            </a:r>
            <a:r>
              <a:rPr lang="en-US" sz="1200" dirty="0" smtClean="0"/>
              <a:t>, under review</a:t>
            </a:r>
            <a:endParaRPr lang="en-US" sz="1200" i="1" dirty="0"/>
          </a:p>
        </p:txBody>
      </p:sp>
    </p:spTree>
    <p:extLst>
      <p:ext uri="{BB962C8B-B14F-4D97-AF65-F5344CB8AC3E}">
        <p14:creationId xmlns:p14="http://schemas.microsoft.com/office/powerpoint/2010/main" val="4102034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yaYieldMa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8527"/>
            <a:ext cx="9338706" cy="3133368"/>
          </a:xfrm>
          <a:prstGeom prst="rect">
            <a:avLst/>
          </a:prstGeom>
        </p:spPr>
      </p:pic>
      <p:sp>
        <p:nvSpPr>
          <p:cNvPr id="3" name="TextBox 2"/>
          <p:cNvSpPr txBox="1"/>
          <p:nvPr/>
        </p:nvSpPr>
        <p:spPr>
          <a:xfrm>
            <a:off x="310575" y="371079"/>
            <a:ext cx="7134322" cy="369332"/>
          </a:xfrm>
          <a:prstGeom prst="rect">
            <a:avLst/>
          </a:prstGeom>
          <a:noFill/>
        </p:spPr>
        <p:txBody>
          <a:bodyPr wrap="none" rtlCol="0">
            <a:spAutoFit/>
          </a:bodyPr>
          <a:lstStyle/>
          <a:p>
            <a:r>
              <a:rPr lang="en-US" dirty="0" smtClean="0"/>
              <a:t>Then with addition of crop classification model, we can do something this:</a:t>
            </a:r>
            <a:endParaRPr lang="en-US" dirty="0"/>
          </a:p>
        </p:txBody>
      </p:sp>
      <p:sp>
        <p:nvSpPr>
          <p:cNvPr id="4" name="TextBox 3"/>
          <p:cNvSpPr txBox="1"/>
          <p:nvPr/>
        </p:nvSpPr>
        <p:spPr>
          <a:xfrm>
            <a:off x="310576" y="1226128"/>
            <a:ext cx="1333531" cy="369332"/>
          </a:xfrm>
          <a:prstGeom prst="rect">
            <a:avLst/>
          </a:prstGeom>
          <a:noFill/>
        </p:spPr>
        <p:txBody>
          <a:bodyPr wrap="none" rtlCol="0">
            <a:spAutoFit/>
          </a:bodyPr>
          <a:lstStyle/>
          <a:p>
            <a:r>
              <a:rPr lang="en-US" dirty="0" smtClean="0"/>
              <a:t>Kenya, 2015</a:t>
            </a:r>
            <a:endParaRPr lang="en-US" dirty="0"/>
          </a:p>
        </p:txBody>
      </p:sp>
      <p:sp>
        <p:nvSpPr>
          <p:cNvPr id="5" name="TextBox 4"/>
          <p:cNvSpPr txBox="1"/>
          <p:nvPr/>
        </p:nvSpPr>
        <p:spPr>
          <a:xfrm>
            <a:off x="7115543" y="4866501"/>
            <a:ext cx="2028457" cy="276999"/>
          </a:xfrm>
          <a:prstGeom prst="rect">
            <a:avLst/>
          </a:prstGeom>
          <a:noFill/>
        </p:spPr>
        <p:txBody>
          <a:bodyPr wrap="none" rtlCol="0">
            <a:spAutoFit/>
          </a:bodyPr>
          <a:lstStyle/>
          <a:p>
            <a:r>
              <a:rPr lang="en-US" sz="1200" dirty="0" smtClean="0"/>
              <a:t>Burke &amp; </a:t>
            </a:r>
            <a:r>
              <a:rPr lang="en-US" sz="1200" dirty="0" err="1" smtClean="0"/>
              <a:t>Lobell</a:t>
            </a:r>
            <a:r>
              <a:rPr lang="en-US" sz="1200" dirty="0" smtClean="0"/>
              <a:t>, under review</a:t>
            </a:r>
            <a:endParaRPr lang="en-US" sz="1200" i="1" dirty="0"/>
          </a:p>
        </p:txBody>
      </p:sp>
    </p:spTree>
    <p:extLst>
      <p:ext uri="{BB962C8B-B14F-4D97-AF65-F5344CB8AC3E}">
        <p14:creationId xmlns:p14="http://schemas.microsoft.com/office/powerpoint/2010/main" val="5984843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gb.fancy.zoom1.png"/>
          <p:cNvPicPr>
            <a:picLocks noChangeAspect="1"/>
          </p:cNvPicPr>
          <p:nvPr/>
        </p:nvPicPr>
        <p:blipFill rotWithShape="1">
          <a:blip r:embed="rId2">
            <a:extLst>
              <a:ext uri="{28A0092B-C50C-407E-A947-70E740481C1C}">
                <a14:useLocalDpi xmlns:a14="http://schemas.microsoft.com/office/drawing/2010/main" val="0"/>
              </a:ext>
            </a:extLst>
          </a:blip>
          <a:srcRect l="4226" t="7818" r="7426" b="14098"/>
          <a:stretch/>
        </p:blipFill>
        <p:spPr>
          <a:xfrm>
            <a:off x="0" y="0"/>
            <a:ext cx="9144000" cy="5143500"/>
          </a:xfrm>
          <a:prstGeom prst="rect">
            <a:avLst/>
          </a:prstGeom>
        </p:spPr>
      </p:pic>
      <p:grpSp>
        <p:nvGrpSpPr>
          <p:cNvPr id="40" name="Group 39"/>
          <p:cNvGrpSpPr/>
          <p:nvPr/>
        </p:nvGrpSpPr>
        <p:grpSpPr>
          <a:xfrm>
            <a:off x="1086774" y="743350"/>
            <a:ext cx="5751523" cy="719277"/>
            <a:chOff x="1086773" y="825944"/>
            <a:chExt cx="5751523" cy="799197"/>
          </a:xfrm>
        </p:grpSpPr>
        <p:sp>
          <p:nvSpPr>
            <p:cNvPr id="6" name="TextBox 5"/>
            <p:cNvSpPr txBox="1"/>
            <p:nvPr/>
          </p:nvSpPr>
          <p:spPr>
            <a:xfrm>
              <a:off x="1086773" y="1214772"/>
              <a:ext cx="5032169" cy="410369"/>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agricultural yields for all fields</a:t>
              </a:r>
              <a:endParaRPr lang="en-US" dirty="0">
                <a:solidFill>
                  <a:srgbClr val="FF0000"/>
                </a:solidFill>
              </a:endParaRPr>
            </a:p>
          </p:txBody>
        </p:sp>
        <p:cxnSp>
          <p:nvCxnSpPr>
            <p:cNvPr id="9" name="Straight Arrow Connector 8"/>
            <p:cNvCxnSpPr/>
            <p:nvPr/>
          </p:nvCxnSpPr>
          <p:spPr>
            <a:xfrm flipV="1">
              <a:off x="5808110" y="825944"/>
              <a:ext cx="195381" cy="4618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003491" y="825946"/>
              <a:ext cx="719353" cy="4618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03491" y="1190072"/>
              <a:ext cx="834805" cy="209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10940" y="185025"/>
            <a:ext cx="5032169" cy="584776"/>
          </a:xfrm>
          <a:prstGeom prst="rect">
            <a:avLst/>
          </a:prstGeom>
          <a:solidFill>
            <a:schemeClr val="bg1">
              <a:lumMod val="85000"/>
              <a:alpha val="90000"/>
            </a:schemeClr>
          </a:solidFill>
        </p:spPr>
        <p:txBody>
          <a:bodyPr wrap="square" rtlCol="0">
            <a:spAutoFit/>
          </a:bodyPr>
          <a:lstStyle/>
          <a:p>
            <a:r>
              <a:rPr lang="en-US" sz="3200" dirty="0" smtClean="0">
                <a:solidFill>
                  <a:srgbClr val="FF0000"/>
                </a:solidFill>
              </a:rPr>
              <a:t>Imagine, for a moment…</a:t>
            </a:r>
            <a:endParaRPr lang="en-US" sz="3200" dirty="0">
              <a:solidFill>
                <a:srgbClr val="FF0000"/>
              </a:solidFill>
            </a:endParaRPr>
          </a:p>
        </p:txBody>
      </p:sp>
      <p:sp>
        <p:nvSpPr>
          <p:cNvPr id="21" name="TextBox 20"/>
          <p:cNvSpPr txBox="1"/>
          <p:nvPr/>
        </p:nvSpPr>
        <p:spPr>
          <a:xfrm>
            <a:off x="839133" y="2562969"/>
            <a:ext cx="7484160" cy="1200328"/>
          </a:xfrm>
          <a:prstGeom prst="rect">
            <a:avLst/>
          </a:prstGeom>
          <a:solidFill>
            <a:schemeClr val="bg1">
              <a:lumMod val="85000"/>
              <a:alpha val="90000"/>
            </a:schemeClr>
          </a:solidFill>
        </p:spPr>
        <p:txBody>
          <a:bodyPr wrap="square" rtlCol="0">
            <a:spAutoFit/>
          </a:bodyPr>
          <a:lstStyle/>
          <a:p>
            <a:pPr marL="342900" indent="-342900">
              <a:buAutoNum type="arabicPeriod"/>
            </a:pPr>
            <a:r>
              <a:rPr lang="en-US" sz="2400" dirty="0" smtClean="0"/>
              <a:t>Our estimates likely understate true performance</a:t>
            </a:r>
          </a:p>
          <a:p>
            <a:pPr marL="342900" indent="-342900">
              <a:buAutoNum type="arabicPeriod"/>
            </a:pPr>
            <a:r>
              <a:rPr lang="en-US" sz="2400" dirty="0" smtClean="0"/>
              <a:t>Estimates should improve with more frequent imagery</a:t>
            </a:r>
          </a:p>
          <a:p>
            <a:pPr marL="342900" indent="-342900">
              <a:buAutoNum type="arabicPeriod"/>
            </a:pPr>
            <a:r>
              <a:rPr lang="en-US" sz="2400" dirty="0" smtClean="0"/>
              <a:t>Nevertheless:  plentiful but noisy</a:t>
            </a:r>
            <a:endParaRPr lang="en-US" sz="2400" dirty="0"/>
          </a:p>
        </p:txBody>
      </p:sp>
    </p:spTree>
    <p:extLst>
      <p:ext uri="{BB962C8B-B14F-4D97-AF65-F5344CB8AC3E}">
        <p14:creationId xmlns:p14="http://schemas.microsoft.com/office/powerpoint/2010/main" val="40314842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This talk:  Using satellites to do 2 things</a:t>
            </a:r>
            <a:endParaRPr lang="en-US" dirty="0"/>
          </a:p>
        </p:txBody>
      </p:sp>
      <p:sp>
        <p:nvSpPr>
          <p:cNvPr id="3" name="Content Placeholder 2"/>
          <p:cNvSpPr>
            <a:spLocks noGrp="1"/>
          </p:cNvSpPr>
          <p:nvPr>
            <p:ph idx="1"/>
          </p:nvPr>
        </p:nvSpPr>
        <p:spPr/>
        <p:txBody>
          <a:bodyPr/>
          <a:lstStyle/>
          <a:p>
            <a:endParaRPr lang="en-US"/>
          </a:p>
        </p:txBody>
      </p:sp>
      <p:pic>
        <p:nvPicPr>
          <p:cNvPr id="4" name="Picture 3" descr="IMG_356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30865"/>
            <a:ext cx="6544499" cy="4360773"/>
          </a:xfrm>
          <a:prstGeom prst="rect">
            <a:avLst/>
          </a:prstGeom>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b="-214"/>
          <a:stretch>
            <a:fillRect/>
          </a:stretch>
        </p:blipFill>
        <p:spPr bwMode="auto">
          <a:xfrm>
            <a:off x="4567190" y="829390"/>
            <a:ext cx="4677831" cy="456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4207" y="1093295"/>
            <a:ext cx="4064150" cy="369332"/>
          </a:xfrm>
          <a:prstGeom prst="rect">
            <a:avLst/>
          </a:prstGeom>
          <a:solidFill>
            <a:schemeClr val="bg1">
              <a:lumMod val="85000"/>
              <a:alpha val="80000"/>
            </a:schemeClr>
          </a:solidFill>
        </p:spPr>
        <p:txBody>
          <a:bodyPr wrap="square" rtlCol="0">
            <a:spAutoFit/>
          </a:bodyPr>
          <a:lstStyle/>
          <a:p>
            <a:r>
              <a:rPr lang="en-US" dirty="0" smtClean="0">
                <a:solidFill>
                  <a:srgbClr val="FF0000"/>
                </a:solidFill>
              </a:rPr>
              <a:t>1. Predict smallholder yields at field scale</a:t>
            </a:r>
            <a:endParaRPr lang="en-US" dirty="0">
              <a:solidFill>
                <a:srgbClr val="FF0000"/>
              </a:solidFill>
            </a:endParaRPr>
          </a:p>
        </p:txBody>
      </p:sp>
      <p:sp>
        <p:nvSpPr>
          <p:cNvPr id="8" name="TextBox 7"/>
          <p:cNvSpPr txBox="1"/>
          <p:nvPr/>
        </p:nvSpPr>
        <p:spPr>
          <a:xfrm>
            <a:off x="4804798" y="1093295"/>
            <a:ext cx="3797440" cy="646331"/>
          </a:xfrm>
          <a:prstGeom prst="rect">
            <a:avLst/>
          </a:prstGeom>
          <a:solidFill>
            <a:schemeClr val="bg1">
              <a:lumMod val="85000"/>
              <a:alpha val="80000"/>
            </a:schemeClr>
          </a:solidFill>
        </p:spPr>
        <p:txBody>
          <a:bodyPr wrap="square" rtlCol="0">
            <a:spAutoFit/>
          </a:bodyPr>
          <a:lstStyle/>
          <a:p>
            <a:r>
              <a:rPr lang="en-US" dirty="0">
                <a:solidFill>
                  <a:srgbClr val="FF0000"/>
                </a:solidFill>
              </a:rPr>
              <a:t>2</a:t>
            </a:r>
            <a:r>
              <a:rPr lang="en-US" dirty="0" smtClean="0">
                <a:solidFill>
                  <a:srgbClr val="FF0000"/>
                </a:solidFill>
              </a:rPr>
              <a:t>. Predict consumption and assets at village scale</a:t>
            </a:r>
            <a:endParaRPr lang="en-US" dirty="0">
              <a:solidFill>
                <a:srgbClr val="FF0000"/>
              </a:solidFill>
            </a:endParaRPr>
          </a:p>
        </p:txBody>
      </p:sp>
    </p:spTree>
    <p:extLst>
      <p:ext uri="{BB962C8B-B14F-4D97-AF65-F5344CB8AC3E}">
        <p14:creationId xmlns:p14="http://schemas.microsoft.com/office/powerpoint/2010/main" val="20671596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Predicting economic well-being</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Focus on 2 things measured in geo-referenced, publicly available surveys</a:t>
            </a:r>
          </a:p>
          <a:p>
            <a:pPr lvl="1"/>
            <a:r>
              <a:rPr lang="en-US" sz="2400" dirty="0" smtClean="0"/>
              <a:t>Consumption expenditure (LSMS)</a:t>
            </a:r>
          </a:p>
          <a:p>
            <a:pPr lvl="1"/>
            <a:r>
              <a:rPr lang="en-US" sz="2400" dirty="0" smtClean="0"/>
              <a:t>Asset wealth (DHS)</a:t>
            </a:r>
          </a:p>
          <a:p>
            <a:pPr marL="0" indent="0">
              <a:buNone/>
            </a:pPr>
            <a:endParaRPr lang="en-US" sz="2400" dirty="0"/>
          </a:p>
        </p:txBody>
      </p:sp>
      <p:pic>
        <p:nvPicPr>
          <p:cNvPr id="4" name="Picture 3"/>
          <p:cNvPicPr>
            <a:picLocks noChangeAspect="1"/>
          </p:cNvPicPr>
          <p:nvPr/>
        </p:nvPicPr>
        <p:blipFill>
          <a:blip r:embed="rId2"/>
          <a:stretch>
            <a:fillRect/>
          </a:stretch>
        </p:blipFill>
        <p:spPr>
          <a:xfrm>
            <a:off x="464889" y="3334711"/>
            <a:ext cx="7473688" cy="1380164"/>
          </a:xfrm>
          <a:prstGeom prst="rect">
            <a:avLst/>
          </a:prstGeom>
        </p:spPr>
      </p:pic>
      <p:sp>
        <p:nvSpPr>
          <p:cNvPr id="5" name="TextBox 4"/>
          <p:cNvSpPr txBox="1"/>
          <p:nvPr/>
        </p:nvSpPr>
        <p:spPr>
          <a:xfrm>
            <a:off x="464890" y="2967321"/>
            <a:ext cx="4031873" cy="369332"/>
          </a:xfrm>
          <a:prstGeom prst="rect">
            <a:avLst/>
          </a:prstGeom>
          <a:noFill/>
        </p:spPr>
        <p:txBody>
          <a:bodyPr wrap="none" rtlCol="0">
            <a:spAutoFit/>
          </a:bodyPr>
          <a:lstStyle/>
          <a:p>
            <a:r>
              <a:rPr lang="en-US" dirty="0" smtClean="0"/>
              <a:t>2015 UN Sustainable Development Goals</a:t>
            </a:r>
            <a:endParaRPr lang="en-US" dirty="0"/>
          </a:p>
        </p:txBody>
      </p:sp>
    </p:spTree>
    <p:extLst>
      <p:ext uri="{BB962C8B-B14F-4D97-AF65-F5344CB8AC3E}">
        <p14:creationId xmlns:p14="http://schemas.microsoft.com/office/powerpoint/2010/main" val="28614979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gb.fancy.zoom1.png"/>
          <p:cNvPicPr>
            <a:picLocks noChangeAspect="1"/>
          </p:cNvPicPr>
          <p:nvPr/>
        </p:nvPicPr>
        <p:blipFill rotWithShape="1">
          <a:blip r:embed="rId3">
            <a:extLst>
              <a:ext uri="{28A0092B-C50C-407E-A947-70E740481C1C}">
                <a14:useLocalDpi xmlns:a14="http://schemas.microsoft.com/office/drawing/2010/main" val="0"/>
              </a:ext>
            </a:extLst>
          </a:blip>
          <a:srcRect l="4226" t="7818" r="7426" b="14098"/>
          <a:stretch/>
        </p:blipFill>
        <p:spPr>
          <a:xfrm>
            <a:off x="0" y="0"/>
            <a:ext cx="9144000" cy="5143500"/>
          </a:xfrm>
          <a:prstGeom prst="rect">
            <a:avLst/>
          </a:prstGeom>
        </p:spPr>
      </p:pic>
      <p:grpSp>
        <p:nvGrpSpPr>
          <p:cNvPr id="40" name="Group 39"/>
          <p:cNvGrpSpPr/>
          <p:nvPr/>
        </p:nvGrpSpPr>
        <p:grpSpPr>
          <a:xfrm>
            <a:off x="1086774" y="743350"/>
            <a:ext cx="5751523" cy="719277"/>
            <a:chOff x="1086773" y="825944"/>
            <a:chExt cx="5751523" cy="799197"/>
          </a:xfrm>
        </p:grpSpPr>
        <p:sp>
          <p:nvSpPr>
            <p:cNvPr id="6" name="TextBox 5"/>
            <p:cNvSpPr txBox="1"/>
            <p:nvPr/>
          </p:nvSpPr>
          <p:spPr>
            <a:xfrm>
              <a:off x="1086773" y="1214772"/>
              <a:ext cx="5032169" cy="410369"/>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agricultural yields for all fields</a:t>
              </a:r>
              <a:endParaRPr lang="en-US" dirty="0">
                <a:solidFill>
                  <a:srgbClr val="FF0000"/>
                </a:solidFill>
              </a:endParaRPr>
            </a:p>
          </p:txBody>
        </p:sp>
        <p:cxnSp>
          <p:nvCxnSpPr>
            <p:cNvPr id="9" name="Straight Arrow Connector 8"/>
            <p:cNvCxnSpPr/>
            <p:nvPr/>
          </p:nvCxnSpPr>
          <p:spPr>
            <a:xfrm flipV="1">
              <a:off x="5808110" y="825944"/>
              <a:ext cx="195381" cy="4618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003491" y="825946"/>
              <a:ext cx="719353" cy="4618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03491" y="1190072"/>
              <a:ext cx="834805" cy="209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3156024" y="2055387"/>
            <a:ext cx="3682273" cy="369332"/>
            <a:chOff x="3156023" y="2283766"/>
            <a:chExt cx="3682273" cy="410369"/>
          </a:xfrm>
        </p:grpSpPr>
        <p:sp>
          <p:nvSpPr>
            <p:cNvPr id="7" name="TextBox 6"/>
            <p:cNvSpPr txBox="1"/>
            <p:nvPr/>
          </p:nvSpPr>
          <p:spPr>
            <a:xfrm>
              <a:off x="3156023" y="2283766"/>
              <a:ext cx="2652087" cy="410369"/>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markets</a:t>
              </a:r>
              <a:endParaRPr lang="en-US" dirty="0">
                <a:solidFill>
                  <a:srgbClr val="FF0000"/>
                </a:solidFill>
              </a:endParaRPr>
            </a:p>
          </p:txBody>
        </p:sp>
        <p:cxnSp>
          <p:nvCxnSpPr>
            <p:cNvPr id="17" name="Straight Arrow Connector 16"/>
            <p:cNvCxnSpPr>
              <a:stCxn id="7" idx="3"/>
            </p:cNvCxnSpPr>
            <p:nvPr/>
          </p:nvCxnSpPr>
          <p:spPr>
            <a:xfrm flipV="1">
              <a:off x="5808110" y="2283767"/>
              <a:ext cx="1030186" cy="2051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10940" y="185025"/>
            <a:ext cx="5032169" cy="584776"/>
          </a:xfrm>
          <a:prstGeom prst="rect">
            <a:avLst/>
          </a:prstGeom>
          <a:solidFill>
            <a:schemeClr val="bg1">
              <a:lumMod val="85000"/>
              <a:alpha val="90000"/>
            </a:schemeClr>
          </a:solidFill>
        </p:spPr>
        <p:txBody>
          <a:bodyPr wrap="square" rtlCol="0">
            <a:spAutoFit/>
          </a:bodyPr>
          <a:lstStyle/>
          <a:p>
            <a:r>
              <a:rPr lang="en-US" sz="3200" dirty="0" smtClean="0">
                <a:solidFill>
                  <a:srgbClr val="FF0000"/>
                </a:solidFill>
              </a:rPr>
              <a:t>Imagine, for a moment…</a:t>
            </a:r>
            <a:endParaRPr lang="en-US" sz="3200" dirty="0">
              <a:solidFill>
                <a:srgbClr val="FF0000"/>
              </a:solidFill>
            </a:endParaRPr>
          </a:p>
        </p:txBody>
      </p:sp>
      <p:grpSp>
        <p:nvGrpSpPr>
          <p:cNvPr id="39" name="Group 38"/>
          <p:cNvGrpSpPr/>
          <p:nvPr/>
        </p:nvGrpSpPr>
        <p:grpSpPr>
          <a:xfrm>
            <a:off x="3238802" y="2797553"/>
            <a:ext cx="3484042" cy="927188"/>
            <a:chOff x="3238802" y="3108392"/>
            <a:chExt cx="3484042" cy="1030209"/>
          </a:xfrm>
        </p:grpSpPr>
        <p:sp>
          <p:nvSpPr>
            <p:cNvPr id="22" name="TextBox 21"/>
            <p:cNvSpPr txBox="1"/>
            <p:nvPr/>
          </p:nvSpPr>
          <p:spPr>
            <a:xfrm>
              <a:off x="3238802" y="3420132"/>
              <a:ext cx="2304306" cy="718146"/>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household outcomes</a:t>
              </a:r>
              <a:endParaRPr lang="en-US" dirty="0">
                <a:solidFill>
                  <a:srgbClr val="FF0000"/>
                </a:solidFill>
              </a:endParaRPr>
            </a:p>
          </p:txBody>
        </p:sp>
        <p:cxnSp>
          <p:nvCxnSpPr>
            <p:cNvPr id="28" name="Straight Arrow Connector 27"/>
            <p:cNvCxnSpPr/>
            <p:nvPr/>
          </p:nvCxnSpPr>
          <p:spPr>
            <a:xfrm flipV="1">
              <a:off x="5390707" y="3108392"/>
              <a:ext cx="195381" cy="4618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390707" y="3108393"/>
              <a:ext cx="1030186" cy="5609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390707" y="3564642"/>
              <a:ext cx="1101233" cy="209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417350" y="3878691"/>
              <a:ext cx="130549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5417350" y="4030154"/>
              <a:ext cx="1163399" cy="10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923895" y="3949495"/>
            <a:ext cx="6096541" cy="1107996"/>
          </a:xfrm>
          <a:prstGeom prst="rect">
            <a:avLst/>
          </a:prstGeom>
          <a:solidFill>
            <a:schemeClr val="bg1"/>
          </a:solidFill>
        </p:spPr>
        <p:txBody>
          <a:bodyPr wrap="none" rtlCol="0">
            <a:spAutoFit/>
          </a:bodyPr>
          <a:lstStyle/>
          <a:p>
            <a:r>
              <a:rPr lang="en-US" sz="2200" b="1" dirty="0" smtClean="0"/>
              <a:t>Would have huge implications for our ability to:</a:t>
            </a:r>
          </a:p>
          <a:p>
            <a:pPr marL="342900" indent="-342900">
              <a:buAutoNum type="arabicPeriod"/>
            </a:pPr>
            <a:r>
              <a:rPr lang="en-US" sz="2200" dirty="0" smtClean="0"/>
              <a:t>Monitor progress and target assistance</a:t>
            </a:r>
          </a:p>
          <a:p>
            <a:pPr marL="342900" indent="-342900">
              <a:buAutoNum type="arabicPeriod"/>
            </a:pPr>
            <a:r>
              <a:rPr lang="en-US" sz="2200" dirty="0" smtClean="0"/>
              <a:t>Understand variation and evaluate interventions</a:t>
            </a:r>
            <a:endParaRPr lang="en-US" sz="2200" dirty="0"/>
          </a:p>
        </p:txBody>
      </p:sp>
    </p:spTree>
    <p:extLst>
      <p:ext uri="{BB962C8B-B14F-4D97-AF65-F5344CB8AC3E}">
        <p14:creationId xmlns:p14="http://schemas.microsoft.com/office/powerpoint/2010/main" val="925343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Challenges to using satellites here</a:t>
            </a:r>
            <a:endParaRPr lang="en-US" dirty="0"/>
          </a:p>
        </p:txBody>
      </p:sp>
      <p:sp>
        <p:nvSpPr>
          <p:cNvPr id="5" name="Content Placeholder 4"/>
          <p:cNvSpPr>
            <a:spLocks noGrp="1"/>
          </p:cNvSpPr>
          <p:nvPr>
            <p:ph idx="1"/>
          </p:nvPr>
        </p:nvSpPr>
        <p:spPr>
          <a:xfrm>
            <a:off x="234207" y="1418111"/>
            <a:ext cx="8229600" cy="3490487"/>
          </a:xfrm>
        </p:spPr>
        <p:txBody>
          <a:bodyPr/>
          <a:lstStyle/>
          <a:p>
            <a:pPr marL="514350" indent="-514350">
              <a:buFont typeface="+mj-lt"/>
              <a:buAutoNum type="arabicPeriod"/>
            </a:pPr>
            <a:r>
              <a:rPr lang="en-US" dirty="0" smtClean="0"/>
              <a:t>What to look for in imagery?</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Again, little training data</a:t>
            </a:r>
            <a:endParaRPr lang="en-US" dirty="0"/>
          </a:p>
        </p:txBody>
      </p:sp>
      <p:pic>
        <p:nvPicPr>
          <p:cNvPr id="4" name="Picture 3" descr="Figure1_v2.png"/>
          <p:cNvPicPr>
            <a:picLocks noChangeAspect="1"/>
          </p:cNvPicPr>
          <p:nvPr/>
        </p:nvPicPr>
        <p:blipFill rotWithShape="1">
          <a:blip r:embed="rId2">
            <a:extLst>
              <a:ext uri="{28A0092B-C50C-407E-A947-70E740481C1C}">
                <a14:useLocalDpi xmlns:a14="http://schemas.microsoft.com/office/drawing/2010/main" val="0"/>
              </a:ext>
            </a:extLst>
          </a:blip>
          <a:srcRect b="65707"/>
          <a:stretch/>
        </p:blipFill>
        <p:spPr>
          <a:xfrm>
            <a:off x="1592603" y="3214380"/>
            <a:ext cx="4580803" cy="1752260"/>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4342" y="928206"/>
            <a:ext cx="2765975" cy="223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0248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“Transfer learning” approach</a:t>
            </a:r>
            <a:endParaRPr lang="en-US" dirty="0"/>
          </a:p>
        </p:txBody>
      </p:sp>
      <p:pic>
        <p:nvPicPr>
          <p:cNvPr id="4" name="Picture 3"/>
          <p:cNvPicPr>
            <a:picLocks noChangeAspect="1"/>
          </p:cNvPicPr>
          <p:nvPr/>
        </p:nvPicPr>
        <p:blipFill>
          <a:blip r:embed="rId2"/>
          <a:stretch>
            <a:fillRect/>
          </a:stretch>
        </p:blipFill>
        <p:spPr>
          <a:xfrm>
            <a:off x="3196051" y="1104690"/>
            <a:ext cx="2696085" cy="3589462"/>
          </a:xfrm>
          <a:prstGeom prst="rect">
            <a:avLst/>
          </a:prstGeom>
        </p:spPr>
      </p:pic>
      <p:pic>
        <p:nvPicPr>
          <p:cNvPr id="5" name="Picture 4"/>
          <p:cNvPicPr>
            <a:picLocks noChangeAspect="1"/>
          </p:cNvPicPr>
          <p:nvPr/>
        </p:nvPicPr>
        <p:blipFill rotWithShape="1">
          <a:blip r:embed="rId3"/>
          <a:srcRect r="19591"/>
          <a:stretch/>
        </p:blipFill>
        <p:spPr>
          <a:xfrm>
            <a:off x="437227" y="2217289"/>
            <a:ext cx="3383292" cy="2042313"/>
          </a:xfrm>
          <a:prstGeom prst="rect">
            <a:avLst/>
          </a:prstGeom>
        </p:spPr>
      </p:pic>
      <p:pic>
        <p:nvPicPr>
          <p:cNvPr id="6" name="Picture 5"/>
          <p:cNvPicPr>
            <a:picLocks noChangeAspect="1"/>
          </p:cNvPicPr>
          <p:nvPr/>
        </p:nvPicPr>
        <p:blipFill>
          <a:blip r:embed="rId4"/>
          <a:stretch>
            <a:fillRect/>
          </a:stretch>
        </p:blipFill>
        <p:spPr>
          <a:xfrm>
            <a:off x="5238702" y="2231323"/>
            <a:ext cx="3412119" cy="2047271"/>
          </a:xfrm>
          <a:prstGeom prst="rect">
            <a:avLst/>
          </a:prstGeom>
        </p:spPr>
      </p:pic>
      <p:sp>
        <p:nvSpPr>
          <p:cNvPr id="7" name="TextBox 6"/>
          <p:cNvSpPr txBox="1"/>
          <p:nvPr/>
        </p:nvSpPr>
        <p:spPr>
          <a:xfrm>
            <a:off x="1197166" y="1636377"/>
            <a:ext cx="1811363" cy="523220"/>
          </a:xfrm>
          <a:prstGeom prst="rect">
            <a:avLst/>
          </a:prstGeom>
          <a:noFill/>
        </p:spPr>
        <p:txBody>
          <a:bodyPr wrap="square" rtlCol="0">
            <a:spAutoFit/>
          </a:bodyPr>
          <a:lstStyle/>
          <a:p>
            <a:r>
              <a:rPr lang="en-US" sz="2800" dirty="0" smtClean="0">
                <a:latin typeface="Calibri"/>
                <a:cs typeface="Calibri"/>
              </a:rPr>
              <a:t>Train here</a:t>
            </a:r>
            <a:endParaRPr lang="en-US" sz="2800" dirty="0">
              <a:latin typeface="Calibri"/>
              <a:cs typeface="Calibri"/>
            </a:endParaRPr>
          </a:p>
        </p:txBody>
      </p:sp>
      <p:sp>
        <p:nvSpPr>
          <p:cNvPr id="8" name="TextBox 7"/>
          <p:cNvSpPr txBox="1"/>
          <p:nvPr/>
        </p:nvSpPr>
        <p:spPr>
          <a:xfrm>
            <a:off x="5798444" y="1632993"/>
            <a:ext cx="2227768" cy="523220"/>
          </a:xfrm>
          <a:prstGeom prst="rect">
            <a:avLst/>
          </a:prstGeom>
          <a:noFill/>
        </p:spPr>
        <p:txBody>
          <a:bodyPr wrap="square" rtlCol="0">
            <a:spAutoFit/>
          </a:bodyPr>
          <a:lstStyle/>
          <a:p>
            <a:r>
              <a:rPr lang="en-US" sz="2800" dirty="0" smtClean="0">
                <a:latin typeface="Calibri"/>
                <a:cs typeface="Calibri"/>
              </a:rPr>
              <a:t>Perform here</a:t>
            </a:r>
            <a:endParaRPr lang="en-US" sz="2800" dirty="0">
              <a:latin typeface="Calibri"/>
              <a:cs typeface="Calibri"/>
            </a:endParaRPr>
          </a:p>
        </p:txBody>
      </p:sp>
      <p:sp>
        <p:nvSpPr>
          <p:cNvPr id="9" name="Right Arrow 8"/>
          <p:cNvSpPr/>
          <p:nvPr/>
        </p:nvSpPr>
        <p:spPr bwMode="auto">
          <a:xfrm>
            <a:off x="3987081" y="2891899"/>
            <a:ext cx="1155524" cy="5715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Transfer</a:t>
            </a:r>
          </a:p>
        </p:txBody>
      </p:sp>
    </p:spTree>
    <p:extLst>
      <p:ext uri="{BB962C8B-B14F-4D97-AF65-F5344CB8AC3E}">
        <p14:creationId xmlns:p14="http://schemas.microsoft.com/office/powerpoint/2010/main" val="1229678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“Transfer learning” approach</a:t>
            </a:r>
            <a:endParaRPr lang="en-US" dirty="0"/>
          </a:p>
        </p:txBody>
      </p:sp>
      <p:sp>
        <p:nvSpPr>
          <p:cNvPr id="4" name="TextBox 3"/>
          <p:cNvSpPr txBox="1"/>
          <p:nvPr/>
        </p:nvSpPr>
        <p:spPr>
          <a:xfrm>
            <a:off x="878911" y="3484378"/>
            <a:ext cx="2540074" cy="461665"/>
          </a:xfrm>
          <a:prstGeom prst="rect">
            <a:avLst/>
          </a:prstGeom>
          <a:noFill/>
        </p:spPr>
        <p:txBody>
          <a:bodyPr wrap="square" rtlCol="0">
            <a:spAutoFit/>
          </a:bodyPr>
          <a:lstStyle/>
          <a:p>
            <a:r>
              <a:rPr lang="en-US" sz="2400" b="1" dirty="0" smtClean="0">
                <a:solidFill>
                  <a:srgbClr val="000000"/>
                </a:solidFill>
                <a:latin typeface="Calibri"/>
                <a:cs typeface="Calibri"/>
              </a:rPr>
              <a:t>Satellite images</a:t>
            </a:r>
            <a:endParaRPr lang="en-US" sz="2400" b="1" dirty="0">
              <a:solidFill>
                <a:srgbClr val="000000"/>
              </a:solidFill>
              <a:latin typeface="Calibri"/>
              <a:cs typeface="Calibri"/>
            </a:endParaRPr>
          </a:p>
        </p:txBody>
      </p:sp>
      <p:sp>
        <p:nvSpPr>
          <p:cNvPr id="5" name="TextBox 4"/>
          <p:cNvSpPr txBox="1"/>
          <p:nvPr/>
        </p:nvSpPr>
        <p:spPr>
          <a:xfrm>
            <a:off x="5778332" y="3471624"/>
            <a:ext cx="2772849" cy="461665"/>
          </a:xfrm>
          <a:prstGeom prst="rect">
            <a:avLst/>
          </a:prstGeom>
          <a:noFill/>
        </p:spPr>
        <p:txBody>
          <a:bodyPr wrap="square" rtlCol="0">
            <a:spAutoFit/>
          </a:bodyPr>
          <a:lstStyle/>
          <a:p>
            <a:r>
              <a:rPr lang="en-US" sz="2400" b="1" dirty="0" smtClean="0">
                <a:latin typeface="Calibri"/>
                <a:cs typeface="Calibri"/>
              </a:rPr>
              <a:t>Poverty measures</a:t>
            </a:r>
            <a:endParaRPr lang="en-US" sz="2400" b="1" dirty="0">
              <a:latin typeface="Calibri"/>
              <a:cs typeface="Calibri"/>
            </a:endParaRPr>
          </a:p>
        </p:txBody>
      </p:sp>
      <p:sp>
        <p:nvSpPr>
          <p:cNvPr id="9" name="Right Arrow 8"/>
          <p:cNvSpPr/>
          <p:nvPr/>
        </p:nvSpPr>
        <p:spPr bwMode="auto">
          <a:xfrm>
            <a:off x="3418986" y="3507787"/>
            <a:ext cx="1944662" cy="396441"/>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3418985" y="4092348"/>
            <a:ext cx="2546810" cy="553998"/>
          </a:xfrm>
          <a:prstGeom prst="rect">
            <a:avLst/>
          </a:prstGeom>
          <a:noFill/>
        </p:spPr>
        <p:txBody>
          <a:bodyPr wrap="none" rtlCol="0">
            <a:spAutoFit/>
          </a:bodyPr>
          <a:lstStyle/>
          <a:p>
            <a:r>
              <a:rPr lang="en-US" sz="1500" dirty="0" smtClean="0"/>
              <a:t>-- Don’t know what to look for</a:t>
            </a:r>
          </a:p>
          <a:p>
            <a:r>
              <a:rPr lang="en-US" sz="1500" dirty="0" smtClean="0"/>
              <a:t>-- Limited training data</a:t>
            </a:r>
            <a:endParaRPr lang="en-US" sz="1500" dirty="0"/>
          </a:p>
        </p:txBody>
      </p:sp>
      <p:sp>
        <p:nvSpPr>
          <p:cNvPr id="11" name="&quot;No&quot; Symbol 10"/>
          <p:cNvSpPr/>
          <p:nvPr/>
        </p:nvSpPr>
        <p:spPr>
          <a:xfrm>
            <a:off x="4048250" y="3471624"/>
            <a:ext cx="714398" cy="584561"/>
          </a:xfrm>
          <a:prstGeom prst="noSmoking">
            <a:avLst>
              <a:gd name="adj" fmla="val 101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08143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“Transfer learning” approach</a:t>
            </a:r>
            <a:endParaRPr lang="en-US" dirty="0"/>
          </a:p>
        </p:txBody>
      </p:sp>
      <p:sp>
        <p:nvSpPr>
          <p:cNvPr id="4" name="TextBox 3"/>
          <p:cNvSpPr txBox="1"/>
          <p:nvPr/>
        </p:nvSpPr>
        <p:spPr>
          <a:xfrm>
            <a:off x="878911" y="3484378"/>
            <a:ext cx="2540074" cy="461665"/>
          </a:xfrm>
          <a:prstGeom prst="rect">
            <a:avLst/>
          </a:prstGeom>
          <a:noFill/>
        </p:spPr>
        <p:txBody>
          <a:bodyPr wrap="square" rtlCol="0">
            <a:spAutoFit/>
          </a:bodyPr>
          <a:lstStyle/>
          <a:p>
            <a:r>
              <a:rPr lang="en-US" sz="2400" b="1" dirty="0" smtClean="0">
                <a:solidFill>
                  <a:srgbClr val="000000"/>
                </a:solidFill>
                <a:latin typeface="Calibri"/>
                <a:cs typeface="Calibri"/>
              </a:rPr>
              <a:t>Satellite images</a:t>
            </a:r>
            <a:endParaRPr lang="en-US" sz="2400" b="1" dirty="0">
              <a:solidFill>
                <a:srgbClr val="000000"/>
              </a:solidFill>
              <a:latin typeface="Calibri"/>
              <a:cs typeface="Calibri"/>
            </a:endParaRPr>
          </a:p>
        </p:txBody>
      </p:sp>
      <p:sp>
        <p:nvSpPr>
          <p:cNvPr id="5" name="TextBox 4"/>
          <p:cNvSpPr txBox="1"/>
          <p:nvPr/>
        </p:nvSpPr>
        <p:spPr>
          <a:xfrm>
            <a:off x="5778332" y="3471624"/>
            <a:ext cx="2772849" cy="461665"/>
          </a:xfrm>
          <a:prstGeom prst="rect">
            <a:avLst/>
          </a:prstGeom>
          <a:noFill/>
        </p:spPr>
        <p:txBody>
          <a:bodyPr wrap="square" rtlCol="0">
            <a:spAutoFit/>
          </a:bodyPr>
          <a:lstStyle/>
          <a:p>
            <a:r>
              <a:rPr lang="en-US" sz="2400" b="1" dirty="0" smtClean="0">
                <a:latin typeface="Calibri"/>
                <a:cs typeface="Calibri"/>
              </a:rPr>
              <a:t>Poverty measures</a:t>
            </a:r>
            <a:endParaRPr lang="en-US" sz="2400" b="1" dirty="0">
              <a:latin typeface="Calibri"/>
              <a:cs typeface="Calibri"/>
            </a:endParaRPr>
          </a:p>
        </p:txBody>
      </p:sp>
      <p:sp>
        <p:nvSpPr>
          <p:cNvPr id="6" name="TextBox 5"/>
          <p:cNvSpPr txBox="1"/>
          <p:nvPr/>
        </p:nvSpPr>
        <p:spPr>
          <a:xfrm>
            <a:off x="3027291" y="932832"/>
            <a:ext cx="3932081" cy="830997"/>
          </a:xfrm>
          <a:prstGeom prst="rect">
            <a:avLst/>
          </a:prstGeom>
          <a:noFill/>
        </p:spPr>
        <p:txBody>
          <a:bodyPr wrap="square" rtlCol="0">
            <a:spAutoFit/>
          </a:bodyPr>
          <a:lstStyle/>
          <a:p>
            <a:r>
              <a:rPr lang="en-US" sz="2400" dirty="0" smtClean="0">
                <a:latin typeface="Calibri"/>
                <a:cs typeface="Calibri"/>
              </a:rPr>
              <a:t>Data rich proxy:</a:t>
            </a:r>
          </a:p>
          <a:p>
            <a:r>
              <a:rPr lang="en-US" sz="2400" b="1" dirty="0" smtClean="0">
                <a:latin typeface="Calibri"/>
                <a:cs typeface="Calibri"/>
              </a:rPr>
              <a:t>Nighttime light intensities</a:t>
            </a:r>
            <a:endParaRPr lang="en-US" sz="2400" b="1" dirty="0">
              <a:latin typeface="Calibri"/>
              <a:cs typeface="Calibri"/>
            </a:endParaRPr>
          </a:p>
        </p:txBody>
      </p:sp>
      <p:sp>
        <p:nvSpPr>
          <p:cNvPr id="9" name="Right Arrow 8"/>
          <p:cNvSpPr/>
          <p:nvPr/>
        </p:nvSpPr>
        <p:spPr bwMode="auto">
          <a:xfrm>
            <a:off x="3418986" y="3507787"/>
            <a:ext cx="1944662" cy="396441"/>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quot;No&quot; Symbol 10"/>
          <p:cNvSpPr/>
          <p:nvPr/>
        </p:nvSpPr>
        <p:spPr>
          <a:xfrm>
            <a:off x="4048250" y="3471624"/>
            <a:ext cx="714398" cy="584561"/>
          </a:xfrm>
          <a:prstGeom prst="noSmoking">
            <a:avLst>
              <a:gd name="adj" fmla="val 101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Right Arrow 11"/>
          <p:cNvSpPr/>
          <p:nvPr/>
        </p:nvSpPr>
        <p:spPr bwMode="auto">
          <a:xfrm rot="19019609">
            <a:off x="1262390" y="2426036"/>
            <a:ext cx="2727888" cy="396441"/>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1849228" y="2264866"/>
            <a:ext cx="158913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t>Deep learning model</a:t>
            </a:r>
            <a:endParaRPr lang="en-US" dirty="0"/>
          </a:p>
        </p:txBody>
      </p:sp>
      <p:sp>
        <p:nvSpPr>
          <p:cNvPr id="14" name="TextBox 13"/>
          <p:cNvSpPr txBox="1"/>
          <p:nvPr/>
        </p:nvSpPr>
        <p:spPr>
          <a:xfrm>
            <a:off x="3602841" y="2193430"/>
            <a:ext cx="2925626" cy="923330"/>
          </a:xfrm>
          <a:prstGeom prst="rect">
            <a:avLst/>
          </a:prstGeom>
          <a:noFill/>
        </p:spPr>
        <p:txBody>
          <a:bodyPr wrap="square" rtlCol="0">
            <a:spAutoFit/>
          </a:bodyPr>
          <a:lstStyle/>
          <a:p>
            <a:r>
              <a:rPr lang="en-US" dirty="0" smtClean="0"/>
              <a:t>Model learns to identify features in imagery predictive of nightlights</a:t>
            </a:r>
            <a:endParaRPr lang="en-US" dirty="0"/>
          </a:p>
        </p:txBody>
      </p:sp>
    </p:spTree>
    <p:extLst>
      <p:ext uri="{BB962C8B-B14F-4D97-AF65-F5344CB8AC3E}">
        <p14:creationId xmlns:p14="http://schemas.microsoft.com/office/powerpoint/2010/main" val="40746773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“Transfer learning” approach</a:t>
            </a:r>
            <a:endParaRPr lang="en-US" dirty="0"/>
          </a:p>
        </p:txBody>
      </p:sp>
      <p:sp>
        <p:nvSpPr>
          <p:cNvPr id="4" name="TextBox 3"/>
          <p:cNvSpPr txBox="1"/>
          <p:nvPr/>
        </p:nvSpPr>
        <p:spPr>
          <a:xfrm>
            <a:off x="878911" y="3484378"/>
            <a:ext cx="2540074" cy="461665"/>
          </a:xfrm>
          <a:prstGeom prst="rect">
            <a:avLst/>
          </a:prstGeom>
          <a:noFill/>
        </p:spPr>
        <p:txBody>
          <a:bodyPr wrap="square" rtlCol="0">
            <a:spAutoFit/>
          </a:bodyPr>
          <a:lstStyle/>
          <a:p>
            <a:r>
              <a:rPr lang="en-US" sz="2400" b="1" dirty="0" smtClean="0">
                <a:solidFill>
                  <a:srgbClr val="000000"/>
                </a:solidFill>
                <a:latin typeface="Calibri"/>
                <a:cs typeface="Calibri"/>
              </a:rPr>
              <a:t>Satellite images</a:t>
            </a:r>
            <a:endParaRPr lang="en-US" sz="2400" b="1" dirty="0">
              <a:solidFill>
                <a:srgbClr val="000000"/>
              </a:solidFill>
              <a:latin typeface="Calibri"/>
              <a:cs typeface="Calibri"/>
            </a:endParaRPr>
          </a:p>
        </p:txBody>
      </p:sp>
      <p:sp>
        <p:nvSpPr>
          <p:cNvPr id="5" name="TextBox 4"/>
          <p:cNvSpPr txBox="1"/>
          <p:nvPr/>
        </p:nvSpPr>
        <p:spPr>
          <a:xfrm>
            <a:off x="5778332" y="3471624"/>
            <a:ext cx="2772849" cy="461665"/>
          </a:xfrm>
          <a:prstGeom prst="rect">
            <a:avLst/>
          </a:prstGeom>
          <a:noFill/>
        </p:spPr>
        <p:txBody>
          <a:bodyPr wrap="square" rtlCol="0">
            <a:spAutoFit/>
          </a:bodyPr>
          <a:lstStyle/>
          <a:p>
            <a:r>
              <a:rPr lang="en-US" sz="2400" b="1" dirty="0" smtClean="0">
                <a:latin typeface="Calibri"/>
                <a:cs typeface="Calibri"/>
              </a:rPr>
              <a:t>Poverty measures</a:t>
            </a:r>
            <a:endParaRPr lang="en-US" sz="2400" b="1" dirty="0">
              <a:latin typeface="Calibri"/>
              <a:cs typeface="Calibri"/>
            </a:endParaRPr>
          </a:p>
        </p:txBody>
      </p:sp>
      <p:sp>
        <p:nvSpPr>
          <p:cNvPr id="6" name="TextBox 5"/>
          <p:cNvSpPr txBox="1"/>
          <p:nvPr/>
        </p:nvSpPr>
        <p:spPr>
          <a:xfrm>
            <a:off x="3027291" y="932832"/>
            <a:ext cx="3932081" cy="830997"/>
          </a:xfrm>
          <a:prstGeom prst="rect">
            <a:avLst/>
          </a:prstGeom>
          <a:noFill/>
        </p:spPr>
        <p:txBody>
          <a:bodyPr wrap="square" rtlCol="0">
            <a:spAutoFit/>
          </a:bodyPr>
          <a:lstStyle/>
          <a:p>
            <a:r>
              <a:rPr lang="en-US" sz="2400" dirty="0" smtClean="0">
                <a:latin typeface="Calibri"/>
                <a:cs typeface="Calibri"/>
              </a:rPr>
              <a:t>Data rich proxy:</a:t>
            </a:r>
          </a:p>
          <a:p>
            <a:r>
              <a:rPr lang="en-US" sz="2400" b="1" dirty="0" smtClean="0">
                <a:latin typeface="Calibri"/>
                <a:cs typeface="Calibri"/>
              </a:rPr>
              <a:t>Nighttime light intensities</a:t>
            </a:r>
            <a:endParaRPr lang="en-US" sz="2400" b="1" dirty="0">
              <a:latin typeface="Calibri"/>
              <a:cs typeface="Calibri"/>
            </a:endParaRPr>
          </a:p>
        </p:txBody>
      </p:sp>
      <p:sp>
        <p:nvSpPr>
          <p:cNvPr id="9" name="Right Arrow 8"/>
          <p:cNvSpPr/>
          <p:nvPr/>
        </p:nvSpPr>
        <p:spPr bwMode="auto">
          <a:xfrm>
            <a:off x="3418986" y="3507787"/>
            <a:ext cx="1944662" cy="396441"/>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quot;No&quot; Symbol 10"/>
          <p:cNvSpPr/>
          <p:nvPr/>
        </p:nvSpPr>
        <p:spPr>
          <a:xfrm>
            <a:off x="4048250" y="3471624"/>
            <a:ext cx="714398" cy="584561"/>
          </a:xfrm>
          <a:prstGeom prst="noSmoking">
            <a:avLst>
              <a:gd name="adj" fmla="val 101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Right Arrow 11"/>
          <p:cNvSpPr/>
          <p:nvPr/>
        </p:nvSpPr>
        <p:spPr bwMode="auto">
          <a:xfrm rot="19019609">
            <a:off x="1262390" y="2426036"/>
            <a:ext cx="2727888" cy="396441"/>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1849228" y="2264866"/>
            <a:ext cx="158913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t>Deep learning model</a:t>
            </a:r>
            <a:endParaRPr lang="en-US" dirty="0"/>
          </a:p>
        </p:txBody>
      </p:sp>
      <p:sp>
        <p:nvSpPr>
          <p:cNvPr id="15" name="Right Arrow 14"/>
          <p:cNvSpPr/>
          <p:nvPr/>
        </p:nvSpPr>
        <p:spPr bwMode="auto">
          <a:xfrm rot="1354922">
            <a:off x="3557458" y="2753870"/>
            <a:ext cx="2727888" cy="396441"/>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TextBox 15"/>
          <p:cNvSpPr txBox="1"/>
          <p:nvPr/>
        </p:nvSpPr>
        <p:spPr>
          <a:xfrm>
            <a:off x="5031635" y="2090669"/>
            <a:ext cx="3121564" cy="923330"/>
          </a:xfrm>
          <a:prstGeom prst="rect">
            <a:avLst/>
          </a:prstGeom>
          <a:noFill/>
        </p:spPr>
        <p:txBody>
          <a:bodyPr wrap="square" rtlCol="0">
            <a:spAutoFit/>
          </a:bodyPr>
          <a:lstStyle/>
          <a:p>
            <a:r>
              <a:rPr lang="en-US" dirty="0" smtClean="0"/>
              <a:t>We then relate these extracted features to observed poverty measures in a regression</a:t>
            </a:r>
            <a:endParaRPr lang="en-US" dirty="0"/>
          </a:p>
        </p:txBody>
      </p:sp>
    </p:spTree>
    <p:extLst>
      <p:ext uri="{BB962C8B-B14F-4D97-AF65-F5344CB8AC3E}">
        <p14:creationId xmlns:p14="http://schemas.microsoft.com/office/powerpoint/2010/main" val="26286833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Some features the model picks out</a:t>
            </a:r>
            <a:endParaRPr lang="en-US" dirty="0"/>
          </a:p>
        </p:txBody>
      </p:sp>
      <p:pic>
        <p:nvPicPr>
          <p:cNvPr id="4" name="Picture 3"/>
          <p:cNvPicPr>
            <a:picLocks noChangeAspect="1"/>
          </p:cNvPicPr>
          <p:nvPr/>
        </p:nvPicPr>
        <p:blipFill>
          <a:blip r:embed="rId3"/>
          <a:stretch>
            <a:fillRect/>
          </a:stretch>
        </p:blipFill>
        <p:spPr>
          <a:xfrm>
            <a:off x="0" y="830865"/>
            <a:ext cx="9144000" cy="4109435"/>
          </a:xfrm>
          <a:prstGeom prst="rect">
            <a:avLst/>
          </a:prstGeom>
        </p:spPr>
      </p:pic>
    </p:spTree>
    <p:extLst>
      <p:ext uri="{BB962C8B-B14F-4D97-AF65-F5344CB8AC3E}">
        <p14:creationId xmlns:p14="http://schemas.microsoft.com/office/powerpoint/2010/main" val="17038927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How well does it do?</a:t>
            </a:r>
            <a:endParaRPr lang="en-US" dirty="0"/>
          </a:p>
        </p:txBody>
      </p:sp>
      <p:pic>
        <p:nvPicPr>
          <p:cNvPr id="4" name="Picture 3" descr="Figure3_v2.png"/>
          <p:cNvPicPr>
            <a:picLocks noChangeAspect="1"/>
          </p:cNvPicPr>
          <p:nvPr/>
        </p:nvPicPr>
        <p:blipFill rotWithShape="1">
          <a:blip r:embed="rId2">
            <a:extLst>
              <a:ext uri="{28A0092B-C50C-407E-A947-70E740481C1C}">
                <a14:useLocalDpi xmlns:a14="http://schemas.microsoft.com/office/drawing/2010/main" val="0"/>
              </a:ext>
            </a:extLst>
          </a:blip>
          <a:srcRect r="51134" b="50397"/>
          <a:stretch/>
        </p:blipFill>
        <p:spPr>
          <a:xfrm>
            <a:off x="362868" y="1428750"/>
            <a:ext cx="3832798" cy="3608170"/>
          </a:xfrm>
          <a:prstGeom prst="rect">
            <a:avLst/>
          </a:prstGeom>
        </p:spPr>
      </p:pic>
      <p:sp>
        <p:nvSpPr>
          <p:cNvPr id="5" name="TextBox 4"/>
          <p:cNvSpPr txBox="1"/>
          <p:nvPr/>
        </p:nvSpPr>
        <p:spPr>
          <a:xfrm>
            <a:off x="181864" y="991382"/>
            <a:ext cx="4309092" cy="338554"/>
          </a:xfrm>
          <a:prstGeom prst="rect">
            <a:avLst/>
          </a:prstGeom>
          <a:noFill/>
        </p:spPr>
        <p:txBody>
          <a:bodyPr wrap="none" rtlCol="0">
            <a:spAutoFit/>
          </a:bodyPr>
          <a:lstStyle/>
          <a:p>
            <a:r>
              <a:rPr lang="en-US" sz="1600" b="1" dirty="0" smtClean="0"/>
              <a:t>Consumption expenditure at village level (LSMS)</a:t>
            </a:r>
            <a:endParaRPr lang="en-US" sz="1600" b="1" dirty="0"/>
          </a:p>
        </p:txBody>
      </p:sp>
      <p:grpSp>
        <p:nvGrpSpPr>
          <p:cNvPr id="9" name="Group 8"/>
          <p:cNvGrpSpPr/>
          <p:nvPr/>
        </p:nvGrpSpPr>
        <p:grpSpPr>
          <a:xfrm>
            <a:off x="4561285" y="991383"/>
            <a:ext cx="4260953" cy="4028333"/>
            <a:chOff x="4561284" y="1101536"/>
            <a:chExt cx="4260953" cy="4475926"/>
          </a:xfrm>
        </p:grpSpPr>
        <p:pic>
          <p:nvPicPr>
            <p:cNvPr id="6" name="Picture 5" descr="ExtendedDataFigure3.png"/>
            <p:cNvPicPr>
              <a:picLocks noChangeAspect="1"/>
            </p:cNvPicPr>
            <p:nvPr/>
          </p:nvPicPr>
          <p:blipFill rotWithShape="1">
            <a:blip r:embed="rId3">
              <a:extLst>
                <a:ext uri="{28A0092B-C50C-407E-A947-70E740481C1C}">
                  <a14:useLocalDpi xmlns:a14="http://schemas.microsoft.com/office/drawing/2010/main" val="0"/>
                </a:ext>
              </a:extLst>
            </a:blip>
            <a:srcRect t="2693" r="50497" b="66072"/>
            <a:stretch/>
          </p:blipFill>
          <p:spPr>
            <a:xfrm>
              <a:off x="4561284" y="1440090"/>
              <a:ext cx="4260953" cy="4137372"/>
            </a:xfrm>
            <a:prstGeom prst="rect">
              <a:avLst/>
            </a:prstGeom>
          </p:spPr>
        </p:pic>
        <p:sp>
          <p:nvSpPr>
            <p:cNvPr id="7" name="TextBox 6"/>
            <p:cNvSpPr txBox="1"/>
            <p:nvPr/>
          </p:nvSpPr>
          <p:spPr>
            <a:xfrm>
              <a:off x="4761238" y="1101536"/>
              <a:ext cx="3679613" cy="376171"/>
            </a:xfrm>
            <a:prstGeom prst="rect">
              <a:avLst/>
            </a:prstGeom>
            <a:noFill/>
          </p:spPr>
          <p:txBody>
            <a:bodyPr wrap="none" rtlCol="0">
              <a:spAutoFit/>
            </a:bodyPr>
            <a:lstStyle/>
            <a:p>
              <a:r>
                <a:rPr lang="en-US" sz="1600" b="1" dirty="0" smtClean="0"/>
                <a:t>Average asset score at village level (DHS)</a:t>
              </a:r>
              <a:endParaRPr lang="en-US" sz="1600" b="1" dirty="0"/>
            </a:p>
          </p:txBody>
        </p:sp>
      </p:grpSp>
      <p:sp>
        <p:nvSpPr>
          <p:cNvPr id="10" name="TextBox 9"/>
          <p:cNvSpPr txBox="1"/>
          <p:nvPr/>
        </p:nvSpPr>
        <p:spPr>
          <a:xfrm>
            <a:off x="1508171" y="4820124"/>
            <a:ext cx="1639166" cy="276999"/>
          </a:xfrm>
          <a:prstGeom prst="rect">
            <a:avLst/>
          </a:prstGeom>
          <a:noFill/>
        </p:spPr>
        <p:txBody>
          <a:bodyPr wrap="none" rtlCol="0">
            <a:spAutoFit/>
          </a:bodyPr>
          <a:lstStyle/>
          <a:p>
            <a:r>
              <a:rPr lang="en-US" sz="1200" dirty="0" smtClean="0"/>
              <a:t>Observed consumption </a:t>
            </a:r>
            <a:endParaRPr lang="en-US" sz="1200" dirty="0"/>
          </a:p>
        </p:txBody>
      </p:sp>
      <p:sp>
        <p:nvSpPr>
          <p:cNvPr id="11" name="TextBox 10"/>
          <p:cNvSpPr txBox="1"/>
          <p:nvPr/>
        </p:nvSpPr>
        <p:spPr>
          <a:xfrm>
            <a:off x="1728606" y="2162867"/>
            <a:ext cx="929085" cy="276999"/>
          </a:xfrm>
          <a:prstGeom prst="rect">
            <a:avLst/>
          </a:prstGeom>
          <a:noFill/>
        </p:spPr>
        <p:txBody>
          <a:bodyPr wrap="none" rtlCol="0">
            <a:spAutoFit/>
          </a:bodyPr>
          <a:lstStyle/>
          <a:p>
            <a:r>
              <a:rPr lang="en-US" sz="1200" dirty="0" smtClean="0">
                <a:solidFill>
                  <a:srgbClr val="FF0000"/>
                </a:solidFill>
              </a:rPr>
              <a:t>Poverty line</a:t>
            </a:r>
            <a:endParaRPr lang="en-US" sz="1200" dirty="0">
              <a:solidFill>
                <a:srgbClr val="FF0000"/>
              </a:solidFill>
            </a:endParaRPr>
          </a:p>
        </p:txBody>
      </p:sp>
      <p:sp>
        <p:nvSpPr>
          <p:cNvPr id="13" name="TextBox 12"/>
          <p:cNvSpPr txBox="1"/>
          <p:nvPr/>
        </p:nvSpPr>
        <p:spPr>
          <a:xfrm>
            <a:off x="5645163" y="4866501"/>
            <a:ext cx="3415556" cy="276999"/>
          </a:xfrm>
          <a:prstGeom prst="rect">
            <a:avLst/>
          </a:prstGeom>
          <a:noFill/>
        </p:spPr>
        <p:txBody>
          <a:bodyPr wrap="none" rtlCol="0">
            <a:spAutoFit/>
          </a:bodyPr>
          <a:lstStyle/>
          <a:p>
            <a:r>
              <a:rPr lang="en-US" sz="1200" dirty="0" smtClean="0"/>
              <a:t>Jean, Burke, </a:t>
            </a:r>
            <a:r>
              <a:rPr lang="en-US" sz="1200" dirty="0" err="1" smtClean="0"/>
              <a:t>Xie</a:t>
            </a:r>
            <a:r>
              <a:rPr lang="en-US" sz="1200" dirty="0" smtClean="0"/>
              <a:t>, Davis, </a:t>
            </a:r>
            <a:r>
              <a:rPr lang="en-US" sz="1200" dirty="0" err="1" smtClean="0"/>
              <a:t>Lobell</a:t>
            </a:r>
            <a:r>
              <a:rPr lang="en-US" sz="1200" dirty="0" smtClean="0"/>
              <a:t>, </a:t>
            </a:r>
            <a:r>
              <a:rPr lang="en-US" sz="1200" dirty="0" err="1" smtClean="0"/>
              <a:t>Ermon</a:t>
            </a:r>
            <a:r>
              <a:rPr lang="en-US" sz="1200" dirty="0" smtClean="0"/>
              <a:t>, </a:t>
            </a:r>
            <a:r>
              <a:rPr lang="en-US" sz="1200" i="1" dirty="0" smtClean="0"/>
              <a:t>Science</a:t>
            </a:r>
            <a:r>
              <a:rPr lang="en-US" sz="1200" dirty="0" smtClean="0"/>
              <a:t> 2016</a:t>
            </a:r>
            <a:endParaRPr lang="en-US" sz="1200" i="1" dirty="0"/>
          </a:p>
        </p:txBody>
      </p:sp>
    </p:spTree>
    <p:extLst>
      <p:ext uri="{BB962C8B-B14F-4D97-AF65-F5344CB8AC3E}">
        <p14:creationId xmlns:p14="http://schemas.microsoft.com/office/powerpoint/2010/main" val="188136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How well does it do?</a:t>
            </a:r>
            <a:endParaRPr lang="en-US" dirty="0"/>
          </a:p>
        </p:txBody>
      </p:sp>
      <p:sp>
        <p:nvSpPr>
          <p:cNvPr id="3" name="Content Placeholder 2"/>
          <p:cNvSpPr>
            <a:spLocks noGrp="1"/>
          </p:cNvSpPr>
          <p:nvPr>
            <p:ph idx="1"/>
          </p:nvPr>
        </p:nvSpPr>
        <p:spPr>
          <a:xfrm>
            <a:off x="234207" y="1093704"/>
            <a:ext cx="8701427" cy="2290490"/>
          </a:xfrm>
        </p:spPr>
        <p:txBody>
          <a:bodyPr/>
          <a:lstStyle/>
          <a:p>
            <a:pPr marL="0" indent="0">
              <a:buNone/>
            </a:pPr>
            <a:r>
              <a:rPr lang="en-US" b="1" dirty="0" smtClean="0">
                <a:latin typeface="Helvetica Neue"/>
                <a:cs typeface="Helvetica Neue"/>
              </a:rPr>
              <a:t>For consumption expenditure </a:t>
            </a:r>
            <a:r>
              <a:rPr lang="en-US" dirty="0" smtClean="0"/>
              <a:t>R</a:t>
            </a:r>
            <a:r>
              <a:rPr lang="en-US" baseline="30000" dirty="0" smtClean="0"/>
              <a:t>2</a:t>
            </a:r>
            <a:r>
              <a:rPr lang="en-US" dirty="0" smtClean="0"/>
              <a:t> between (0.37, 0.55)</a:t>
            </a:r>
          </a:p>
          <a:p>
            <a:pPr marL="0" indent="0">
              <a:buNone/>
            </a:pPr>
            <a:r>
              <a:rPr lang="en-US" sz="2000" dirty="0"/>
              <a:t>	</a:t>
            </a:r>
            <a:r>
              <a:rPr lang="en-US" sz="2000" dirty="0" smtClean="0"/>
              <a:t>(Nigeria, Malawi, Tanzania, Uganda)</a:t>
            </a:r>
          </a:p>
          <a:p>
            <a:pPr marL="0" indent="0">
              <a:buNone/>
            </a:pPr>
            <a:endParaRPr lang="en-US" b="1" dirty="0" smtClean="0">
              <a:latin typeface="Helvetica Neue"/>
              <a:cs typeface="Helvetica Neue"/>
            </a:endParaRPr>
          </a:p>
          <a:p>
            <a:pPr marL="0" indent="0">
              <a:buNone/>
            </a:pPr>
            <a:r>
              <a:rPr lang="en-US" b="1" dirty="0" smtClean="0">
                <a:latin typeface="Helvetica Neue"/>
                <a:cs typeface="Helvetica Neue"/>
              </a:rPr>
              <a:t>For asset wealth </a:t>
            </a:r>
            <a:r>
              <a:rPr lang="en-US" dirty="0" smtClean="0"/>
              <a:t>R</a:t>
            </a:r>
            <a:r>
              <a:rPr lang="en-US" baseline="30000" dirty="0" smtClean="0"/>
              <a:t>2</a:t>
            </a:r>
            <a:r>
              <a:rPr lang="en-US" dirty="0" smtClean="0"/>
              <a:t> </a:t>
            </a:r>
            <a:r>
              <a:rPr lang="en-US" dirty="0"/>
              <a:t>between (0.55, 0.75</a:t>
            </a:r>
            <a:r>
              <a:rPr lang="en-US" dirty="0" smtClean="0"/>
              <a:t>)</a:t>
            </a:r>
          </a:p>
          <a:p>
            <a:pPr marL="0" indent="0">
              <a:buNone/>
            </a:pPr>
            <a:r>
              <a:rPr lang="en-US" sz="2000" dirty="0"/>
              <a:t>	(Nigeria, Malawi, Tanzania, </a:t>
            </a:r>
            <a:r>
              <a:rPr lang="en-US" sz="2000" dirty="0" smtClean="0"/>
              <a:t>Uganda, Rwanda)</a:t>
            </a:r>
            <a:endParaRPr lang="en-US" sz="2000" dirty="0"/>
          </a:p>
          <a:p>
            <a:pPr marL="0" indent="0">
              <a:buNone/>
            </a:pPr>
            <a:endParaRPr lang="en-US" dirty="0"/>
          </a:p>
          <a:p>
            <a:pPr marL="0" indent="0">
              <a:buNone/>
            </a:pPr>
            <a:endParaRPr lang="en-US" dirty="0"/>
          </a:p>
          <a:p>
            <a:pPr marL="0" indent="0">
              <a:buNone/>
            </a:pPr>
            <a:endParaRPr lang="en-US" dirty="0"/>
          </a:p>
        </p:txBody>
      </p:sp>
      <p:sp>
        <p:nvSpPr>
          <p:cNvPr id="4" name="TextBox 3"/>
          <p:cNvSpPr txBox="1"/>
          <p:nvPr/>
        </p:nvSpPr>
        <p:spPr>
          <a:xfrm>
            <a:off x="5645163" y="4866501"/>
            <a:ext cx="3415556" cy="276999"/>
          </a:xfrm>
          <a:prstGeom prst="rect">
            <a:avLst/>
          </a:prstGeom>
          <a:noFill/>
        </p:spPr>
        <p:txBody>
          <a:bodyPr wrap="none" rtlCol="0">
            <a:spAutoFit/>
          </a:bodyPr>
          <a:lstStyle/>
          <a:p>
            <a:r>
              <a:rPr lang="en-US" sz="1200" dirty="0" smtClean="0"/>
              <a:t>Jean, Burke, </a:t>
            </a:r>
            <a:r>
              <a:rPr lang="en-US" sz="1200" dirty="0" err="1" smtClean="0"/>
              <a:t>Xie</a:t>
            </a:r>
            <a:r>
              <a:rPr lang="en-US" sz="1200" dirty="0" smtClean="0"/>
              <a:t>, Davis, </a:t>
            </a:r>
            <a:r>
              <a:rPr lang="en-US" sz="1200" dirty="0" err="1" smtClean="0"/>
              <a:t>Lobell</a:t>
            </a:r>
            <a:r>
              <a:rPr lang="en-US" sz="1200" dirty="0" smtClean="0"/>
              <a:t>, </a:t>
            </a:r>
            <a:r>
              <a:rPr lang="en-US" sz="1200" dirty="0" err="1" smtClean="0"/>
              <a:t>Ermon</a:t>
            </a:r>
            <a:r>
              <a:rPr lang="en-US" sz="1200" dirty="0" smtClean="0"/>
              <a:t>, </a:t>
            </a:r>
            <a:r>
              <a:rPr lang="en-US" sz="1200" i="1" dirty="0" smtClean="0"/>
              <a:t>Science</a:t>
            </a:r>
            <a:r>
              <a:rPr lang="en-US" sz="1200" dirty="0" smtClean="0"/>
              <a:t> 2016</a:t>
            </a:r>
            <a:endParaRPr lang="en-US" sz="1200" i="1" dirty="0"/>
          </a:p>
        </p:txBody>
      </p:sp>
      <p:sp>
        <p:nvSpPr>
          <p:cNvPr id="5" name="Content Placeholder 2"/>
          <p:cNvSpPr txBox="1">
            <a:spLocks/>
          </p:cNvSpPr>
          <p:nvPr/>
        </p:nvSpPr>
        <p:spPr>
          <a:xfrm>
            <a:off x="136077" y="3384193"/>
            <a:ext cx="8701427" cy="1210898"/>
          </a:xfrm>
          <a:prstGeom prst="rect">
            <a:avLst/>
          </a:prstGeom>
        </p:spPr>
        <p:txBody>
          <a:bodyPr vert="horz" lIns="91432" tIns="45716" rIns="91432" bIns="45716" rtlCol="0">
            <a:normAutofit/>
          </a:bodyPr>
          <a:lstStyle>
            <a:lvl1pPr marL="342871" indent="-342871" algn="l" defTabSz="457162" rtl="0" eaLnBrk="1" latinLnBrk="0" hangingPunct="1">
              <a:spcBef>
                <a:spcPct val="20000"/>
              </a:spcBef>
              <a:buFont typeface="Arial"/>
              <a:buChar char="•"/>
              <a:defRPr sz="2700" b="0" i="0" kern="1200">
                <a:solidFill>
                  <a:schemeClr val="tx1"/>
                </a:solidFill>
                <a:latin typeface="Helvetica Neue Light"/>
                <a:ea typeface="+mn-ea"/>
                <a:cs typeface="Helvetica Neue Light"/>
              </a:defRPr>
            </a:lvl1pPr>
            <a:lvl2pPr marL="742888" indent="-285726" algn="l" defTabSz="457162" rtl="0" eaLnBrk="1" latinLnBrk="0" hangingPunct="1">
              <a:spcBef>
                <a:spcPct val="20000"/>
              </a:spcBef>
              <a:buFont typeface="Arial"/>
              <a:buChar char="–"/>
              <a:defRPr sz="2600" b="0" i="0" kern="1200">
                <a:solidFill>
                  <a:schemeClr val="tx1"/>
                </a:solidFill>
                <a:latin typeface="Helvetica Neue Light"/>
                <a:ea typeface="+mn-ea"/>
                <a:cs typeface="Helvetica Neue Light"/>
              </a:defRPr>
            </a:lvl2pPr>
            <a:lvl3pPr marL="1142904" indent="-228582" algn="l" defTabSz="457162" rtl="0" eaLnBrk="1" latinLnBrk="0" hangingPunct="1">
              <a:spcBef>
                <a:spcPct val="20000"/>
              </a:spcBef>
              <a:buFont typeface="Arial"/>
              <a:buChar char="•"/>
              <a:defRPr sz="2400" b="0" i="0" kern="1200">
                <a:solidFill>
                  <a:schemeClr val="tx1"/>
                </a:solidFill>
                <a:latin typeface="Helvetica Neue Light"/>
                <a:ea typeface="+mn-ea"/>
                <a:cs typeface="Helvetica Neue Light"/>
              </a:defRPr>
            </a:lvl3pPr>
            <a:lvl4pPr marL="1600068" indent="-228582" algn="l" defTabSz="457162" rtl="0" eaLnBrk="1" latinLnBrk="0" hangingPunct="1">
              <a:spcBef>
                <a:spcPct val="20000"/>
              </a:spcBef>
              <a:buFont typeface="Arial"/>
              <a:buChar char="–"/>
              <a:defRPr sz="2000" b="0" i="0" kern="1200">
                <a:solidFill>
                  <a:schemeClr val="tx1"/>
                </a:solidFill>
                <a:latin typeface="Helvetica Neue Light"/>
                <a:ea typeface="+mn-ea"/>
                <a:cs typeface="Helvetica Neue Light"/>
              </a:defRPr>
            </a:lvl4pPr>
            <a:lvl5pPr marL="2057228" indent="-228582" algn="l" defTabSz="457162" rtl="0" eaLnBrk="1" latinLnBrk="0" hangingPunct="1">
              <a:spcBef>
                <a:spcPct val="20000"/>
              </a:spcBef>
              <a:buFont typeface="Arial"/>
              <a:buChar char="»"/>
              <a:defRPr sz="2000" b="0" i="0" kern="1200">
                <a:solidFill>
                  <a:schemeClr val="tx1"/>
                </a:solidFill>
                <a:latin typeface="Helvetica Neue Light"/>
                <a:ea typeface="+mn-ea"/>
                <a:cs typeface="Helvetica Neue Light"/>
              </a:defRPr>
            </a:lvl5pPr>
            <a:lvl6pPr marL="2514390" indent="-228582"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2" indent="-228582"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4" indent="-228582"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76" indent="-228582"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latin typeface="Helvetica Neue"/>
                <a:cs typeface="Helvetica Neue"/>
              </a:rPr>
              <a:t>And models “travel well”. </a:t>
            </a:r>
            <a:endParaRPr lang="en-US" b="1" dirty="0">
              <a:latin typeface="Helvetica Neue"/>
              <a:cs typeface="Helvetica Neue"/>
            </a:endParaRPr>
          </a:p>
          <a:p>
            <a:pPr marL="0" indent="0">
              <a:buNone/>
            </a:pPr>
            <a:r>
              <a:rPr lang="en-US" sz="2000" dirty="0" smtClean="0"/>
              <a:t>Modest decline in R</a:t>
            </a:r>
            <a:r>
              <a:rPr lang="en-US" sz="2000" baseline="30000" dirty="0" smtClean="0"/>
              <a:t>2</a:t>
            </a:r>
            <a:r>
              <a:rPr lang="en-US" sz="2000" dirty="0" smtClean="0"/>
              <a:t> when building model in one country, applying to another</a:t>
            </a:r>
            <a:endParaRPr lang="en-US" dirty="0" smtClean="0"/>
          </a:p>
          <a:p>
            <a:pPr marL="0" indent="0">
              <a:buFont typeface="Arial"/>
              <a:buNone/>
            </a:pPr>
            <a:endParaRPr lang="en-US" dirty="0"/>
          </a:p>
        </p:txBody>
      </p:sp>
    </p:spTree>
    <p:extLst>
      <p:ext uri="{BB962C8B-B14F-4D97-AF65-F5344CB8AC3E}">
        <p14:creationId xmlns:p14="http://schemas.microsoft.com/office/powerpoint/2010/main" val="6936688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gb.fancy.zoom1.png"/>
          <p:cNvPicPr>
            <a:picLocks noChangeAspect="1"/>
          </p:cNvPicPr>
          <p:nvPr/>
        </p:nvPicPr>
        <p:blipFill rotWithShape="1">
          <a:blip r:embed="rId2">
            <a:extLst>
              <a:ext uri="{28A0092B-C50C-407E-A947-70E740481C1C}">
                <a14:useLocalDpi xmlns:a14="http://schemas.microsoft.com/office/drawing/2010/main" val="0"/>
              </a:ext>
            </a:extLst>
          </a:blip>
          <a:srcRect l="4226" t="7818" r="7426" b="14098"/>
          <a:stretch/>
        </p:blipFill>
        <p:spPr>
          <a:xfrm>
            <a:off x="0" y="0"/>
            <a:ext cx="9144000" cy="5143500"/>
          </a:xfrm>
          <a:prstGeom prst="rect">
            <a:avLst/>
          </a:prstGeom>
        </p:spPr>
      </p:pic>
      <p:grpSp>
        <p:nvGrpSpPr>
          <p:cNvPr id="40" name="Group 39"/>
          <p:cNvGrpSpPr/>
          <p:nvPr/>
        </p:nvGrpSpPr>
        <p:grpSpPr>
          <a:xfrm>
            <a:off x="1086774" y="743350"/>
            <a:ext cx="5751523" cy="719277"/>
            <a:chOff x="1086773" y="825944"/>
            <a:chExt cx="5751523" cy="799197"/>
          </a:xfrm>
        </p:grpSpPr>
        <p:sp>
          <p:nvSpPr>
            <p:cNvPr id="6" name="TextBox 5"/>
            <p:cNvSpPr txBox="1"/>
            <p:nvPr/>
          </p:nvSpPr>
          <p:spPr>
            <a:xfrm>
              <a:off x="1086773" y="1214772"/>
              <a:ext cx="5032169" cy="410369"/>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agricultural yields for all fields</a:t>
              </a:r>
              <a:endParaRPr lang="en-US" dirty="0">
                <a:solidFill>
                  <a:srgbClr val="FF0000"/>
                </a:solidFill>
              </a:endParaRPr>
            </a:p>
          </p:txBody>
        </p:sp>
        <p:cxnSp>
          <p:nvCxnSpPr>
            <p:cNvPr id="9" name="Straight Arrow Connector 8"/>
            <p:cNvCxnSpPr/>
            <p:nvPr/>
          </p:nvCxnSpPr>
          <p:spPr>
            <a:xfrm flipV="1">
              <a:off x="5808110" y="825944"/>
              <a:ext cx="195381" cy="4618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003491" y="825946"/>
              <a:ext cx="719353" cy="4618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03491" y="1190072"/>
              <a:ext cx="834805" cy="209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3156024" y="2055387"/>
            <a:ext cx="3682273" cy="369332"/>
            <a:chOff x="3156023" y="2283766"/>
            <a:chExt cx="3682273" cy="410369"/>
          </a:xfrm>
        </p:grpSpPr>
        <p:sp>
          <p:nvSpPr>
            <p:cNvPr id="7" name="TextBox 6"/>
            <p:cNvSpPr txBox="1"/>
            <p:nvPr/>
          </p:nvSpPr>
          <p:spPr>
            <a:xfrm>
              <a:off x="3156023" y="2283766"/>
              <a:ext cx="2652087" cy="410369"/>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markets</a:t>
              </a:r>
              <a:endParaRPr lang="en-US" dirty="0">
                <a:solidFill>
                  <a:srgbClr val="FF0000"/>
                </a:solidFill>
              </a:endParaRPr>
            </a:p>
          </p:txBody>
        </p:sp>
        <p:cxnSp>
          <p:nvCxnSpPr>
            <p:cNvPr id="17" name="Straight Arrow Connector 16"/>
            <p:cNvCxnSpPr>
              <a:stCxn id="7" idx="3"/>
            </p:cNvCxnSpPr>
            <p:nvPr/>
          </p:nvCxnSpPr>
          <p:spPr>
            <a:xfrm flipV="1">
              <a:off x="5808110" y="2283767"/>
              <a:ext cx="1030186" cy="2051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3238802" y="2797553"/>
            <a:ext cx="3484042" cy="927188"/>
            <a:chOff x="3238802" y="3108392"/>
            <a:chExt cx="3484042" cy="1030209"/>
          </a:xfrm>
        </p:grpSpPr>
        <p:sp>
          <p:nvSpPr>
            <p:cNvPr id="22" name="TextBox 21"/>
            <p:cNvSpPr txBox="1"/>
            <p:nvPr/>
          </p:nvSpPr>
          <p:spPr>
            <a:xfrm>
              <a:off x="3238802" y="3420132"/>
              <a:ext cx="2304306" cy="718146"/>
            </a:xfrm>
            <a:prstGeom prst="rect">
              <a:avLst/>
            </a:prstGeom>
            <a:solidFill>
              <a:schemeClr val="bg1">
                <a:lumMod val="85000"/>
                <a:alpha val="90000"/>
              </a:schemeClr>
            </a:solidFill>
          </p:spPr>
          <p:txBody>
            <a:bodyPr wrap="square" rtlCol="0">
              <a:spAutoFit/>
            </a:bodyPr>
            <a:lstStyle/>
            <a:p>
              <a:r>
                <a:rPr lang="en-US" dirty="0" smtClean="0">
                  <a:solidFill>
                    <a:srgbClr val="FF0000"/>
                  </a:solidFill>
                </a:rPr>
                <a:t>Real-time data on household outcomes</a:t>
              </a:r>
              <a:endParaRPr lang="en-US" dirty="0">
                <a:solidFill>
                  <a:srgbClr val="FF0000"/>
                </a:solidFill>
              </a:endParaRPr>
            </a:p>
          </p:txBody>
        </p:sp>
        <p:cxnSp>
          <p:nvCxnSpPr>
            <p:cNvPr id="28" name="Straight Arrow Connector 27"/>
            <p:cNvCxnSpPr/>
            <p:nvPr/>
          </p:nvCxnSpPr>
          <p:spPr>
            <a:xfrm flipV="1">
              <a:off x="5390707" y="3108392"/>
              <a:ext cx="195381" cy="4618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390707" y="3108393"/>
              <a:ext cx="1030186" cy="5609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390707" y="3564642"/>
              <a:ext cx="1101233" cy="209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417350" y="3878691"/>
              <a:ext cx="130549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5417350" y="4030154"/>
              <a:ext cx="1163399" cy="10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340845" y="3975702"/>
            <a:ext cx="8685506" cy="1077218"/>
          </a:xfrm>
          <a:prstGeom prst="rect">
            <a:avLst/>
          </a:prstGeom>
          <a:solidFill>
            <a:schemeClr val="bg1">
              <a:lumMod val="85000"/>
              <a:alpha val="90000"/>
            </a:schemeClr>
          </a:solidFill>
        </p:spPr>
        <p:txBody>
          <a:bodyPr wrap="square" rtlCol="0">
            <a:spAutoFit/>
          </a:bodyPr>
          <a:lstStyle/>
          <a:p>
            <a:r>
              <a:rPr lang="en-US" sz="3200" b="1" dirty="0" smtClean="0">
                <a:solidFill>
                  <a:srgbClr val="FF0000"/>
                </a:solidFill>
              </a:rPr>
              <a:t>With satellites + strategic on-the-ground surveys, perhaps a reality within a few years</a:t>
            </a:r>
            <a:endParaRPr lang="en-US" sz="3200" b="1" dirty="0">
              <a:solidFill>
                <a:srgbClr val="FF0000"/>
              </a:solidFill>
            </a:endParaRPr>
          </a:p>
        </p:txBody>
      </p:sp>
    </p:spTree>
    <p:extLst>
      <p:ext uri="{BB962C8B-B14F-4D97-AF65-F5344CB8AC3E}">
        <p14:creationId xmlns:p14="http://schemas.microsoft.com/office/powerpoint/2010/main" val="194055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 y="1"/>
            <a:ext cx="9336541" cy="5321828"/>
          </a:xfrm>
          <a:prstGeom prst="rect">
            <a:avLst/>
          </a:prstGeom>
        </p:spPr>
      </p:pic>
      <p:sp>
        <p:nvSpPr>
          <p:cNvPr id="7" name="Rectangle 6"/>
          <p:cNvSpPr/>
          <p:nvPr/>
        </p:nvSpPr>
        <p:spPr>
          <a:xfrm>
            <a:off x="0" y="1980102"/>
            <a:ext cx="9336540" cy="1721321"/>
          </a:xfrm>
          <a:prstGeom prst="rect">
            <a:avLst/>
          </a:prstGeom>
          <a:solidFill>
            <a:srgbClr val="D9D9D9">
              <a:alpha val="74000"/>
            </a:srgbClr>
          </a:solidFill>
        </p:spPr>
        <p:style>
          <a:lnRef idx="1">
            <a:schemeClr val="accent1"/>
          </a:lnRef>
          <a:fillRef idx="3">
            <a:schemeClr val="accent1"/>
          </a:fillRef>
          <a:effectRef idx="2">
            <a:schemeClr val="accent1"/>
          </a:effectRef>
          <a:fontRef idx="minor">
            <a:schemeClr val="lt1"/>
          </a:fontRef>
        </p:style>
        <p:txBody>
          <a:bodyPr lIns="91432" tIns="45716" rIns="91432" bIns="45716" spcCol="0" rtlCol="0" anchor="ctr"/>
          <a:lstStyle/>
          <a:p>
            <a:pPr algn="ctr"/>
            <a:endParaRPr lang="en-US"/>
          </a:p>
        </p:txBody>
      </p:sp>
      <p:sp>
        <p:nvSpPr>
          <p:cNvPr id="2" name="Title 1"/>
          <p:cNvSpPr>
            <a:spLocks noGrp="1"/>
          </p:cNvSpPr>
          <p:nvPr>
            <p:ph type="ctrTitle" idx="4294967295"/>
          </p:nvPr>
        </p:nvSpPr>
        <p:spPr>
          <a:xfrm>
            <a:off x="1674332" y="2463164"/>
            <a:ext cx="6573837" cy="1101567"/>
          </a:xfrm>
          <a:noFill/>
        </p:spPr>
        <p:txBody>
          <a:bodyPr>
            <a:noAutofit/>
          </a:bodyPr>
          <a:lstStyle/>
          <a:p>
            <a:pPr algn="l"/>
            <a:r>
              <a:rPr lang="en-US" sz="4000" dirty="0" smtClean="0"/>
              <a:t>Thanks!</a:t>
            </a:r>
            <a:br>
              <a:rPr lang="en-US" sz="4000" dirty="0" smtClean="0"/>
            </a:br>
            <a:r>
              <a:rPr lang="en-US" sz="2800" dirty="0"/>
              <a:t/>
            </a:r>
            <a:br>
              <a:rPr lang="en-US" sz="2800" dirty="0"/>
            </a:br>
            <a:r>
              <a:rPr lang="en-US" sz="2400" dirty="0" smtClean="0"/>
              <a:t>Marshall Burke (</a:t>
            </a:r>
            <a:r>
              <a:rPr lang="en-US" sz="2400" dirty="0" err="1" smtClean="0"/>
              <a:t>mburke@stanford.edu</a:t>
            </a:r>
            <a:r>
              <a:rPr lang="en-US" sz="2400" dirty="0" smtClean="0"/>
              <a:t>)</a:t>
            </a:r>
            <a:br>
              <a:rPr lang="en-US" sz="2400" dirty="0" smtClean="0"/>
            </a:br>
            <a:r>
              <a:rPr lang="en-US" sz="2400" dirty="0" smtClean="0"/>
              <a:t>David </a:t>
            </a:r>
            <a:r>
              <a:rPr lang="en-US" sz="2400" dirty="0" err="1" smtClean="0"/>
              <a:t>Lobell</a:t>
            </a:r>
            <a:r>
              <a:rPr lang="en-US" sz="2400" dirty="0" smtClean="0"/>
              <a:t> (</a:t>
            </a:r>
            <a:r>
              <a:rPr lang="en-US" sz="2400" dirty="0" err="1" smtClean="0"/>
              <a:t>dlobell@stanford.edu</a:t>
            </a:r>
            <a:r>
              <a:rPr lang="en-US" sz="2400" dirty="0" smtClean="0"/>
              <a:t>)</a:t>
            </a:r>
            <a:br>
              <a:rPr lang="en-US" sz="2400" dirty="0" smtClean="0"/>
            </a:br>
            <a:endParaRPr lang="en-US" sz="2400" dirty="0"/>
          </a:p>
        </p:txBody>
      </p:sp>
    </p:spTree>
    <p:extLst>
      <p:ext uri="{BB962C8B-B14F-4D97-AF65-F5344CB8AC3E}">
        <p14:creationId xmlns:p14="http://schemas.microsoft.com/office/powerpoint/2010/main" val="34010387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 next 15 min:  Using satellites to do 2 things</a:t>
            </a:r>
            <a:endParaRPr lang="en-US" dirty="0"/>
          </a:p>
        </p:txBody>
      </p:sp>
      <p:sp>
        <p:nvSpPr>
          <p:cNvPr id="3" name="Content Placeholder 2"/>
          <p:cNvSpPr>
            <a:spLocks noGrp="1"/>
          </p:cNvSpPr>
          <p:nvPr>
            <p:ph idx="1"/>
          </p:nvPr>
        </p:nvSpPr>
        <p:spPr/>
        <p:txBody>
          <a:bodyPr/>
          <a:lstStyle/>
          <a:p>
            <a:endParaRPr lang="en-US"/>
          </a:p>
        </p:txBody>
      </p:sp>
      <p:pic>
        <p:nvPicPr>
          <p:cNvPr id="4" name="Picture 3" descr="IMG_356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30865"/>
            <a:ext cx="6544499" cy="4360773"/>
          </a:xfrm>
          <a:prstGeom prst="rect">
            <a:avLst/>
          </a:prstGeom>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b="-214"/>
          <a:stretch>
            <a:fillRect/>
          </a:stretch>
        </p:blipFill>
        <p:spPr bwMode="auto">
          <a:xfrm>
            <a:off x="4567190" y="829390"/>
            <a:ext cx="4677831" cy="456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4207" y="1093295"/>
            <a:ext cx="4064150" cy="369332"/>
          </a:xfrm>
          <a:prstGeom prst="rect">
            <a:avLst/>
          </a:prstGeom>
          <a:solidFill>
            <a:schemeClr val="bg1">
              <a:lumMod val="85000"/>
              <a:alpha val="80000"/>
            </a:schemeClr>
          </a:solidFill>
        </p:spPr>
        <p:txBody>
          <a:bodyPr wrap="square" rtlCol="0">
            <a:spAutoFit/>
          </a:bodyPr>
          <a:lstStyle/>
          <a:p>
            <a:r>
              <a:rPr lang="en-US" dirty="0" smtClean="0">
                <a:solidFill>
                  <a:srgbClr val="FF0000"/>
                </a:solidFill>
              </a:rPr>
              <a:t>1. Predict smallholder yields at field scale</a:t>
            </a:r>
            <a:endParaRPr lang="en-US" dirty="0">
              <a:solidFill>
                <a:srgbClr val="FF0000"/>
              </a:solidFill>
            </a:endParaRPr>
          </a:p>
        </p:txBody>
      </p:sp>
      <p:sp>
        <p:nvSpPr>
          <p:cNvPr id="8" name="TextBox 7"/>
          <p:cNvSpPr txBox="1"/>
          <p:nvPr/>
        </p:nvSpPr>
        <p:spPr>
          <a:xfrm>
            <a:off x="4804798" y="1093295"/>
            <a:ext cx="3797440" cy="646331"/>
          </a:xfrm>
          <a:prstGeom prst="rect">
            <a:avLst/>
          </a:prstGeom>
          <a:solidFill>
            <a:schemeClr val="bg1">
              <a:lumMod val="85000"/>
              <a:alpha val="80000"/>
            </a:schemeClr>
          </a:solidFill>
        </p:spPr>
        <p:txBody>
          <a:bodyPr wrap="square" rtlCol="0">
            <a:spAutoFit/>
          </a:bodyPr>
          <a:lstStyle/>
          <a:p>
            <a:r>
              <a:rPr lang="en-US" dirty="0">
                <a:solidFill>
                  <a:srgbClr val="FF0000"/>
                </a:solidFill>
              </a:rPr>
              <a:t>2</a:t>
            </a:r>
            <a:r>
              <a:rPr lang="en-US" dirty="0" smtClean="0">
                <a:solidFill>
                  <a:srgbClr val="FF0000"/>
                </a:solidFill>
              </a:rPr>
              <a:t>. Predict consumption and assets at village scale</a:t>
            </a:r>
            <a:endParaRPr lang="en-US" dirty="0">
              <a:solidFill>
                <a:srgbClr val="FF0000"/>
              </a:solidFill>
            </a:endParaRPr>
          </a:p>
        </p:txBody>
      </p:sp>
    </p:spTree>
    <p:extLst>
      <p:ext uri="{BB962C8B-B14F-4D97-AF65-F5344CB8AC3E}">
        <p14:creationId xmlns:p14="http://schemas.microsoft.com/office/powerpoint/2010/main" val="1814432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090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Improved agricultural data are needed</a:t>
            </a:r>
            <a:endParaRPr lang="en-US" dirty="0"/>
          </a:p>
        </p:txBody>
      </p:sp>
      <p:pic>
        <p:nvPicPr>
          <p:cNvPr id="6" name="Picture 5" descr="Figure1_v2.png"/>
          <p:cNvPicPr>
            <a:picLocks noChangeAspect="1"/>
          </p:cNvPicPr>
          <p:nvPr/>
        </p:nvPicPr>
        <p:blipFill rotWithShape="1">
          <a:blip r:embed="rId2">
            <a:extLst>
              <a:ext uri="{28A0092B-C50C-407E-A947-70E740481C1C}">
                <a14:useLocalDpi xmlns:a14="http://schemas.microsoft.com/office/drawing/2010/main" val="0"/>
              </a:ext>
            </a:extLst>
          </a:blip>
          <a:srcRect b="65707"/>
          <a:stretch/>
        </p:blipFill>
        <p:spPr>
          <a:xfrm>
            <a:off x="4055242" y="1447137"/>
            <a:ext cx="5088759" cy="1946565"/>
          </a:xfrm>
          <a:prstGeom prst="rect">
            <a:avLst/>
          </a:prstGeom>
        </p:spPr>
      </p:pic>
      <p:sp>
        <p:nvSpPr>
          <p:cNvPr id="7" name="TextBox 6"/>
          <p:cNvSpPr txBox="1"/>
          <p:nvPr/>
        </p:nvSpPr>
        <p:spPr>
          <a:xfrm>
            <a:off x="177618" y="1087057"/>
            <a:ext cx="3195970" cy="369332"/>
          </a:xfrm>
          <a:prstGeom prst="rect">
            <a:avLst/>
          </a:prstGeom>
          <a:noFill/>
        </p:spPr>
        <p:txBody>
          <a:bodyPr wrap="none" rtlCol="0">
            <a:spAutoFit/>
          </a:bodyPr>
          <a:lstStyle/>
          <a:p>
            <a:r>
              <a:rPr lang="en-US" dirty="0" smtClean="0"/>
              <a:t>Many key data are questionable</a:t>
            </a:r>
            <a:endParaRPr lang="en-US" dirty="0"/>
          </a:p>
        </p:txBody>
      </p:sp>
      <p:sp>
        <p:nvSpPr>
          <p:cNvPr id="8" name="TextBox 7"/>
          <p:cNvSpPr txBox="1"/>
          <p:nvPr/>
        </p:nvSpPr>
        <p:spPr>
          <a:xfrm>
            <a:off x="4055241" y="1092919"/>
            <a:ext cx="4433876" cy="369332"/>
          </a:xfrm>
          <a:prstGeom prst="rect">
            <a:avLst/>
          </a:prstGeom>
          <a:noFill/>
        </p:spPr>
        <p:txBody>
          <a:bodyPr wrap="none" rtlCol="0">
            <a:spAutoFit/>
          </a:bodyPr>
          <a:lstStyle/>
          <a:p>
            <a:r>
              <a:rPr lang="en-US" dirty="0" smtClean="0"/>
              <a:t>Other key sources of data are rare, expensive</a:t>
            </a:r>
            <a:endParaRPr lang="en-US" dirty="0"/>
          </a:p>
        </p:txBody>
      </p:sp>
      <p:pic>
        <p:nvPicPr>
          <p:cNvPr id="4" name="Picture 3"/>
          <p:cNvPicPr>
            <a:picLocks noChangeAspect="1"/>
          </p:cNvPicPr>
          <p:nvPr/>
        </p:nvPicPr>
        <p:blipFill>
          <a:blip r:embed="rId3"/>
          <a:stretch>
            <a:fillRect/>
          </a:stretch>
        </p:blipFill>
        <p:spPr>
          <a:xfrm>
            <a:off x="66803" y="1407174"/>
            <a:ext cx="3988439" cy="1916068"/>
          </a:xfrm>
          <a:prstGeom prst="rect">
            <a:avLst/>
          </a:prstGeom>
        </p:spPr>
      </p:pic>
      <p:sp>
        <p:nvSpPr>
          <p:cNvPr id="9" name="TextBox 8"/>
          <p:cNvSpPr txBox="1"/>
          <p:nvPr/>
        </p:nvSpPr>
        <p:spPr>
          <a:xfrm>
            <a:off x="6607392" y="4921902"/>
            <a:ext cx="2461368" cy="246221"/>
          </a:xfrm>
          <a:prstGeom prst="rect">
            <a:avLst/>
          </a:prstGeom>
          <a:noFill/>
        </p:spPr>
        <p:txBody>
          <a:bodyPr wrap="none" rtlCol="0">
            <a:spAutoFit/>
          </a:bodyPr>
          <a:lstStyle/>
          <a:p>
            <a:r>
              <a:rPr lang="en-US" sz="1000" dirty="0" err="1" smtClean="0"/>
              <a:t>Carletto</a:t>
            </a:r>
            <a:r>
              <a:rPr lang="en-US" sz="1000" dirty="0" smtClean="0"/>
              <a:t> et al 2015; Jean, Burke et al in prep</a:t>
            </a:r>
            <a:endParaRPr lang="en-US" sz="1000" dirty="0"/>
          </a:p>
        </p:txBody>
      </p:sp>
      <p:sp>
        <p:nvSpPr>
          <p:cNvPr id="10" name="TextBox 9"/>
          <p:cNvSpPr txBox="1"/>
          <p:nvPr/>
        </p:nvSpPr>
        <p:spPr>
          <a:xfrm>
            <a:off x="744286" y="3683950"/>
            <a:ext cx="6096541" cy="1107996"/>
          </a:xfrm>
          <a:prstGeom prst="rect">
            <a:avLst/>
          </a:prstGeom>
          <a:noFill/>
        </p:spPr>
        <p:txBody>
          <a:bodyPr wrap="none" rtlCol="0">
            <a:spAutoFit/>
          </a:bodyPr>
          <a:lstStyle/>
          <a:p>
            <a:r>
              <a:rPr lang="en-US" sz="2200" b="1" dirty="0" smtClean="0"/>
              <a:t>Poor agricultural data constrains our ability to:</a:t>
            </a:r>
          </a:p>
          <a:p>
            <a:pPr marL="342900" indent="-342900">
              <a:buAutoNum type="arabicPeriod"/>
            </a:pPr>
            <a:r>
              <a:rPr lang="en-US" sz="2200" dirty="0" smtClean="0"/>
              <a:t>Monitor progress and target assistance</a:t>
            </a:r>
          </a:p>
          <a:p>
            <a:pPr marL="342900" indent="-342900">
              <a:buAutoNum type="arabicPeriod"/>
            </a:pPr>
            <a:r>
              <a:rPr lang="en-US" sz="2200" dirty="0" smtClean="0"/>
              <a:t>Understand variation and evaluate interventions</a:t>
            </a:r>
            <a:endParaRPr lang="en-US" sz="2200" dirty="0"/>
          </a:p>
        </p:txBody>
      </p:sp>
    </p:spTree>
    <p:extLst>
      <p:ext uri="{BB962C8B-B14F-4D97-AF65-F5344CB8AC3E}">
        <p14:creationId xmlns:p14="http://schemas.microsoft.com/office/powerpoint/2010/main" val="729660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this up</a:t>
            </a:r>
            <a:endParaRPr lang="en-US" dirty="0"/>
          </a:p>
        </p:txBody>
      </p:sp>
      <p:sp>
        <p:nvSpPr>
          <p:cNvPr id="3" name="Content Placeholder 2"/>
          <p:cNvSpPr>
            <a:spLocks noGrp="1"/>
          </p:cNvSpPr>
          <p:nvPr>
            <p:ph idx="1"/>
          </p:nvPr>
        </p:nvSpPr>
        <p:spPr>
          <a:xfrm>
            <a:off x="234207" y="950828"/>
            <a:ext cx="8610710" cy="3490487"/>
          </a:xfrm>
        </p:spPr>
        <p:txBody>
          <a:bodyPr>
            <a:normAutofit/>
          </a:bodyPr>
          <a:lstStyle/>
          <a:p>
            <a:pPr marL="0" indent="0">
              <a:buNone/>
            </a:pPr>
            <a:r>
              <a:rPr lang="en-US" sz="2500" dirty="0" smtClean="0"/>
              <a:t>“field calibrations” potentially hard to scale across different management regimes, different years</a:t>
            </a:r>
          </a:p>
          <a:p>
            <a:pPr marL="0" indent="0">
              <a:buNone/>
            </a:pPr>
            <a:endParaRPr lang="en-US" sz="2500" dirty="0"/>
          </a:p>
          <a:p>
            <a:pPr marL="0" indent="0">
              <a:buNone/>
            </a:pPr>
            <a:r>
              <a:rPr lang="en-US" sz="2500" b="1" dirty="0" smtClean="0">
                <a:latin typeface="Helvetica Neue"/>
                <a:cs typeface="Helvetica Neue"/>
              </a:rPr>
              <a:t>Approach 2</a:t>
            </a:r>
            <a:r>
              <a:rPr lang="en-US" sz="2500" dirty="0" smtClean="0"/>
              <a:t>:  “simulation calibration”</a:t>
            </a:r>
          </a:p>
        </p:txBody>
      </p:sp>
    </p:spTree>
    <p:extLst>
      <p:ext uri="{BB962C8B-B14F-4D97-AF65-F5344CB8AC3E}">
        <p14:creationId xmlns:p14="http://schemas.microsoft.com/office/powerpoint/2010/main" val="2217626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12318" r="4241" b="3244"/>
          <a:stretch/>
        </p:blipFill>
        <p:spPr>
          <a:xfrm>
            <a:off x="472172" y="1233691"/>
            <a:ext cx="5551626" cy="3495707"/>
          </a:xfrm>
          <a:prstGeom prst="rect">
            <a:avLst/>
          </a:prstGeom>
        </p:spPr>
      </p:pic>
      <p:sp>
        <p:nvSpPr>
          <p:cNvPr id="5" name="TextBox 4"/>
          <p:cNvSpPr txBox="1"/>
          <p:nvPr/>
        </p:nvSpPr>
        <p:spPr>
          <a:xfrm>
            <a:off x="6266252" y="1763426"/>
            <a:ext cx="2677053" cy="2008252"/>
          </a:xfrm>
          <a:prstGeom prst="rect">
            <a:avLst/>
          </a:prstGeom>
          <a:noFill/>
        </p:spPr>
        <p:txBody>
          <a:bodyPr wrap="square" lIns="68589" tIns="34295" rIns="68589" bIns="34295" rtlCol="0">
            <a:spAutoFit/>
          </a:bodyPr>
          <a:lstStyle/>
          <a:p>
            <a:r>
              <a:rPr lang="en-US" dirty="0" smtClean="0"/>
              <a:t>We run simulations with APSIM model for Kisumu, Kenya with different:</a:t>
            </a:r>
          </a:p>
          <a:p>
            <a:pPr marL="214341" indent="-214341">
              <a:buFont typeface="Arial" panose="020B0604020202020204" pitchFamily="34" charset="0"/>
              <a:buChar char="•"/>
            </a:pPr>
            <a:r>
              <a:rPr lang="en-US" dirty="0" smtClean="0"/>
              <a:t>Sow dates</a:t>
            </a:r>
          </a:p>
          <a:p>
            <a:pPr marL="214341" indent="-214341">
              <a:buFont typeface="Arial" panose="020B0604020202020204" pitchFamily="34" charset="0"/>
              <a:buChar char="•"/>
            </a:pPr>
            <a:r>
              <a:rPr lang="en-US" dirty="0" smtClean="0"/>
              <a:t>N rates</a:t>
            </a:r>
          </a:p>
          <a:p>
            <a:pPr marL="214341" indent="-214341">
              <a:buFont typeface="Arial" panose="020B0604020202020204" pitchFamily="34" charset="0"/>
              <a:buChar char="•"/>
            </a:pPr>
            <a:r>
              <a:rPr lang="en-US" dirty="0" smtClean="0"/>
              <a:t>Planting density</a:t>
            </a:r>
          </a:p>
          <a:p>
            <a:pPr marL="214341" indent="-214341">
              <a:buFont typeface="Arial" panose="020B0604020202020204" pitchFamily="34" charset="0"/>
              <a:buChar char="•"/>
            </a:pPr>
            <a:r>
              <a:rPr lang="en-US" dirty="0" smtClean="0"/>
              <a:t>Soil moisture</a:t>
            </a:r>
            <a:endParaRPr lang="en-US" dirty="0"/>
          </a:p>
        </p:txBody>
      </p:sp>
      <p:sp>
        <p:nvSpPr>
          <p:cNvPr id="6" name="TextBox 5"/>
          <p:cNvSpPr txBox="1"/>
          <p:nvPr/>
        </p:nvSpPr>
        <p:spPr>
          <a:xfrm>
            <a:off x="699388" y="4690468"/>
            <a:ext cx="6605432" cy="346259"/>
          </a:xfrm>
          <a:prstGeom prst="rect">
            <a:avLst/>
          </a:prstGeom>
          <a:noFill/>
        </p:spPr>
        <p:txBody>
          <a:bodyPr wrap="none" lIns="68589" tIns="34295" rIns="68589" bIns="34295" rtlCol="0">
            <a:spAutoFit/>
          </a:bodyPr>
          <a:lstStyle/>
          <a:p>
            <a:r>
              <a:rPr lang="en-US" dirty="0" smtClean="0"/>
              <a:t>Literature tells us LAI </a:t>
            </a:r>
            <a:r>
              <a:rPr lang="en-US" dirty="0" smtClean="0">
                <a:sym typeface="Wingdings"/>
              </a:rPr>
              <a:t> remote-sensed VI, e.g. GCVI (=NIR/Green -1)</a:t>
            </a:r>
            <a:endParaRPr lang="en-US" dirty="0"/>
          </a:p>
        </p:txBody>
      </p:sp>
      <p:sp>
        <p:nvSpPr>
          <p:cNvPr id="7" name="Title 6"/>
          <p:cNvSpPr>
            <a:spLocks noGrp="1"/>
          </p:cNvSpPr>
          <p:nvPr>
            <p:ph type="title"/>
          </p:nvPr>
        </p:nvSpPr>
        <p:spPr/>
        <p:txBody>
          <a:bodyPr/>
          <a:lstStyle/>
          <a:p>
            <a:r>
              <a:rPr lang="en-US" dirty="0" smtClean="0"/>
              <a:t>Simulation calibration</a:t>
            </a:r>
            <a:endParaRPr lang="en-US" dirty="0"/>
          </a:p>
        </p:txBody>
      </p:sp>
      <p:sp>
        <p:nvSpPr>
          <p:cNvPr id="2" name="TextBox 1"/>
          <p:cNvSpPr txBox="1"/>
          <p:nvPr/>
        </p:nvSpPr>
        <p:spPr>
          <a:xfrm>
            <a:off x="305733" y="934466"/>
            <a:ext cx="7353295" cy="369332"/>
          </a:xfrm>
          <a:prstGeom prst="rect">
            <a:avLst/>
          </a:prstGeom>
          <a:noFill/>
        </p:spPr>
        <p:txBody>
          <a:bodyPr wrap="none" rtlCol="0">
            <a:spAutoFit/>
          </a:bodyPr>
          <a:lstStyle/>
          <a:p>
            <a:r>
              <a:rPr lang="en-US" dirty="0" smtClean="0"/>
              <a:t>Fields could look different for a lot of reasons:  planting date, N, water stress</a:t>
            </a:r>
            <a:endParaRPr lang="en-US" dirty="0"/>
          </a:p>
        </p:txBody>
      </p:sp>
    </p:spTree>
    <p:extLst>
      <p:ext uri="{BB962C8B-B14F-4D97-AF65-F5344CB8AC3E}">
        <p14:creationId xmlns:p14="http://schemas.microsoft.com/office/powerpoint/2010/main" val="3411217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13355" r="4784" b="2570"/>
          <a:stretch/>
        </p:blipFill>
        <p:spPr>
          <a:xfrm>
            <a:off x="88912" y="972719"/>
            <a:ext cx="3653168" cy="2303485"/>
          </a:xfrm>
          <a:prstGeom prst="rect">
            <a:avLst/>
          </a:prstGeom>
        </p:spPr>
      </p:pic>
      <p:cxnSp>
        <p:nvCxnSpPr>
          <p:cNvPr id="8" name="Straight Connector 7"/>
          <p:cNvCxnSpPr/>
          <p:nvPr/>
        </p:nvCxnSpPr>
        <p:spPr>
          <a:xfrm>
            <a:off x="2694561" y="1071562"/>
            <a:ext cx="0" cy="1663474"/>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32053" y="1184172"/>
            <a:ext cx="1820055" cy="623258"/>
          </a:xfrm>
          <a:prstGeom prst="rect">
            <a:avLst/>
          </a:prstGeom>
          <a:noFill/>
        </p:spPr>
        <p:txBody>
          <a:bodyPr wrap="none" lIns="68589" tIns="34295" rIns="68589" bIns="34295" rtlCol="0">
            <a:spAutoFit/>
          </a:bodyPr>
          <a:lstStyle/>
          <a:p>
            <a:r>
              <a:rPr lang="en-US" dirty="0" smtClean="0">
                <a:solidFill>
                  <a:schemeClr val="accent1"/>
                </a:solidFill>
              </a:rPr>
              <a:t>Hypothetical </a:t>
            </a:r>
          </a:p>
          <a:p>
            <a:r>
              <a:rPr lang="en-US" dirty="0" smtClean="0">
                <a:solidFill>
                  <a:schemeClr val="accent1"/>
                </a:solidFill>
              </a:rPr>
              <a:t>observation dates </a:t>
            </a:r>
            <a:endParaRPr lang="en-US" dirty="0">
              <a:solidFill>
                <a:schemeClr val="accent1"/>
              </a:solidFill>
            </a:endParaRPr>
          </a:p>
        </p:txBody>
      </p:sp>
      <p:cxnSp>
        <p:nvCxnSpPr>
          <p:cNvPr id="10" name="Straight Connector 9"/>
          <p:cNvCxnSpPr/>
          <p:nvPr/>
        </p:nvCxnSpPr>
        <p:spPr>
          <a:xfrm flipH="1">
            <a:off x="1756859" y="1071562"/>
            <a:ext cx="5130" cy="1663474"/>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Simulation calibration</a:t>
            </a:r>
            <a:endParaRPr lang="en-US" dirty="0"/>
          </a:p>
        </p:txBody>
      </p:sp>
      <p:grpSp>
        <p:nvGrpSpPr>
          <p:cNvPr id="16" name="Group 15"/>
          <p:cNvGrpSpPr/>
          <p:nvPr/>
        </p:nvGrpSpPr>
        <p:grpSpPr>
          <a:xfrm>
            <a:off x="5222814" y="960186"/>
            <a:ext cx="3657600" cy="3512618"/>
            <a:chOff x="5222814" y="1066873"/>
            <a:chExt cx="3657600" cy="3902909"/>
          </a:xfrm>
        </p:grpSpPr>
        <p:pic>
          <p:nvPicPr>
            <p:cNvPr id="14" name="Picture 13" descr="YieldSummarySCY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814" y="1312182"/>
              <a:ext cx="3657600" cy="3657600"/>
            </a:xfrm>
            <a:prstGeom prst="rect">
              <a:avLst/>
            </a:prstGeom>
          </p:spPr>
        </p:pic>
        <p:sp>
          <p:nvSpPr>
            <p:cNvPr id="15" name="TextBox 14"/>
            <p:cNvSpPr txBox="1"/>
            <p:nvPr/>
          </p:nvSpPr>
          <p:spPr>
            <a:xfrm>
              <a:off x="5760535" y="1066873"/>
              <a:ext cx="2300630" cy="341974"/>
            </a:xfrm>
            <a:prstGeom prst="rect">
              <a:avLst/>
            </a:prstGeom>
            <a:noFill/>
          </p:spPr>
          <p:txBody>
            <a:bodyPr wrap="none" rtlCol="0">
              <a:spAutoFit/>
            </a:bodyPr>
            <a:lstStyle/>
            <a:p>
              <a:r>
                <a:rPr lang="en-US" sz="1400" b="1" dirty="0" smtClean="0"/>
                <a:t>2015, pure-stand, &gt;0.5 acres</a:t>
              </a:r>
              <a:endParaRPr lang="en-US" sz="1400" b="1" dirty="0"/>
            </a:p>
          </p:txBody>
        </p:sp>
      </p:grpSp>
      <p:grpSp>
        <p:nvGrpSpPr>
          <p:cNvPr id="23" name="Group 22"/>
          <p:cNvGrpSpPr/>
          <p:nvPr/>
        </p:nvGrpSpPr>
        <p:grpSpPr>
          <a:xfrm>
            <a:off x="491956" y="3452984"/>
            <a:ext cx="4925577" cy="693914"/>
            <a:chOff x="491955" y="3836646"/>
            <a:chExt cx="4925577" cy="771015"/>
          </a:xfrm>
        </p:grpSpPr>
        <p:pic>
          <p:nvPicPr>
            <p:cNvPr id="2" name="Picture 1"/>
            <p:cNvPicPr>
              <a:picLocks noChangeAspect="1"/>
            </p:cNvPicPr>
            <p:nvPr/>
          </p:nvPicPr>
          <p:blipFill>
            <a:blip r:embed="rId4"/>
            <a:stretch>
              <a:fillRect/>
            </a:stretch>
          </p:blipFill>
          <p:spPr>
            <a:xfrm>
              <a:off x="491955" y="3836646"/>
              <a:ext cx="3250126" cy="683895"/>
            </a:xfrm>
            <a:prstGeom prst="rect">
              <a:avLst/>
            </a:prstGeom>
          </p:spPr>
        </p:pic>
        <p:sp>
          <p:nvSpPr>
            <p:cNvPr id="22" name="TextBox 21"/>
            <p:cNvSpPr txBox="1"/>
            <p:nvPr/>
          </p:nvSpPr>
          <p:spPr>
            <a:xfrm>
              <a:off x="3886681" y="3889516"/>
              <a:ext cx="1530851" cy="718145"/>
            </a:xfrm>
            <a:prstGeom prst="rect">
              <a:avLst/>
            </a:prstGeom>
            <a:noFill/>
          </p:spPr>
          <p:txBody>
            <a:bodyPr wrap="square" rtlCol="0">
              <a:spAutoFit/>
            </a:bodyPr>
            <a:lstStyle/>
            <a:p>
              <a:r>
                <a:rPr lang="en-US" dirty="0" smtClean="0">
                  <a:solidFill>
                    <a:srgbClr val="FF0000"/>
                  </a:solidFill>
                </a:rPr>
                <a:t>Train reg. in model world</a:t>
              </a:r>
              <a:endParaRPr lang="en-US" dirty="0">
                <a:solidFill>
                  <a:srgbClr val="FF0000"/>
                </a:solidFill>
              </a:endParaRPr>
            </a:p>
          </p:txBody>
        </p:sp>
      </p:grpSp>
      <p:grpSp>
        <p:nvGrpSpPr>
          <p:cNvPr id="25" name="Group 24"/>
          <p:cNvGrpSpPr/>
          <p:nvPr/>
        </p:nvGrpSpPr>
        <p:grpSpPr>
          <a:xfrm>
            <a:off x="491958" y="4261782"/>
            <a:ext cx="4925574" cy="808097"/>
            <a:chOff x="491958" y="4735310"/>
            <a:chExt cx="4925574" cy="897885"/>
          </a:xfrm>
        </p:grpSpPr>
        <p:pic>
          <p:nvPicPr>
            <p:cNvPr id="21" name="Picture 20"/>
            <p:cNvPicPr>
              <a:picLocks noChangeAspect="1"/>
            </p:cNvPicPr>
            <p:nvPr/>
          </p:nvPicPr>
          <p:blipFill>
            <a:blip r:embed="rId5"/>
            <a:stretch>
              <a:fillRect/>
            </a:stretch>
          </p:blipFill>
          <p:spPr>
            <a:xfrm>
              <a:off x="491958" y="4735310"/>
              <a:ext cx="3261465" cy="798261"/>
            </a:xfrm>
            <a:prstGeom prst="rect">
              <a:avLst/>
            </a:prstGeom>
          </p:spPr>
        </p:pic>
        <p:sp>
          <p:nvSpPr>
            <p:cNvPr id="24" name="TextBox 23"/>
            <p:cNvSpPr txBox="1"/>
            <p:nvPr/>
          </p:nvSpPr>
          <p:spPr>
            <a:xfrm>
              <a:off x="3886681" y="4915049"/>
              <a:ext cx="1530851" cy="718146"/>
            </a:xfrm>
            <a:prstGeom prst="rect">
              <a:avLst/>
            </a:prstGeom>
            <a:noFill/>
          </p:spPr>
          <p:txBody>
            <a:bodyPr wrap="square" rtlCol="0">
              <a:spAutoFit/>
            </a:bodyPr>
            <a:lstStyle/>
            <a:p>
              <a:r>
                <a:rPr lang="en-US" dirty="0" smtClean="0">
                  <a:solidFill>
                    <a:srgbClr val="FF0000"/>
                  </a:solidFill>
                </a:rPr>
                <a:t>Predict using observed VIs</a:t>
              </a:r>
              <a:endParaRPr lang="en-US" dirty="0">
                <a:solidFill>
                  <a:srgbClr val="FF0000"/>
                </a:solidFill>
              </a:endParaRPr>
            </a:p>
          </p:txBody>
        </p:sp>
      </p:grpSp>
    </p:spTree>
    <p:extLst>
      <p:ext uri="{BB962C8B-B14F-4D97-AF65-F5344CB8AC3E}">
        <p14:creationId xmlns:p14="http://schemas.microsoft.com/office/powerpoint/2010/main" val="4209801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Scaling up</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84054" y="1257300"/>
            <a:ext cx="5741385" cy="3886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24" y="2532740"/>
            <a:ext cx="956676" cy="2017676"/>
          </a:xfrm>
          <a:prstGeom prst="rect">
            <a:avLst/>
          </a:prstGeom>
        </p:spPr>
      </p:pic>
      <p:sp>
        <p:nvSpPr>
          <p:cNvPr id="6" name="TextBox 5"/>
          <p:cNvSpPr txBox="1"/>
          <p:nvPr/>
        </p:nvSpPr>
        <p:spPr>
          <a:xfrm>
            <a:off x="565525" y="1717214"/>
            <a:ext cx="889321" cy="830997"/>
          </a:xfrm>
          <a:prstGeom prst="rect">
            <a:avLst/>
          </a:prstGeom>
          <a:noFill/>
        </p:spPr>
        <p:txBody>
          <a:bodyPr wrap="square" rtlCol="0">
            <a:spAutoFit/>
          </a:bodyPr>
          <a:lstStyle/>
          <a:p>
            <a:r>
              <a:rPr lang="en-US" sz="1200" dirty="0" smtClean="0"/>
              <a:t>Average maize yield, 2000-13</a:t>
            </a:r>
            <a:endParaRPr lang="en-US" sz="1200" dirty="0"/>
          </a:p>
        </p:txBody>
      </p:sp>
      <p:sp>
        <p:nvSpPr>
          <p:cNvPr id="7" name="TextBox 6"/>
          <p:cNvSpPr txBox="1"/>
          <p:nvPr/>
        </p:nvSpPr>
        <p:spPr>
          <a:xfrm>
            <a:off x="345627" y="924901"/>
            <a:ext cx="7551353" cy="369332"/>
          </a:xfrm>
          <a:prstGeom prst="rect">
            <a:avLst/>
          </a:prstGeom>
          <a:noFill/>
        </p:spPr>
        <p:txBody>
          <a:bodyPr wrap="none" rtlCol="0">
            <a:spAutoFit/>
          </a:bodyPr>
          <a:lstStyle/>
          <a:p>
            <a:r>
              <a:rPr lang="en-US" dirty="0" err="1" smtClean="0"/>
              <a:t>Lobell</a:t>
            </a:r>
            <a:r>
              <a:rPr lang="en-US" dirty="0" smtClean="0"/>
              <a:t> et al 2015:  “simulation calibration” with Landsat in Google Earth Engine </a:t>
            </a:r>
            <a:endParaRPr lang="en-US" dirty="0"/>
          </a:p>
        </p:txBody>
      </p:sp>
    </p:spTree>
    <p:extLst>
      <p:ext uri="{BB962C8B-B14F-4D97-AF65-F5344CB8AC3E}">
        <p14:creationId xmlns:p14="http://schemas.microsoft.com/office/powerpoint/2010/main" val="4099468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Implications for use as an evaluation tool</a:t>
            </a:r>
            <a:endParaRPr lang="en-US" dirty="0"/>
          </a:p>
        </p:txBody>
      </p:sp>
      <p:sp>
        <p:nvSpPr>
          <p:cNvPr id="3" name="Content Placeholder 2"/>
          <p:cNvSpPr>
            <a:spLocks noGrp="1"/>
          </p:cNvSpPr>
          <p:nvPr>
            <p:ph idx="1"/>
          </p:nvPr>
        </p:nvSpPr>
        <p:spPr>
          <a:xfrm>
            <a:off x="234207" y="850524"/>
            <a:ext cx="8229600" cy="3809399"/>
          </a:xfrm>
        </p:spPr>
        <p:txBody>
          <a:bodyPr>
            <a:normAutofit fontScale="92500" lnSpcReduction="20000"/>
          </a:bodyPr>
          <a:lstStyle/>
          <a:p>
            <a:r>
              <a:rPr lang="en-US" dirty="0" smtClean="0"/>
              <a:t>Say we want to study yield as an outcome of some intervention or program</a:t>
            </a:r>
          </a:p>
          <a:p>
            <a:pPr marL="0" indent="0">
              <a:buNone/>
            </a:pPr>
            <a:endParaRPr lang="en-US" dirty="0" smtClean="0"/>
          </a:p>
          <a:p>
            <a:endParaRPr lang="en-US" dirty="0" smtClean="0"/>
          </a:p>
          <a:p>
            <a:r>
              <a:rPr lang="en-US" dirty="0" smtClean="0"/>
              <a:t>Noise in </a:t>
            </a:r>
            <a:r>
              <a:rPr lang="en-US" i="1" dirty="0" smtClean="0"/>
              <a:t>y</a:t>
            </a:r>
            <a:r>
              <a:rPr lang="en-US" dirty="0" smtClean="0"/>
              <a:t> increases uncertainty in β</a:t>
            </a:r>
          </a:p>
          <a:p>
            <a:pPr lvl="1"/>
            <a:r>
              <a:rPr lang="en-US" dirty="0" smtClean="0"/>
              <a:t>Either increases size of effect we are able to detect, or means we need a larger N </a:t>
            </a:r>
          </a:p>
          <a:p>
            <a:endParaRPr lang="en-US" dirty="0" smtClean="0"/>
          </a:p>
          <a:p>
            <a:r>
              <a:rPr lang="en-US" dirty="0" smtClean="0"/>
              <a:t>Satellites provide a noisy measure of “true” yield but at low cost and huge N</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981" y="1795448"/>
            <a:ext cx="2562892" cy="323850"/>
          </a:xfrm>
          <a:prstGeom prst="rect">
            <a:avLst/>
          </a:prstGeom>
        </p:spPr>
      </p:pic>
    </p:spTree>
    <p:extLst>
      <p:ext uri="{BB962C8B-B14F-4D97-AF65-F5344CB8AC3E}">
        <p14:creationId xmlns:p14="http://schemas.microsoft.com/office/powerpoint/2010/main" val="1099545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would sample size need to increase?</a:t>
            </a:r>
            <a:endParaRPr lang="en-US" dirty="0"/>
          </a:p>
        </p:txBody>
      </p:sp>
      <p:sp>
        <p:nvSpPr>
          <p:cNvPr id="3" name="Content Placeholder 2"/>
          <p:cNvSpPr>
            <a:spLocks noGrp="1"/>
          </p:cNvSpPr>
          <p:nvPr>
            <p:ph idx="1"/>
          </p:nvPr>
        </p:nvSpPr>
        <p:spPr>
          <a:xfrm>
            <a:off x="234207" y="1093702"/>
            <a:ext cx="8229600" cy="1449551"/>
          </a:xfrm>
        </p:spPr>
        <p:txBody>
          <a:bodyPr>
            <a:normAutofit/>
          </a:bodyPr>
          <a:lstStyle/>
          <a:p>
            <a:pPr marL="0" indent="0">
              <a:buNone/>
            </a:pPr>
            <a:r>
              <a:rPr lang="en-US" sz="2300" dirty="0"/>
              <a:t>Depends on</a:t>
            </a:r>
          </a:p>
          <a:p>
            <a:r>
              <a:rPr lang="en-US" sz="2300" dirty="0"/>
              <a:t>Correlation between true and measured yield</a:t>
            </a:r>
          </a:p>
          <a:p>
            <a:r>
              <a:rPr lang="en-US" sz="2300" dirty="0"/>
              <a:t>Correlation between true yield and treatment</a:t>
            </a:r>
          </a:p>
          <a:p>
            <a:pPr marL="0" indent="0">
              <a:buNone/>
            </a:pPr>
            <a:endParaRPr lang="en-US" sz="2300" dirty="0"/>
          </a:p>
          <a:p>
            <a:pPr marL="0" indent="0">
              <a:buNone/>
            </a:pPr>
            <a:endParaRPr lang="en-US" sz="2300" dirty="0"/>
          </a:p>
        </p:txBody>
      </p:sp>
      <p:graphicFrame>
        <p:nvGraphicFramePr>
          <p:cNvPr id="4" name="Table 3"/>
          <p:cNvGraphicFramePr>
            <a:graphicFrameLocks noGrp="1"/>
          </p:cNvGraphicFramePr>
          <p:nvPr>
            <p:extLst>
              <p:ext uri="{D42A27DB-BD31-4B8C-83A1-F6EECF244321}">
                <p14:modId xmlns:p14="http://schemas.microsoft.com/office/powerpoint/2010/main" val="590744873"/>
              </p:ext>
            </p:extLst>
          </p:nvPr>
        </p:nvGraphicFramePr>
        <p:xfrm>
          <a:off x="2713300" y="3314241"/>
          <a:ext cx="3923668" cy="1550220"/>
        </p:xfrm>
        <a:graphic>
          <a:graphicData uri="http://schemas.openxmlformats.org/drawingml/2006/table">
            <a:tbl>
              <a:tblPr firstRow="1" bandRow="1">
                <a:tableStyleId>{5C22544A-7EE6-4342-B048-85BDC9FD1C3A}</a:tableStyleId>
              </a:tblPr>
              <a:tblGrid>
                <a:gridCol w="980917"/>
                <a:gridCol w="980917"/>
                <a:gridCol w="980917"/>
                <a:gridCol w="980917"/>
              </a:tblGrid>
              <a:tr h="387555">
                <a:tc>
                  <a:txBody>
                    <a:bodyPr/>
                    <a:lstStyle/>
                    <a:p>
                      <a:endParaRPr lang="en-US" sz="1800" dirty="0"/>
                    </a:p>
                  </a:txBody>
                  <a:tcPr marL="68598" marR="68598" marT="34290" marB="34290"/>
                </a:tc>
                <a:tc>
                  <a:txBody>
                    <a:bodyPr/>
                    <a:lstStyle/>
                    <a:p>
                      <a:pPr algn="ctr"/>
                      <a:r>
                        <a:rPr lang="en-US" sz="1800" dirty="0" smtClean="0"/>
                        <a:t>0.5</a:t>
                      </a:r>
                      <a:endParaRPr lang="en-US" sz="1800" dirty="0"/>
                    </a:p>
                  </a:txBody>
                  <a:tcPr marL="68598" marR="68598" marT="34290" marB="34290"/>
                </a:tc>
                <a:tc>
                  <a:txBody>
                    <a:bodyPr/>
                    <a:lstStyle/>
                    <a:p>
                      <a:pPr algn="ctr"/>
                      <a:r>
                        <a:rPr lang="en-US" sz="1800" dirty="0" smtClean="0"/>
                        <a:t>0.2</a:t>
                      </a:r>
                      <a:endParaRPr lang="en-US" sz="1800" dirty="0"/>
                    </a:p>
                  </a:txBody>
                  <a:tcPr marL="68598" marR="68598" marT="34290" marB="34290"/>
                </a:tc>
                <a:tc>
                  <a:txBody>
                    <a:bodyPr/>
                    <a:lstStyle/>
                    <a:p>
                      <a:pPr algn="ctr"/>
                      <a:r>
                        <a:rPr lang="en-US" sz="1800" dirty="0" smtClean="0"/>
                        <a:t>0.05</a:t>
                      </a:r>
                      <a:endParaRPr lang="en-US" sz="1800" dirty="0"/>
                    </a:p>
                  </a:txBody>
                  <a:tcPr marL="68598" marR="68598" marT="34290" marB="34290"/>
                </a:tc>
              </a:tr>
              <a:tr h="387555">
                <a:tc>
                  <a:txBody>
                    <a:bodyPr/>
                    <a:lstStyle/>
                    <a:p>
                      <a:pPr algn="ctr"/>
                      <a:r>
                        <a:rPr lang="en-US" sz="1800" dirty="0" smtClean="0"/>
                        <a:t>0.2</a:t>
                      </a:r>
                      <a:endParaRPr lang="en-US" sz="1800" dirty="0"/>
                    </a:p>
                  </a:txBody>
                  <a:tcPr marL="68598" marR="68598" marT="34290" marB="34290">
                    <a:solidFill>
                      <a:schemeClr val="accent1">
                        <a:lumMod val="60000"/>
                        <a:lumOff val="40000"/>
                      </a:schemeClr>
                    </a:solidFill>
                  </a:tcPr>
                </a:tc>
                <a:tc>
                  <a:txBody>
                    <a:bodyPr/>
                    <a:lstStyle/>
                    <a:p>
                      <a:pPr algn="ctr"/>
                      <a:r>
                        <a:rPr lang="en-US" sz="1800" dirty="0" smtClean="0"/>
                        <a:t>840%</a:t>
                      </a:r>
                      <a:endParaRPr lang="en-US" sz="1800" dirty="0"/>
                    </a:p>
                  </a:txBody>
                  <a:tcPr marL="68598" marR="68598" marT="34290" marB="34290"/>
                </a:tc>
                <a:tc>
                  <a:txBody>
                    <a:bodyPr/>
                    <a:lstStyle/>
                    <a:p>
                      <a:pPr algn="ctr"/>
                      <a:r>
                        <a:rPr lang="en-US" sz="1800" dirty="0" smtClean="0"/>
                        <a:t>500%</a:t>
                      </a:r>
                      <a:endParaRPr lang="en-US" sz="1800" dirty="0"/>
                    </a:p>
                  </a:txBody>
                  <a:tcPr marL="68598" marR="68598" marT="34290" marB="34290"/>
                </a:tc>
                <a:tc>
                  <a:txBody>
                    <a:bodyPr/>
                    <a:lstStyle/>
                    <a:p>
                      <a:pPr algn="ctr"/>
                      <a:r>
                        <a:rPr lang="en-US" sz="1800" dirty="0" smtClean="0"/>
                        <a:t>420%</a:t>
                      </a:r>
                      <a:endParaRPr lang="en-US" sz="1800" dirty="0"/>
                    </a:p>
                  </a:txBody>
                  <a:tcPr marL="68598" marR="68598" marT="34290" marB="34290"/>
                </a:tc>
              </a:tr>
              <a:tr h="387555">
                <a:tc>
                  <a:txBody>
                    <a:bodyPr/>
                    <a:lstStyle/>
                    <a:p>
                      <a:pPr algn="ctr"/>
                      <a:r>
                        <a:rPr lang="en-US" sz="1800" dirty="0" smtClean="0"/>
                        <a:t>0.5</a:t>
                      </a:r>
                      <a:endParaRPr lang="en-US" sz="1800" dirty="0"/>
                    </a:p>
                  </a:txBody>
                  <a:tcPr marL="68598" marR="68598" marT="34290" marB="34290">
                    <a:solidFill>
                      <a:schemeClr val="accent1">
                        <a:lumMod val="60000"/>
                        <a:lumOff val="40000"/>
                      </a:schemeClr>
                    </a:solidFill>
                  </a:tcPr>
                </a:tc>
                <a:tc>
                  <a:txBody>
                    <a:bodyPr/>
                    <a:lstStyle/>
                    <a:p>
                      <a:pPr algn="ctr"/>
                      <a:r>
                        <a:rPr lang="en-US" sz="1800" dirty="0" smtClean="0"/>
                        <a:t>190%</a:t>
                      </a:r>
                      <a:endParaRPr lang="en-US" sz="1800" dirty="0"/>
                    </a:p>
                  </a:txBody>
                  <a:tcPr marL="68598" marR="68598" marT="34290" marB="34290"/>
                </a:tc>
                <a:tc>
                  <a:txBody>
                    <a:bodyPr/>
                    <a:lstStyle/>
                    <a:p>
                      <a:pPr algn="ctr"/>
                      <a:r>
                        <a:rPr lang="en-US" sz="1800" dirty="0" smtClean="0"/>
                        <a:t>130%</a:t>
                      </a:r>
                      <a:endParaRPr lang="en-US" sz="1800" dirty="0"/>
                    </a:p>
                  </a:txBody>
                  <a:tcPr marL="68598" marR="68598" marT="34290" marB="34290"/>
                </a:tc>
                <a:tc>
                  <a:txBody>
                    <a:bodyPr/>
                    <a:lstStyle/>
                    <a:p>
                      <a:pPr algn="ctr"/>
                      <a:r>
                        <a:rPr lang="en-US" sz="1800" dirty="0" smtClean="0"/>
                        <a:t>110%</a:t>
                      </a:r>
                      <a:endParaRPr lang="en-US" sz="1800" dirty="0"/>
                    </a:p>
                  </a:txBody>
                  <a:tcPr marL="68598" marR="68598" marT="34290" marB="34290"/>
                </a:tc>
              </a:tr>
              <a:tr h="387555">
                <a:tc>
                  <a:txBody>
                    <a:bodyPr/>
                    <a:lstStyle/>
                    <a:p>
                      <a:pPr algn="ctr"/>
                      <a:r>
                        <a:rPr lang="en-US" sz="1800" dirty="0" smtClean="0"/>
                        <a:t>0.8</a:t>
                      </a:r>
                      <a:endParaRPr lang="en-US" sz="1800" dirty="0"/>
                    </a:p>
                  </a:txBody>
                  <a:tcPr marL="68598" marR="68598" marT="34290" marB="34290">
                    <a:solidFill>
                      <a:schemeClr val="accent1">
                        <a:lumMod val="60000"/>
                        <a:lumOff val="40000"/>
                      </a:schemeClr>
                    </a:solidFill>
                  </a:tcPr>
                </a:tc>
                <a:tc>
                  <a:txBody>
                    <a:bodyPr/>
                    <a:lstStyle/>
                    <a:p>
                      <a:pPr algn="ctr"/>
                      <a:r>
                        <a:rPr lang="en-US" sz="1800" dirty="0" smtClean="0"/>
                        <a:t>44%</a:t>
                      </a:r>
                      <a:endParaRPr lang="en-US" sz="1800" dirty="0"/>
                    </a:p>
                  </a:txBody>
                  <a:tcPr marL="68598" marR="68598" marT="34290" marB="34290"/>
                </a:tc>
                <a:tc>
                  <a:txBody>
                    <a:bodyPr/>
                    <a:lstStyle/>
                    <a:p>
                      <a:pPr algn="ctr"/>
                      <a:r>
                        <a:rPr lang="en-US" sz="1800" dirty="0" smtClean="0"/>
                        <a:t>32%</a:t>
                      </a:r>
                      <a:endParaRPr lang="en-US" sz="1800" dirty="0"/>
                    </a:p>
                  </a:txBody>
                  <a:tcPr marL="68598" marR="68598" marT="34290" marB="34290"/>
                </a:tc>
                <a:tc>
                  <a:txBody>
                    <a:bodyPr/>
                    <a:lstStyle/>
                    <a:p>
                      <a:pPr algn="ctr"/>
                      <a:r>
                        <a:rPr lang="en-US" sz="1800" dirty="0" smtClean="0"/>
                        <a:t>25%</a:t>
                      </a:r>
                      <a:endParaRPr lang="en-US" sz="1800" dirty="0"/>
                    </a:p>
                  </a:txBody>
                  <a:tcPr marL="68598" marR="68598" marT="34290" marB="34290"/>
                </a:tc>
              </a:tr>
            </a:tbl>
          </a:graphicData>
        </a:graphic>
      </p:graphicFrame>
      <p:sp>
        <p:nvSpPr>
          <p:cNvPr id="5" name="TextBox 4"/>
          <p:cNvSpPr txBox="1"/>
          <p:nvPr/>
        </p:nvSpPr>
        <p:spPr>
          <a:xfrm>
            <a:off x="689254" y="2643705"/>
            <a:ext cx="5950242" cy="346259"/>
          </a:xfrm>
          <a:prstGeom prst="rect">
            <a:avLst/>
          </a:prstGeom>
          <a:solidFill>
            <a:schemeClr val="bg1">
              <a:lumMod val="85000"/>
            </a:schemeClr>
          </a:solidFill>
        </p:spPr>
        <p:txBody>
          <a:bodyPr wrap="none" lIns="68589" tIns="34295" rIns="68589" bIns="34295" rtlCol="0">
            <a:spAutoFit/>
          </a:bodyPr>
          <a:lstStyle/>
          <a:p>
            <a:r>
              <a:rPr lang="en-US" dirty="0" smtClean="0"/>
              <a:t>Increase in N needed for a given “minimum detectable effect”</a:t>
            </a:r>
            <a:endParaRPr lang="en-US" dirty="0"/>
          </a:p>
        </p:txBody>
      </p:sp>
      <p:sp>
        <p:nvSpPr>
          <p:cNvPr id="6" name="TextBox 5"/>
          <p:cNvSpPr txBox="1"/>
          <p:nvPr/>
        </p:nvSpPr>
        <p:spPr>
          <a:xfrm>
            <a:off x="4009448" y="3058379"/>
            <a:ext cx="2548758" cy="284703"/>
          </a:xfrm>
          <a:prstGeom prst="rect">
            <a:avLst/>
          </a:prstGeom>
          <a:noFill/>
        </p:spPr>
        <p:txBody>
          <a:bodyPr wrap="none" lIns="68589" tIns="34295" rIns="68589" bIns="34295" rtlCol="0">
            <a:spAutoFit/>
          </a:bodyPr>
          <a:lstStyle/>
          <a:p>
            <a:r>
              <a:rPr lang="en-US" sz="1400" dirty="0"/>
              <a:t>R2 in treatment effect regression</a:t>
            </a:r>
          </a:p>
        </p:txBody>
      </p:sp>
      <p:sp>
        <p:nvSpPr>
          <p:cNvPr id="7" name="TextBox 6"/>
          <p:cNvSpPr txBox="1"/>
          <p:nvPr/>
        </p:nvSpPr>
        <p:spPr>
          <a:xfrm>
            <a:off x="1077713" y="4138686"/>
            <a:ext cx="1690613" cy="284703"/>
          </a:xfrm>
          <a:prstGeom prst="rect">
            <a:avLst/>
          </a:prstGeom>
          <a:noFill/>
        </p:spPr>
        <p:txBody>
          <a:bodyPr wrap="none" lIns="68589" tIns="34295" rIns="68589" bIns="34295" rtlCol="0">
            <a:spAutoFit/>
          </a:bodyPr>
          <a:lstStyle/>
          <a:p>
            <a:r>
              <a:rPr lang="en-US" sz="1400" dirty="0"/>
              <a:t>R2 in yield regression</a:t>
            </a:r>
          </a:p>
        </p:txBody>
      </p:sp>
      <p:sp>
        <p:nvSpPr>
          <p:cNvPr id="8" name="TextBox 7"/>
          <p:cNvSpPr txBox="1"/>
          <p:nvPr/>
        </p:nvSpPr>
        <p:spPr>
          <a:xfrm>
            <a:off x="7448105" y="4864463"/>
            <a:ext cx="1622272" cy="246221"/>
          </a:xfrm>
          <a:prstGeom prst="rect">
            <a:avLst/>
          </a:prstGeom>
          <a:noFill/>
        </p:spPr>
        <p:txBody>
          <a:bodyPr wrap="square" rtlCol="0">
            <a:spAutoFit/>
          </a:bodyPr>
          <a:lstStyle/>
          <a:p>
            <a:r>
              <a:rPr lang="en-US" sz="1000" dirty="0" smtClean="0"/>
              <a:t>Burke and Lobell, in prep</a:t>
            </a:r>
            <a:endParaRPr lang="en-US" sz="1000" dirty="0"/>
          </a:p>
        </p:txBody>
      </p:sp>
    </p:spTree>
    <p:extLst>
      <p:ext uri="{BB962C8B-B14F-4D97-AF65-F5344CB8AC3E}">
        <p14:creationId xmlns:p14="http://schemas.microsoft.com/office/powerpoint/2010/main" val="1936820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does sample size increase?</a:t>
            </a:r>
          </a:p>
        </p:txBody>
      </p:sp>
      <p:sp>
        <p:nvSpPr>
          <p:cNvPr id="8" name="Content Placeholder 7"/>
          <p:cNvSpPr>
            <a:spLocks noGrp="1"/>
          </p:cNvSpPr>
          <p:nvPr>
            <p:ph idx="1"/>
          </p:nvPr>
        </p:nvSpPr>
        <p:spPr/>
        <p:txBody>
          <a:bodyPr>
            <a:normAutofit/>
          </a:bodyPr>
          <a:lstStyle/>
          <a:p>
            <a:pPr marL="0" indent="0">
              <a:buNone/>
            </a:pPr>
            <a:r>
              <a:rPr lang="en-US" sz="2300" dirty="0"/>
              <a:t>Lit review of RCTs/ </a:t>
            </a:r>
            <a:r>
              <a:rPr lang="en-US" sz="2300" dirty="0" smtClean="0"/>
              <a:t>impact </a:t>
            </a:r>
            <a:r>
              <a:rPr lang="en-US" sz="2300" dirty="0" err="1" smtClean="0"/>
              <a:t>evals</a:t>
            </a:r>
            <a:r>
              <a:rPr lang="en-US" sz="2300" dirty="0" smtClean="0"/>
              <a:t>. </a:t>
            </a:r>
            <a:r>
              <a:rPr lang="en-US" sz="2300" dirty="0"/>
              <a:t>with yield as outcome</a:t>
            </a:r>
          </a:p>
        </p:txBody>
      </p:sp>
      <p:pic>
        <p:nvPicPr>
          <p:cNvPr id="9" name="Picture 8" descr="r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126" y="1011137"/>
            <a:ext cx="4167875" cy="4166790"/>
          </a:xfrm>
          <a:prstGeom prst="rect">
            <a:avLst/>
          </a:prstGeom>
        </p:spPr>
      </p:pic>
      <p:sp>
        <p:nvSpPr>
          <p:cNvPr id="10" name="TextBox 9"/>
          <p:cNvSpPr txBox="1"/>
          <p:nvPr/>
        </p:nvSpPr>
        <p:spPr>
          <a:xfrm>
            <a:off x="2475113" y="1790660"/>
            <a:ext cx="4093176" cy="438592"/>
          </a:xfrm>
          <a:prstGeom prst="rect">
            <a:avLst/>
          </a:prstGeom>
          <a:noFill/>
        </p:spPr>
        <p:txBody>
          <a:bodyPr wrap="none" lIns="68589" tIns="34295" rIns="68589" bIns="34295" rtlCol="0">
            <a:spAutoFit/>
          </a:bodyPr>
          <a:lstStyle/>
          <a:p>
            <a:r>
              <a:rPr lang="en-US" sz="2400" dirty="0"/>
              <a:t>Median R</a:t>
            </a:r>
            <a:r>
              <a:rPr lang="en-US" sz="2400" baseline="30000" dirty="0"/>
              <a:t>2</a:t>
            </a:r>
            <a:r>
              <a:rPr lang="en-US" sz="2400" dirty="0"/>
              <a:t> across studies = </a:t>
            </a:r>
            <a:r>
              <a:rPr lang="en-US" sz="2400" dirty="0">
                <a:solidFill>
                  <a:srgbClr val="FF0000"/>
                </a:solidFill>
              </a:rPr>
              <a:t>0.15</a:t>
            </a:r>
          </a:p>
        </p:txBody>
      </p:sp>
      <p:sp>
        <p:nvSpPr>
          <p:cNvPr id="6" name="TextBox 5"/>
          <p:cNvSpPr txBox="1"/>
          <p:nvPr/>
        </p:nvSpPr>
        <p:spPr>
          <a:xfrm>
            <a:off x="4472124" y="2510883"/>
            <a:ext cx="4733013" cy="2677656"/>
          </a:xfrm>
          <a:prstGeom prst="rect">
            <a:avLst/>
          </a:prstGeom>
          <a:noFill/>
        </p:spPr>
        <p:txBody>
          <a:bodyPr wrap="square" rtlCol="0">
            <a:spAutoFit/>
          </a:bodyPr>
          <a:lstStyle/>
          <a:p>
            <a:r>
              <a:rPr lang="en-US" sz="2400" dirty="0" smtClean="0">
                <a:solidFill>
                  <a:schemeClr val="accent5"/>
                </a:solidFill>
              </a:rPr>
              <a:t>So in a typical study, would need ~2x sample size if the remote sensing estimate had an R</a:t>
            </a:r>
            <a:r>
              <a:rPr lang="en-US" sz="2400" baseline="30000" dirty="0" smtClean="0">
                <a:solidFill>
                  <a:schemeClr val="accent5"/>
                </a:solidFill>
              </a:rPr>
              <a:t>2</a:t>
            </a:r>
            <a:r>
              <a:rPr lang="en-US" sz="2400" dirty="0" smtClean="0">
                <a:solidFill>
                  <a:schemeClr val="accent5"/>
                </a:solidFill>
              </a:rPr>
              <a:t> = 0.5. Or ~6x if R</a:t>
            </a:r>
            <a:r>
              <a:rPr lang="en-US" sz="2400" baseline="30000" dirty="0" smtClean="0">
                <a:solidFill>
                  <a:schemeClr val="accent5"/>
                </a:solidFill>
              </a:rPr>
              <a:t>2</a:t>
            </a:r>
            <a:r>
              <a:rPr lang="en-US" sz="2400" dirty="0" smtClean="0">
                <a:solidFill>
                  <a:schemeClr val="accent5"/>
                </a:solidFill>
              </a:rPr>
              <a:t> = 0.2.</a:t>
            </a:r>
          </a:p>
          <a:p>
            <a:endParaRPr lang="en-US" sz="2400" dirty="0" smtClean="0">
              <a:solidFill>
                <a:schemeClr val="accent5"/>
              </a:solidFill>
            </a:endParaRPr>
          </a:p>
          <a:p>
            <a:r>
              <a:rPr lang="en-US" sz="2400" dirty="0" smtClean="0">
                <a:solidFill>
                  <a:schemeClr val="accent5"/>
                </a:solidFill>
              </a:rPr>
              <a:t>(This assumes past yield measures were perfect!)</a:t>
            </a:r>
            <a:endParaRPr lang="en-US" sz="2400" dirty="0">
              <a:solidFill>
                <a:schemeClr val="accent5"/>
              </a:solidFill>
            </a:endParaRPr>
          </a:p>
        </p:txBody>
      </p:sp>
    </p:spTree>
    <p:extLst>
      <p:ext uri="{BB962C8B-B14F-4D97-AF65-F5344CB8AC3E}">
        <p14:creationId xmlns:p14="http://schemas.microsoft.com/office/powerpoint/2010/main" val="301385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Nightlights</a:t>
            </a:r>
            <a:endParaRPr lang="en-US"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982" y="830865"/>
            <a:ext cx="7852398" cy="425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717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Traditional challenges to satellite-based approach</a:t>
            </a:r>
            <a:endParaRPr lang="en-US" dirty="0"/>
          </a:p>
        </p:txBody>
      </p:sp>
      <p:sp>
        <p:nvSpPr>
          <p:cNvPr id="3" name="Content Placeholder 2"/>
          <p:cNvSpPr>
            <a:spLocks noGrp="1"/>
          </p:cNvSpPr>
          <p:nvPr>
            <p:ph idx="1"/>
          </p:nvPr>
        </p:nvSpPr>
        <p:spPr/>
        <p:txBody>
          <a:bodyPr/>
          <a:lstStyle/>
          <a:p>
            <a:r>
              <a:rPr lang="en-US" dirty="0" smtClean="0"/>
              <a:t>Availability of low-cost, high-resolution imagery (temporal and spatial)</a:t>
            </a:r>
          </a:p>
          <a:p>
            <a:endParaRPr lang="en-US" dirty="0" smtClean="0"/>
          </a:p>
          <a:p>
            <a:r>
              <a:rPr lang="en-US" dirty="0" smtClean="0"/>
              <a:t>Lack of ground truth</a:t>
            </a:r>
          </a:p>
          <a:p>
            <a:endParaRPr lang="en-US" dirty="0" smtClean="0"/>
          </a:p>
          <a:p>
            <a:r>
              <a:rPr lang="en-US" dirty="0" smtClean="0"/>
              <a:t>Computational tools for analysis, scaling up</a:t>
            </a:r>
            <a:endParaRPr lang="en-US" dirty="0"/>
          </a:p>
        </p:txBody>
      </p:sp>
    </p:spTree>
    <p:extLst>
      <p:ext uri="{BB962C8B-B14F-4D97-AF65-F5344CB8AC3E}">
        <p14:creationId xmlns:p14="http://schemas.microsoft.com/office/powerpoint/2010/main" val="33412053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Nightlights – not directly useful for very poor areas</a:t>
            </a:r>
            <a:endParaRPr lang="en-US" dirty="0"/>
          </a:p>
        </p:txBody>
      </p:sp>
      <p:pic>
        <p:nvPicPr>
          <p:cNvPr id="4" name="Picture 3"/>
          <p:cNvPicPr>
            <a:picLocks noChangeAspect="1"/>
          </p:cNvPicPr>
          <p:nvPr/>
        </p:nvPicPr>
        <p:blipFill rotWithShape="1">
          <a:blip r:embed="rId2"/>
          <a:srcRect t="48610" r="49589" b="240"/>
          <a:stretch/>
        </p:blipFill>
        <p:spPr>
          <a:xfrm>
            <a:off x="2237214" y="948074"/>
            <a:ext cx="5632043" cy="4195427"/>
          </a:xfrm>
          <a:prstGeom prst="rect">
            <a:avLst/>
          </a:prstGeom>
        </p:spPr>
      </p:pic>
      <p:sp>
        <p:nvSpPr>
          <p:cNvPr id="5" name="Right Arrow 4"/>
          <p:cNvSpPr/>
          <p:nvPr/>
        </p:nvSpPr>
        <p:spPr bwMode="auto">
          <a:xfrm rot="20004183">
            <a:off x="2557959" y="4255408"/>
            <a:ext cx="1499817" cy="16716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352873" y="4338293"/>
            <a:ext cx="2367605" cy="646331"/>
          </a:xfrm>
          <a:prstGeom prst="rect">
            <a:avLst/>
          </a:prstGeom>
          <a:noFill/>
        </p:spPr>
        <p:txBody>
          <a:bodyPr wrap="square" rtlCol="0">
            <a:spAutoFit/>
          </a:bodyPr>
          <a:lstStyle/>
          <a:p>
            <a:r>
              <a:rPr lang="en-US" dirty="0" smtClean="0">
                <a:solidFill>
                  <a:srgbClr val="FF0000"/>
                </a:solidFill>
              </a:rPr>
              <a:t>Almost no variation below the poverty line</a:t>
            </a:r>
            <a:endParaRPr lang="en-US" dirty="0">
              <a:solidFill>
                <a:srgbClr val="FF0000"/>
              </a:solidFill>
            </a:endParaRPr>
          </a:p>
        </p:txBody>
      </p:sp>
    </p:spTree>
    <p:extLst>
      <p:ext uri="{BB962C8B-B14F-4D97-AF65-F5344CB8AC3E}">
        <p14:creationId xmlns:p14="http://schemas.microsoft.com/office/powerpoint/2010/main" val="3104636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a:xfrm>
            <a:off x="228600" y="142875"/>
            <a:ext cx="8229600" cy="821362"/>
          </a:xfrm>
        </p:spPr>
        <p:txBody>
          <a:bodyPr>
            <a:normAutofit fontScale="90000"/>
          </a:bodyPr>
          <a:lstStyle/>
          <a:p>
            <a:r>
              <a:rPr lang="en-US" altLang="en-US" sz="2800" dirty="0" smtClean="0">
                <a:latin typeface="Calibri"/>
                <a:cs typeface="Calibri"/>
              </a:rPr>
              <a:t>Deep learning model:  </a:t>
            </a:r>
            <a:r>
              <a:rPr lang="en-US" altLang="en-US" sz="2800" dirty="0">
                <a:latin typeface="Calibri"/>
                <a:cs typeface="Calibri"/>
              </a:rPr>
              <a:t>i</a:t>
            </a:r>
            <a:r>
              <a:rPr lang="en-US" altLang="en-US" sz="2800" dirty="0" smtClean="0">
                <a:latin typeface="Calibri"/>
                <a:cs typeface="Calibri"/>
              </a:rPr>
              <a:t>mages summarized as low-dimensional feature vectors</a:t>
            </a:r>
          </a:p>
        </p:txBody>
      </p:sp>
      <p:sp>
        <p:nvSpPr>
          <p:cNvPr id="6144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spcBef>
                <a:spcPct val="0"/>
              </a:spcBef>
              <a:buFontTx/>
              <a:buNone/>
            </a:pPr>
            <a:fld id="{A747FD05-CB18-488F-9E24-10D3A0CD3672}" type="slidenum">
              <a:rPr lang="en-US" altLang="en-US" smtClean="0">
                <a:solidFill>
                  <a:srgbClr val="000000"/>
                </a:solidFill>
              </a:rPr>
              <a:pPr>
                <a:spcBef>
                  <a:spcPct val="0"/>
                </a:spcBef>
                <a:buFontTx/>
                <a:buNone/>
              </a:pPr>
              <a:t>41</a:t>
            </a:fld>
            <a:endParaRPr lang="en-US" altLang="en-US" smtClean="0">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76696719"/>
              </p:ext>
            </p:extLst>
          </p:nvPr>
        </p:nvGraphicFramePr>
        <p:xfrm>
          <a:off x="4606117" y="3137178"/>
          <a:ext cx="744538" cy="1127639"/>
        </p:xfrm>
        <a:graphic>
          <a:graphicData uri="http://schemas.openxmlformats.org/drawingml/2006/table">
            <a:tbl>
              <a:tblPr firstRow="1" bandRow="1">
                <a:tableStyleId>{5940675A-B579-460E-94D1-54222C63F5DA}</a:tableStyleId>
              </a:tblPr>
              <a:tblGrid>
                <a:gridCol w="744538">
                  <a:extLst>
                    <a:ext uri="{9D8B030D-6E8A-4147-A177-3AD203B41FA5}">
                      <a16:colId xmlns="" xmlns:a16="http://schemas.microsoft.com/office/drawing/2014/main" val="20000"/>
                    </a:ext>
                  </a:extLst>
                </a:gridCol>
              </a:tblGrid>
              <a:tr h="278011">
                <a:tc>
                  <a:txBody>
                    <a:bodyPr/>
                    <a:lstStyle/>
                    <a:p>
                      <a:pPr algn="ctr"/>
                      <a:r>
                        <a:rPr lang="en-US" sz="1400" dirty="0" smtClean="0"/>
                        <a:t>f</a:t>
                      </a:r>
                      <a:r>
                        <a:rPr lang="en-US" sz="1400" baseline="-25000" dirty="0" smtClean="0"/>
                        <a:t>1</a:t>
                      </a:r>
                      <a:endParaRPr lang="en-US" sz="1400" baseline="-25000" dirty="0"/>
                    </a:p>
                  </a:txBody>
                  <a:tcPr marL="91559" marR="91559" marT="34275" marB="34275">
                    <a:solidFill>
                      <a:schemeClr val="accent5">
                        <a:lumMod val="90000"/>
                      </a:schemeClr>
                    </a:solidFill>
                  </a:tcPr>
                </a:tc>
                <a:extLst>
                  <a:ext uri="{0D108BD9-81ED-4DB2-BD59-A6C34878D82A}">
                    <a16:rowId xmlns="" xmlns:a16="http://schemas.microsoft.com/office/drawing/2014/main" val="10000"/>
                  </a:ext>
                </a:extLst>
              </a:tr>
              <a:tr h="278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f</a:t>
                      </a:r>
                      <a:r>
                        <a:rPr lang="en-US" sz="1400" baseline="-25000" dirty="0" smtClean="0"/>
                        <a:t>2</a:t>
                      </a:r>
                    </a:p>
                  </a:txBody>
                  <a:tcPr marL="91559" marR="91559" marT="34275" marB="34275">
                    <a:solidFill>
                      <a:schemeClr val="accent5">
                        <a:lumMod val="90000"/>
                      </a:schemeClr>
                    </a:solidFill>
                  </a:tcPr>
                </a:tc>
                <a:extLst>
                  <a:ext uri="{0D108BD9-81ED-4DB2-BD59-A6C34878D82A}">
                    <a16:rowId xmlns="" xmlns:a16="http://schemas.microsoft.com/office/drawing/2014/main" val="10001"/>
                  </a:ext>
                </a:extLst>
              </a:tr>
              <a:tr h="278011">
                <a:tc>
                  <a:txBody>
                    <a:bodyPr/>
                    <a:lstStyle/>
                    <a:p>
                      <a:pPr algn="ctr"/>
                      <a:r>
                        <a:rPr lang="en-US" sz="1400" dirty="0" smtClean="0"/>
                        <a:t>…</a:t>
                      </a:r>
                      <a:endParaRPr lang="en-US" sz="1400" dirty="0"/>
                    </a:p>
                  </a:txBody>
                  <a:tcPr marL="91559" marR="91559" marT="34275" marB="34275">
                    <a:solidFill>
                      <a:schemeClr val="accent5">
                        <a:lumMod val="90000"/>
                      </a:schemeClr>
                    </a:solidFill>
                  </a:tcPr>
                </a:tc>
                <a:extLst>
                  <a:ext uri="{0D108BD9-81ED-4DB2-BD59-A6C34878D82A}">
                    <a16:rowId xmlns="" xmlns:a16="http://schemas.microsoft.com/office/drawing/2014/main" val="10002"/>
                  </a:ext>
                </a:extLst>
              </a:tr>
              <a:tr h="278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f</a:t>
                      </a:r>
                      <a:r>
                        <a:rPr lang="en-US" sz="1400" baseline="-25000" dirty="0" smtClean="0"/>
                        <a:t>4096</a:t>
                      </a:r>
                    </a:p>
                  </a:txBody>
                  <a:tcPr marL="91559" marR="91559" marT="34275" marB="34275">
                    <a:solidFill>
                      <a:schemeClr val="accent5">
                        <a:lumMod val="90000"/>
                      </a:schemeClr>
                    </a:solidFill>
                  </a:tcPr>
                </a:tc>
                <a:extLst>
                  <a:ext uri="{0D108BD9-81ED-4DB2-BD59-A6C34878D82A}">
                    <a16:rowId xmlns="" xmlns:a16="http://schemas.microsoft.com/office/drawing/2014/main" val="10003"/>
                  </a:ext>
                </a:extLst>
              </a:tr>
            </a:tbl>
          </a:graphicData>
        </a:graphic>
      </p:graphicFrame>
      <p:pic>
        <p:nvPicPr>
          <p:cNvPr id="61459"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815" y="1551574"/>
            <a:ext cx="1407175" cy="97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60" name="Straight Arrow Connector 4"/>
          <p:cNvCxnSpPr>
            <a:cxnSpLocks noChangeShapeType="1"/>
          </p:cNvCxnSpPr>
          <p:nvPr/>
        </p:nvCxnSpPr>
        <p:spPr bwMode="auto">
          <a:xfrm flipV="1">
            <a:off x="3393980" y="3697725"/>
            <a:ext cx="963730" cy="7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61" name="Straight Arrow Connector 10"/>
          <p:cNvCxnSpPr>
            <a:cxnSpLocks noChangeShapeType="1"/>
          </p:cNvCxnSpPr>
          <p:nvPr/>
        </p:nvCxnSpPr>
        <p:spPr bwMode="auto">
          <a:xfrm flipV="1">
            <a:off x="5566187" y="3697103"/>
            <a:ext cx="933604" cy="8700"/>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1462" name="TextBox 9"/>
          <p:cNvSpPr txBox="1">
            <a:spLocks noChangeArrowheads="1"/>
          </p:cNvSpPr>
          <p:nvPr/>
        </p:nvSpPr>
        <p:spPr bwMode="auto">
          <a:xfrm>
            <a:off x="6675848" y="3486404"/>
            <a:ext cx="117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altLang="en-US" sz="2400" b="1" dirty="0" smtClean="0">
                <a:solidFill>
                  <a:srgbClr val="000000"/>
                </a:solidFill>
                <a:latin typeface="Calibri" panose="020F0502020204030204" pitchFamily="34" charset="0"/>
                <a:cs typeface="Arial" panose="020B0604020202020204" pitchFamily="34" charset="0"/>
              </a:rPr>
              <a:t>Poverty</a:t>
            </a:r>
            <a:endParaRPr lang="en-US" altLang="en-US" sz="2400" b="1" dirty="0">
              <a:solidFill>
                <a:srgbClr val="000000"/>
              </a:solidFill>
              <a:latin typeface="Calibri" panose="020F0502020204030204" pitchFamily="34" charset="0"/>
              <a:cs typeface="Arial" panose="020B0604020202020204" pitchFamily="34" charset="0"/>
            </a:endParaRPr>
          </a:p>
        </p:txBody>
      </p:sp>
      <p:sp>
        <p:nvSpPr>
          <p:cNvPr id="61463" name="TextBox 11"/>
          <p:cNvSpPr txBox="1">
            <a:spLocks noChangeArrowheads="1"/>
          </p:cNvSpPr>
          <p:nvPr/>
        </p:nvSpPr>
        <p:spPr bwMode="auto">
          <a:xfrm>
            <a:off x="3411243" y="3785918"/>
            <a:ext cx="9804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400" dirty="0">
                <a:solidFill>
                  <a:srgbClr val="000000"/>
                </a:solidFill>
                <a:latin typeface="Calibri" panose="020F0502020204030204" pitchFamily="34" charset="0"/>
                <a:cs typeface="Arial" panose="020B0604020202020204" pitchFamily="34" charset="0"/>
              </a:rPr>
              <a:t>Nonlinear mapping</a:t>
            </a:r>
          </a:p>
        </p:txBody>
      </p:sp>
      <p:sp>
        <p:nvSpPr>
          <p:cNvPr id="15" name="TextBox 14"/>
          <p:cNvSpPr txBox="1"/>
          <p:nvPr/>
        </p:nvSpPr>
        <p:spPr>
          <a:xfrm>
            <a:off x="1" y="1050620"/>
            <a:ext cx="2551418" cy="584776"/>
          </a:xfrm>
          <a:prstGeom prst="rect">
            <a:avLst/>
          </a:prstGeom>
          <a:noFill/>
        </p:spPr>
        <p:txBody>
          <a:bodyPr wrap="square" rtlCol="0">
            <a:spAutoFit/>
          </a:bodyPr>
          <a:lstStyle/>
          <a:p>
            <a:pPr algn="ctr"/>
            <a:r>
              <a:rPr lang="en-US" sz="1600" b="1" dirty="0" smtClean="0">
                <a:latin typeface="Calibri"/>
                <a:cs typeface="Calibri"/>
              </a:rPr>
              <a:t>Inputs: </a:t>
            </a:r>
            <a:r>
              <a:rPr lang="en-US" sz="1600" dirty="0" smtClean="0">
                <a:latin typeface="Calibri"/>
                <a:cs typeface="Calibri"/>
              </a:rPr>
              <a:t>daytime satellite images from Google Maps</a:t>
            </a:r>
            <a:endParaRPr lang="en-US" sz="1600" dirty="0">
              <a:latin typeface="Calibri"/>
              <a:cs typeface="Calibri"/>
            </a:endParaRPr>
          </a:p>
        </p:txBody>
      </p:sp>
      <p:sp>
        <p:nvSpPr>
          <p:cNvPr id="17" name="Rectangle 16"/>
          <p:cNvSpPr/>
          <p:nvPr/>
        </p:nvSpPr>
        <p:spPr bwMode="auto">
          <a:xfrm>
            <a:off x="3215191" y="1536749"/>
            <a:ext cx="1936285" cy="1056513"/>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Calibri"/>
              <a:cs typeface="Calibri"/>
            </a:endParaRPr>
          </a:p>
        </p:txBody>
      </p:sp>
      <p:sp>
        <p:nvSpPr>
          <p:cNvPr id="19" name="Right Arrow 18"/>
          <p:cNvSpPr/>
          <p:nvPr/>
        </p:nvSpPr>
        <p:spPr bwMode="auto">
          <a:xfrm>
            <a:off x="5294980" y="1940808"/>
            <a:ext cx="957732" cy="320126"/>
          </a:xfrm>
          <a:prstGeom prst="right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Right Arrow 19"/>
          <p:cNvSpPr/>
          <p:nvPr/>
        </p:nvSpPr>
        <p:spPr bwMode="auto">
          <a:xfrm>
            <a:off x="2128109" y="1935050"/>
            <a:ext cx="957732" cy="320126"/>
          </a:xfrm>
          <a:prstGeom prst="right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Rectangle 3"/>
          <p:cNvSpPr/>
          <p:nvPr/>
        </p:nvSpPr>
        <p:spPr>
          <a:xfrm>
            <a:off x="6474553" y="1745100"/>
            <a:ext cx="2212249" cy="646331"/>
          </a:xfrm>
          <a:prstGeom prst="rect">
            <a:avLst/>
          </a:prstGeom>
        </p:spPr>
        <p:txBody>
          <a:bodyPr wrap="square">
            <a:spAutoFit/>
          </a:bodyPr>
          <a:lstStyle/>
          <a:p>
            <a:pPr algn="ctr"/>
            <a:r>
              <a:rPr lang="en-US" b="1" dirty="0" smtClean="0">
                <a:latin typeface="Calibri"/>
                <a:cs typeface="Calibri"/>
              </a:rPr>
              <a:t>Outputs: </a:t>
            </a:r>
            <a:r>
              <a:rPr lang="en-US" dirty="0" smtClean="0">
                <a:latin typeface="Calibri"/>
                <a:cs typeface="Calibri"/>
              </a:rPr>
              <a:t>Nighttime </a:t>
            </a:r>
            <a:r>
              <a:rPr lang="en-US" dirty="0">
                <a:latin typeface="Calibri"/>
                <a:cs typeface="Calibri"/>
              </a:rPr>
              <a:t>light </a:t>
            </a:r>
            <a:r>
              <a:rPr lang="en-US" dirty="0" smtClean="0">
                <a:latin typeface="Calibri"/>
                <a:cs typeface="Calibri"/>
              </a:rPr>
              <a:t>intensities</a:t>
            </a:r>
            <a:endParaRPr lang="en-US" dirty="0">
              <a:latin typeface="Calibri"/>
              <a:cs typeface="Calibri"/>
            </a:endParaRPr>
          </a:p>
        </p:txBody>
      </p:sp>
      <p:sp>
        <p:nvSpPr>
          <p:cNvPr id="22" name="TextBox 21"/>
          <p:cNvSpPr txBox="1"/>
          <p:nvPr/>
        </p:nvSpPr>
        <p:spPr>
          <a:xfrm>
            <a:off x="3059583" y="972419"/>
            <a:ext cx="2272219" cy="553998"/>
          </a:xfrm>
          <a:prstGeom prst="rect">
            <a:avLst/>
          </a:prstGeom>
          <a:noFill/>
        </p:spPr>
        <p:txBody>
          <a:bodyPr wrap="square" rtlCol="0">
            <a:spAutoFit/>
          </a:bodyPr>
          <a:lstStyle/>
          <a:p>
            <a:pPr algn="ctr"/>
            <a:r>
              <a:rPr lang="en-US" sz="1500" b="1" dirty="0" smtClean="0">
                <a:latin typeface="Calibri"/>
                <a:cs typeface="Calibri"/>
              </a:rPr>
              <a:t>Convolutional Neural Network (CNN)</a:t>
            </a:r>
            <a:endParaRPr lang="en-US" sz="1500" dirty="0">
              <a:latin typeface="Calibri"/>
              <a:cs typeface="Calibri"/>
            </a:endParaRPr>
          </a:p>
        </p:txBody>
      </p:sp>
      <p:cxnSp>
        <p:nvCxnSpPr>
          <p:cNvPr id="7" name="Straight Connector 6"/>
          <p:cNvCxnSpPr/>
          <p:nvPr/>
        </p:nvCxnSpPr>
        <p:spPr bwMode="auto">
          <a:xfrm>
            <a:off x="3468690" y="1536747"/>
            <a:ext cx="0" cy="10565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3749165" y="1530989"/>
            <a:ext cx="0" cy="10565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015987" y="1538993"/>
            <a:ext cx="0" cy="10565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4293483" y="1538993"/>
            <a:ext cx="0" cy="10565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4570978" y="1538993"/>
            <a:ext cx="0" cy="10565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4862125" y="1533234"/>
            <a:ext cx="0" cy="105651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Rectangle 7"/>
          <p:cNvSpPr/>
          <p:nvPr/>
        </p:nvSpPr>
        <p:spPr bwMode="auto">
          <a:xfrm>
            <a:off x="4864102" y="1538288"/>
            <a:ext cx="288925" cy="10548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0" name="Straight Connector 9"/>
          <p:cNvCxnSpPr/>
          <p:nvPr/>
        </p:nvCxnSpPr>
        <p:spPr bwMode="auto">
          <a:xfrm flipV="1">
            <a:off x="4610691" y="2593261"/>
            <a:ext cx="245477" cy="53626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flipV="1">
            <a:off x="5155007" y="2593261"/>
            <a:ext cx="192112" cy="544264"/>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5"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850" y="3194617"/>
            <a:ext cx="1407175" cy="97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bwMode="auto">
          <a:xfrm>
            <a:off x="1515553" y="2945432"/>
            <a:ext cx="6457099" cy="1536747"/>
          </a:xfrm>
          <a:prstGeom prst="roundRect">
            <a:avLst/>
          </a:prstGeom>
          <a:no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2" name="TextBox 41"/>
          <p:cNvSpPr txBox="1">
            <a:spLocks noChangeArrowheads="1"/>
          </p:cNvSpPr>
          <p:nvPr/>
        </p:nvSpPr>
        <p:spPr bwMode="auto">
          <a:xfrm>
            <a:off x="5605783" y="2969735"/>
            <a:ext cx="1604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400" b="1" dirty="0" smtClean="0">
                <a:solidFill>
                  <a:srgbClr val="0000FF"/>
                </a:solidFill>
                <a:latin typeface="Calibri" panose="020F0502020204030204" pitchFamily="34" charset="0"/>
                <a:cs typeface="Arial" panose="020B0604020202020204" pitchFamily="34" charset="0"/>
              </a:rPr>
              <a:t>Target task</a:t>
            </a:r>
            <a:endParaRPr lang="en-US" altLang="en-US" sz="2400" b="1" dirty="0">
              <a:solidFill>
                <a:srgbClr val="0000FF"/>
              </a:solidFill>
              <a:latin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7924185"/>
      </p:ext>
    </p:extLst>
  </p:cSld>
  <p:clrMapOvr>
    <a:masterClrMapping/>
  </p:clrMapOvr>
  <mc:AlternateContent xmlns:mc="http://schemas.openxmlformats.org/markup-compatibility/2006">
    <mc:Choice xmlns:p14="http://schemas.microsoft.com/office/powerpoint/2010/main" Requires="p14">
      <p:transition spd="slow" p14:dur="2000" advTm="126750"/>
    </mc:Choice>
    <mc:Fallback>
      <p:transition xmlns:p14="http://schemas.microsoft.com/office/powerpoint/2010/main" spd="slow" advTm="1267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2" grpId="0"/>
      <p:bldP spid="61463" grpId="0"/>
      <p:bldP spid="8" grpId="0" animBg="1"/>
      <p:bldP spid="30" grpId="0" animBg="1"/>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Models appear to “travel well”</a:t>
            </a:r>
            <a:endParaRPr lang="en-US" dirty="0"/>
          </a:p>
        </p:txBody>
      </p:sp>
      <p:pic>
        <p:nvPicPr>
          <p:cNvPr id="4" name="Picture 3"/>
          <p:cNvPicPr>
            <a:picLocks noChangeAspect="1"/>
          </p:cNvPicPr>
          <p:nvPr/>
        </p:nvPicPr>
        <p:blipFill>
          <a:blip r:embed="rId2"/>
          <a:stretch>
            <a:fillRect/>
          </a:stretch>
        </p:blipFill>
        <p:spPr>
          <a:xfrm>
            <a:off x="429014" y="1449162"/>
            <a:ext cx="7909525" cy="3551464"/>
          </a:xfrm>
          <a:prstGeom prst="rect">
            <a:avLst/>
          </a:prstGeom>
        </p:spPr>
      </p:pic>
      <p:sp>
        <p:nvSpPr>
          <p:cNvPr id="5" name="TextBox 4"/>
          <p:cNvSpPr txBox="1"/>
          <p:nvPr/>
        </p:nvSpPr>
        <p:spPr>
          <a:xfrm>
            <a:off x="272152" y="956389"/>
            <a:ext cx="5301639" cy="369332"/>
          </a:xfrm>
          <a:prstGeom prst="rect">
            <a:avLst/>
          </a:prstGeom>
          <a:noFill/>
        </p:spPr>
        <p:txBody>
          <a:bodyPr wrap="none" rtlCol="0">
            <a:spAutoFit/>
          </a:bodyPr>
          <a:lstStyle/>
          <a:p>
            <a:r>
              <a:rPr lang="en-US" b="1" dirty="0" smtClean="0"/>
              <a:t>Fit model in one country, apply to imagery in another</a:t>
            </a:r>
            <a:endParaRPr lang="en-US" b="1" dirty="0"/>
          </a:p>
        </p:txBody>
      </p:sp>
      <p:sp>
        <p:nvSpPr>
          <p:cNvPr id="6" name="TextBox 5"/>
          <p:cNvSpPr txBox="1"/>
          <p:nvPr/>
        </p:nvSpPr>
        <p:spPr>
          <a:xfrm>
            <a:off x="5971374" y="4912271"/>
            <a:ext cx="3172626" cy="276999"/>
          </a:xfrm>
          <a:prstGeom prst="rect">
            <a:avLst/>
          </a:prstGeom>
          <a:noFill/>
        </p:spPr>
        <p:txBody>
          <a:bodyPr wrap="none" rtlCol="0">
            <a:spAutoFit/>
          </a:bodyPr>
          <a:lstStyle/>
          <a:p>
            <a:r>
              <a:rPr lang="en-US" sz="1200" dirty="0" smtClean="0"/>
              <a:t>Jean, Burke, </a:t>
            </a:r>
            <a:r>
              <a:rPr lang="en-US" sz="1200" dirty="0" err="1" smtClean="0"/>
              <a:t>Xie</a:t>
            </a:r>
            <a:r>
              <a:rPr lang="en-US" sz="1200" dirty="0" smtClean="0"/>
              <a:t>, Davis, </a:t>
            </a:r>
            <a:r>
              <a:rPr lang="en-US" sz="1200" dirty="0" err="1" smtClean="0"/>
              <a:t>Lobell</a:t>
            </a:r>
            <a:r>
              <a:rPr lang="en-US" sz="1200" dirty="0" smtClean="0"/>
              <a:t>, </a:t>
            </a:r>
            <a:r>
              <a:rPr lang="en-US" sz="1200" dirty="0" err="1" smtClean="0"/>
              <a:t>Ermon</a:t>
            </a:r>
            <a:r>
              <a:rPr lang="en-US" sz="1200" dirty="0" smtClean="0"/>
              <a:t>, </a:t>
            </a:r>
            <a:r>
              <a:rPr lang="en-US" sz="1200" i="1" dirty="0" smtClean="0"/>
              <a:t>in review</a:t>
            </a:r>
            <a:endParaRPr lang="en-US" sz="1200" i="1" dirty="0"/>
          </a:p>
        </p:txBody>
      </p:sp>
    </p:spTree>
    <p:extLst>
      <p:ext uri="{BB962C8B-B14F-4D97-AF65-F5344CB8AC3E}">
        <p14:creationId xmlns:p14="http://schemas.microsoft.com/office/powerpoint/2010/main" val="3235973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(many) remaining questions</a:t>
            </a:r>
            <a:endParaRPr lang="en-US" dirty="0"/>
          </a:p>
        </p:txBody>
      </p:sp>
      <p:sp>
        <p:nvSpPr>
          <p:cNvPr id="3" name="Content Placeholder 2"/>
          <p:cNvSpPr>
            <a:spLocks noGrp="1"/>
          </p:cNvSpPr>
          <p:nvPr>
            <p:ph idx="1"/>
          </p:nvPr>
        </p:nvSpPr>
        <p:spPr>
          <a:xfrm>
            <a:off x="234207" y="1093703"/>
            <a:ext cx="8576691" cy="3490487"/>
          </a:xfrm>
        </p:spPr>
        <p:txBody>
          <a:bodyPr>
            <a:normAutofit/>
          </a:bodyPr>
          <a:lstStyle/>
          <a:p>
            <a:r>
              <a:rPr lang="en-US" sz="2400" dirty="0" smtClean="0"/>
              <a:t>Can approach work in time series as well as cross section?</a:t>
            </a:r>
          </a:p>
          <a:p>
            <a:pPr marL="0" indent="0">
              <a:buNone/>
            </a:pPr>
            <a:endParaRPr lang="en-US" sz="2200" dirty="0" smtClean="0"/>
          </a:p>
          <a:p>
            <a:r>
              <a:rPr lang="en-US" sz="2400" dirty="0" smtClean="0"/>
              <a:t>Can we do better with </a:t>
            </a:r>
          </a:p>
          <a:p>
            <a:pPr lvl="2"/>
            <a:r>
              <a:rPr lang="en-US" sz="2200" dirty="0" smtClean="0"/>
              <a:t>Higher res imagery</a:t>
            </a:r>
          </a:p>
          <a:p>
            <a:pPr lvl="2"/>
            <a:r>
              <a:rPr lang="en-US" sz="2200" dirty="0" smtClean="0"/>
              <a:t>Un-jittered outcome data</a:t>
            </a:r>
          </a:p>
          <a:p>
            <a:pPr lvl="2"/>
            <a:r>
              <a:rPr lang="en-US" sz="2200" dirty="0" smtClean="0"/>
              <a:t>Adding other data streams (prices, cell phone data)</a:t>
            </a:r>
          </a:p>
          <a:p>
            <a:pPr marL="914322" lvl="2" indent="0">
              <a:buNone/>
            </a:pPr>
            <a:endParaRPr lang="en-US" sz="2200" dirty="0" smtClean="0"/>
          </a:p>
          <a:p>
            <a:r>
              <a:rPr lang="en-US" sz="2400" dirty="0" smtClean="0"/>
              <a:t>Could it work for other outcomes?</a:t>
            </a:r>
          </a:p>
        </p:txBody>
      </p:sp>
    </p:spTree>
    <p:extLst>
      <p:ext uri="{BB962C8B-B14F-4D97-AF65-F5344CB8AC3E}">
        <p14:creationId xmlns:p14="http://schemas.microsoft.com/office/powerpoint/2010/main" val="942835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 y="202678"/>
            <a:ext cx="8933319" cy="4738145"/>
          </a:xfrm>
          <a:prstGeom prst="rect">
            <a:avLst/>
          </a:prstGeom>
        </p:spPr>
      </p:pic>
      <p:sp>
        <p:nvSpPr>
          <p:cNvPr id="3" name="Title 1"/>
          <p:cNvSpPr txBox="1">
            <a:spLocks/>
          </p:cNvSpPr>
          <p:nvPr/>
        </p:nvSpPr>
        <p:spPr>
          <a:xfrm>
            <a:off x="628650" y="273844"/>
            <a:ext cx="7886700" cy="994172"/>
          </a:xfrm>
          <a:prstGeom prst="rect">
            <a:avLst/>
          </a:prstGeom>
        </p:spPr>
        <p:txBody>
          <a:bodyPr lIns="71323" tIns="35662" rIns="71323" bIns="3566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Historically, we’ve had 30m resolution data</a:t>
            </a:r>
            <a:endParaRPr lang="en-US" dirty="0"/>
          </a:p>
        </p:txBody>
      </p:sp>
    </p:spTree>
    <p:extLst>
      <p:ext uri="{BB962C8B-B14F-4D97-AF65-F5344CB8AC3E}">
        <p14:creationId xmlns:p14="http://schemas.microsoft.com/office/powerpoint/2010/main" val="24133158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 y="202678"/>
            <a:ext cx="8933319" cy="4738145"/>
          </a:xfrm>
          <a:prstGeom prst="rect">
            <a:avLst/>
          </a:prstGeom>
        </p:spPr>
      </p:pic>
      <p:sp>
        <p:nvSpPr>
          <p:cNvPr id="3" name="TextBox 2"/>
          <p:cNvSpPr txBox="1"/>
          <p:nvPr/>
        </p:nvSpPr>
        <p:spPr>
          <a:xfrm>
            <a:off x="5820509" y="4542880"/>
            <a:ext cx="3097447" cy="287464"/>
          </a:xfrm>
          <a:prstGeom prst="rect">
            <a:avLst/>
          </a:prstGeom>
          <a:noFill/>
        </p:spPr>
        <p:txBody>
          <a:bodyPr wrap="none" lIns="71323" tIns="35662" rIns="71323" bIns="35662" rtlCol="0">
            <a:spAutoFit/>
          </a:bodyPr>
          <a:lstStyle/>
          <a:p>
            <a:r>
              <a:rPr lang="en-US" sz="1400" dirty="0" smtClean="0">
                <a:solidFill>
                  <a:schemeClr val="bg1"/>
                </a:solidFill>
              </a:rPr>
              <a:t>Dec 18, 2015 Planet Labs Image, Uganda</a:t>
            </a:r>
            <a:endParaRPr lang="en-US" sz="1400" dirty="0">
              <a:solidFill>
                <a:schemeClr val="bg1"/>
              </a:solidFill>
            </a:endParaRPr>
          </a:p>
        </p:txBody>
      </p:sp>
      <p:sp>
        <p:nvSpPr>
          <p:cNvPr id="4" name="Title 1"/>
          <p:cNvSpPr txBox="1">
            <a:spLocks/>
          </p:cNvSpPr>
          <p:nvPr/>
        </p:nvSpPr>
        <p:spPr>
          <a:xfrm>
            <a:off x="628650" y="273844"/>
            <a:ext cx="7886700" cy="994172"/>
          </a:xfrm>
          <a:prstGeom prst="rect">
            <a:avLst/>
          </a:prstGeom>
        </p:spPr>
        <p:txBody>
          <a:bodyPr lIns="71323" tIns="35662" rIns="71323" bIns="3566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Now, 5m is routine</a:t>
            </a:r>
            <a:endParaRPr lang="en-US" dirty="0"/>
          </a:p>
        </p:txBody>
      </p:sp>
    </p:spTree>
    <p:extLst>
      <p:ext uri="{BB962C8B-B14F-4D97-AF65-F5344CB8AC3E}">
        <p14:creationId xmlns:p14="http://schemas.microsoft.com/office/powerpoint/2010/main" val="26250920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100" y="194310"/>
            <a:ext cx="5094194" cy="2745572"/>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8922" y="2423833"/>
            <a:ext cx="5202586" cy="2363320"/>
          </a:xfrm>
          <a:prstGeom prst="rect">
            <a:avLst/>
          </a:prstGeom>
        </p:spPr>
      </p:pic>
      <p:sp>
        <p:nvSpPr>
          <p:cNvPr id="6" name="TextBox 5"/>
          <p:cNvSpPr txBox="1"/>
          <p:nvPr/>
        </p:nvSpPr>
        <p:spPr>
          <a:xfrm>
            <a:off x="7010992" y="4887268"/>
            <a:ext cx="2039692" cy="284703"/>
          </a:xfrm>
          <a:prstGeom prst="rect">
            <a:avLst/>
          </a:prstGeom>
          <a:noFill/>
        </p:spPr>
        <p:txBody>
          <a:bodyPr wrap="none" lIns="68589" tIns="34295" rIns="68589" bIns="34295" rtlCol="0">
            <a:spAutoFit/>
          </a:bodyPr>
          <a:lstStyle/>
          <a:p>
            <a:r>
              <a:rPr lang="en-US" sz="1400" dirty="0" smtClean="0"/>
              <a:t>Hand, </a:t>
            </a:r>
            <a:r>
              <a:rPr lang="en-US" sz="1400" i="1" dirty="0" smtClean="0"/>
              <a:t>Science</a:t>
            </a:r>
            <a:r>
              <a:rPr lang="en-US" sz="1400" dirty="0" smtClean="0"/>
              <a:t> News, 2015 </a:t>
            </a:r>
            <a:endParaRPr lang="en-US" sz="1400" dirty="0"/>
          </a:p>
        </p:txBody>
      </p:sp>
      <p:sp>
        <p:nvSpPr>
          <p:cNvPr id="7" name="TextBox 6"/>
          <p:cNvSpPr txBox="1"/>
          <p:nvPr/>
        </p:nvSpPr>
        <p:spPr>
          <a:xfrm>
            <a:off x="4448952" y="2048676"/>
            <a:ext cx="3792775" cy="461665"/>
          </a:xfrm>
          <a:prstGeom prst="rect">
            <a:avLst/>
          </a:prstGeom>
          <a:noFill/>
        </p:spPr>
        <p:txBody>
          <a:bodyPr wrap="none" rtlCol="0">
            <a:spAutoFit/>
          </a:bodyPr>
          <a:lstStyle/>
          <a:p>
            <a:r>
              <a:rPr lang="en-US" sz="2400" dirty="0" err="1" smtClean="0"/>
              <a:t>CubeSat</a:t>
            </a:r>
            <a:r>
              <a:rPr lang="en-US" sz="2400" dirty="0" smtClean="0"/>
              <a:t> launches since 2003</a:t>
            </a:r>
            <a:endParaRPr lang="en-US" sz="2400" dirty="0"/>
          </a:p>
        </p:txBody>
      </p:sp>
    </p:spTree>
    <p:extLst>
      <p:ext uri="{BB962C8B-B14F-4D97-AF65-F5344CB8AC3E}">
        <p14:creationId xmlns:p14="http://schemas.microsoft.com/office/powerpoint/2010/main" val="29625217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82"/>
          <a:stretch/>
        </p:blipFill>
        <p:spPr>
          <a:xfrm>
            <a:off x="-177618" y="1310854"/>
            <a:ext cx="4816396" cy="2929437"/>
          </a:xfrm>
          <a:prstGeom prst="rect">
            <a:avLst/>
          </a:prstGeom>
        </p:spPr>
      </p:pic>
      <p:pic>
        <p:nvPicPr>
          <p:cNvPr id="5" name="Picture 4"/>
          <p:cNvPicPr>
            <a:picLocks noChangeAspect="1"/>
          </p:cNvPicPr>
          <p:nvPr/>
        </p:nvPicPr>
        <p:blipFill>
          <a:blip r:embed="rId3"/>
          <a:stretch>
            <a:fillRect/>
          </a:stretch>
        </p:blipFill>
        <p:spPr>
          <a:xfrm>
            <a:off x="4245808" y="1310854"/>
            <a:ext cx="4898193" cy="2969402"/>
          </a:xfrm>
          <a:prstGeom prst="rect">
            <a:avLst/>
          </a:prstGeom>
        </p:spPr>
      </p:pic>
      <p:sp>
        <p:nvSpPr>
          <p:cNvPr id="6" name="TextBox 5"/>
          <p:cNvSpPr txBox="1"/>
          <p:nvPr/>
        </p:nvSpPr>
        <p:spPr>
          <a:xfrm>
            <a:off x="896971" y="369332"/>
            <a:ext cx="3104786" cy="461665"/>
          </a:xfrm>
          <a:prstGeom prst="rect">
            <a:avLst/>
          </a:prstGeom>
          <a:noFill/>
        </p:spPr>
        <p:txBody>
          <a:bodyPr wrap="none" rtlCol="0">
            <a:spAutoFit/>
          </a:bodyPr>
          <a:lstStyle/>
          <a:p>
            <a:r>
              <a:rPr lang="en-US" sz="2400" dirty="0" smtClean="0"/>
              <a:t>Planet Labs revisit rate:</a:t>
            </a:r>
            <a:endParaRPr lang="en-US" sz="2400" dirty="0"/>
          </a:p>
        </p:txBody>
      </p:sp>
      <p:sp>
        <p:nvSpPr>
          <p:cNvPr id="7" name="TextBox 6"/>
          <p:cNvSpPr txBox="1"/>
          <p:nvPr/>
        </p:nvSpPr>
        <p:spPr>
          <a:xfrm>
            <a:off x="1635512" y="1084922"/>
            <a:ext cx="979755" cy="369332"/>
          </a:xfrm>
          <a:prstGeom prst="rect">
            <a:avLst/>
          </a:prstGeom>
          <a:noFill/>
        </p:spPr>
        <p:txBody>
          <a:bodyPr wrap="none" rtlCol="0">
            <a:spAutoFit/>
          </a:bodyPr>
          <a:lstStyle/>
          <a:p>
            <a:r>
              <a:rPr lang="en-US" dirty="0" smtClean="0"/>
              <a:t>2015 Q4</a:t>
            </a:r>
            <a:endParaRPr lang="en-US" dirty="0"/>
          </a:p>
        </p:txBody>
      </p:sp>
      <p:sp>
        <p:nvSpPr>
          <p:cNvPr id="8" name="TextBox 7"/>
          <p:cNvSpPr txBox="1"/>
          <p:nvPr/>
        </p:nvSpPr>
        <p:spPr>
          <a:xfrm>
            <a:off x="6157316" y="1055883"/>
            <a:ext cx="977138" cy="369332"/>
          </a:xfrm>
          <a:prstGeom prst="rect">
            <a:avLst/>
          </a:prstGeom>
          <a:noFill/>
        </p:spPr>
        <p:txBody>
          <a:bodyPr wrap="none" rtlCol="0">
            <a:spAutoFit/>
          </a:bodyPr>
          <a:lstStyle/>
          <a:p>
            <a:r>
              <a:rPr lang="en-US" dirty="0" smtClean="0"/>
              <a:t>2016 Q2</a:t>
            </a:r>
            <a:endParaRPr lang="en-US" dirty="0"/>
          </a:p>
        </p:txBody>
      </p:sp>
    </p:spTree>
    <p:extLst>
      <p:ext uri="{BB962C8B-B14F-4D97-AF65-F5344CB8AC3E}">
        <p14:creationId xmlns:p14="http://schemas.microsoft.com/office/powerpoint/2010/main" val="154134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This talk:  Using satellites to do 2 things</a:t>
            </a:r>
            <a:endParaRPr lang="en-US" dirty="0"/>
          </a:p>
        </p:txBody>
      </p:sp>
      <p:sp>
        <p:nvSpPr>
          <p:cNvPr id="3" name="Content Placeholder 2"/>
          <p:cNvSpPr>
            <a:spLocks noGrp="1"/>
          </p:cNvSpPr>
          <p:nvPr>
            <p:ph idx="1"/>
          </p:nvPr>
        </p:nvSpPr>
        <p:spPr/>
        <p:txBody>
          <a:bodyPr/>
          <a:lstStyle/>
          <a:p>
            <a:endParaRPr lang="en-US"/>
          </a:p>
        </p:txBody>
      </p:sp>
      <p:pic>
        <p:nvPicPr>
          <p:cNvPr id="4" name="Picture 3" descr="IMG_356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30865"/>
            <a:ext cx="6544499" cy="4360773"/>
          </a:xfrm>
          <a:prstGeom prst="rect">
            <a:avLst/>
          </a:prstGeom>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b="-214"/>
          <a:stretch>
            <a:fillRect/>
          </a:stretch>
        </p:blipFill>
        <p:spPr bwMode="auto">
          <a:xfrm>
            <a:off x="4567190" y="829390"/>
            <a:ext cx="4677831" cy="456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4207" y="1093295"/>
            <a:ext cx="4064150" cy="369332"/>
          </a:xfrm>
          <a:prstGeom prst="rect">
            <a:avLst/>
          </a:prstGeom>
          <a:solidFill>
            <a:schemeClr val="bg1">
              <a:lumMod val="85000"/>
              <a:alpha val="80000"/>
            </a:schemeClr>
          </a:solidFill>
        </p:spPr>
        <p:txBody>
          <a:bodyPr wrap="square" rtlCol="0">
            <a:spAutoFit/>
          </a:bodyPr>
          <a:lstStyle/>
          <a:p>
            <a:r>
              <a:rPr lang="en-US" dirty="0" smtClean="0">
                <a:solidFill>
                  <a:srgbClr val="FF0000"/>
                </a:solidFill>
              </a:rPr>
              <a:t>1. Predict smallholder yields at field scale</a:t>
            </a:r>
            <a:endParaRPr lang="en-US" dirty="0">
              <a:solidFill>
                <a:srgbClr val="FF0000"/>
              </a:solidFill>
            </a:endParaRPr>
          </a:p>
        </p:txBody>
      </p:sp>
    </p:spTree>
    <p:extLst>
      <p:ext uri="{BB962C8B-B14F-4D97-AF65-F5344CB8AC3E}">
        <p14:creationId xmlns:p14="http://schemas.microsoft.com/office/powerpoint/2010/main" val="156540785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TIMING" val="|17.3|4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6845</TotalTime>
  <Words>1708</Words>
  <Application>Microsoft Macintosh PowerPoint</Application>
  <PresentationFormat>On-screen Show (16:9)</PresentationFormat>
  <Paragraphs>251</Paragraphs>
  <Slides>43</Slides>
  <Notes>11</Notes>
  <HiddenSlides>14</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Measuring agricultural productivity and poverty from space</vt:lpstr>
      <vt:lpstr>PowerPoint Presentation</vt:lpstr>
      <vt:lpstr> In next 15 min:  Using satellites to do 2 things</vt:lpstr>
      <vt:lpstr> Traditional challenges to satellite-based approach</vt:lpstr>
      <vt:lpstr>PowerPoint Presentation</vt:lpstr>
      <vt:lpstr>PowerPoint Presentation</vt:lpstr>
      <vt:lpstr>PowerPoint Presentation</vt:lpstr>
      <vt:lpstr>PowerPoint Presentation</vt:lpstr>
      <vt:lpstr> This talk:  Using satellites to do 2 things</vt:lpstr>
      <vt:lpstr>Satellites should be useful here</vt:lpstr>
      <vt:lpstr>It works pretty well on big fields (irrigated wheat, Mex.)</vt:lpstr>
      <vt:lpstr>Problem in smallholder systems:  tiny plots, no ground data</vt:lpstr>
      <vt:lpstr>PowerPoint Presentation</vt:lpstr>
      <vt:lpstr>PowerPoint Presentation</vt:lpstr>
      <vt:lpstr>PowerPoint Presentation</vt:lpstr>
      <vt:lpstr>PowerPoint Presentation</vt:lpstr>
      <vt:lpstr>PowerPoint Presentation</vt:lpstr>
      <vt:lpstr> This talk:  Using satellites to do 2 things</vt:lpstr>
      <vt:lpstr> Predicting economic well-being</vt:lpstr>
      <vt:lpstr> Challenges to using satellites here</vt:lpstr>
      <vt:lpstr> “Transfer learning” approach</vt:lpstr>
      <vt:lpstr> “Transfer learning” approach</vt:lpstr>
      <vt:lpstr> “Transfer learning” approach</vt:lpstr>
      <vt:lpstr> “Transfer learning” approach</vt:lpstr>
      <vt:lpstr> Some features the model picks out</vt:lpstr>
      <vt:lpstr> How well does it do?</vt:lpstr>
      <vt:lpstr> How well does it do?</vt:lpstr>
      <vt:lpstr>PowerPoint Presentation</vt:lpstr>
      <vt:lpstr>Thanks!  Marshall Burke (mburke@stanford.edu) David Lobell (dlobell@stanford.edu) </vt:lpstr>
      <vt:lpstr>PowerPoint Presentation</vt:lpstr>
      <vt:lpstr> Improved agricultural data are needed</vt:lpstr>
      <vt:lpstr>Scaling this up</vt:lpstr>
      <vt:lpstr>Simulation calibration</vt:lpstr>
      <vt:lpstr>Simulation calibration</vt:lpstr>
      <vt:lpstr> Scaling up</vt:lpstr>
      <vt:lpstr> Implications for use as an evaluation tool</vt:lpstr>
      <vt:lpstr>How much would sample size need to increase?</vt:lpstr>
      <vt:lpstr>How much does sample size increase?</vt:lpstr>
      <vt:lpstr> Nightlights</vt:lpstr>
      <vt:lpstr> Nightlights – not directly useful for very poor areas</vt:lpstr>
      <vt:lpstr>Deep learning model:  images summarized as low-dimensional feature vectors</vt:lpstr>
      <vt:lpstr> Models appear to “travel well”</vt:lpstr>
      <vt:lpstr> (many) remaining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food – conflict nexus</dc:title>
  <dc:creator>Marshall Burke</dc:creator>
  <cp:lastModifiedBy>Giovanni Castaldo</cp:lastModifiedBy>
  <cp:revision>334</cp:revision>
  <dcterms:created xsi:type="dcterms:W3CDTF">2015-04-10T23:33:18Z</dcterms:created>
  <dcterms:modified xsi:type="dcterms:W3CDTF">2016-10-13T00:24:26Z</dcterms:modified>
</cp:coreProperties>
</file>